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72" r:id="rId4"/>
  </p:sldMasterIdLst>
  <p:notesMasterIdLst>
    <p:notesMasterId r:id="rId32"/>
  </p:notesMasterIdLst>
  <p:handoutMasterIdLst>
    <p:handoutMasterId r:id="rId33"/>
  </p:handoutMasterIdLst>
  <p:sldIdLst>
    <p:sldId id="274" r:id="rId5"/>
    <p:sldId id="267" r:id="rId6"/>
    <p:sldId id="281" r:id="rId7"/>
    <p:sldId id="304" r:id="rId8"/>
    <p:sldId id="305" r:id="rId9"/>
    <p:sldId id="283" r:id="rId10"/>
    <p:sldId id="265" r:id="rId11"/>
    <p:sldId id="279" r:id="rId12"/>
    <p:sldId id="284" r:id="rId13"/>
    <p:sldId id="285" r:id="rId14"/>
    <p:sldId id="286" r:id="rId15"/>
    <p:sldId id="287" r:id="rId16"/>
    <p:sldId id="288" r:id="rId17"/>
    <p:sldId id="289" r:id="rId18"/>
    <p:sldId id="276" r:id="rId19"/>
    <p:sldId id="290" r:id="rId20"/>
    <p:sldId id="293" r:id="rId21"/>
    <p:sldId id="294" r:id="rId22"/>
    <p:sldId id="298" r:id="rId23"/>
    <p:sldId id="295" r:id="rId24"/>
    <p:sldId id="299" r:id="rId25"/>
    <p:sldId id="300" r:id="rId26"/>
    <p:sldId id="301" r:id="rId27"/>
    <p:sldId id="302" r:id="rId28"/>
    <p:sldId id="303" r:id="rId29"/>
    <p:sldId id="280" r:id="rId30"/>
    <p:sldId id="306" r:id="rId31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B900"/>
    <a:srgbClr val="000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7CE84F3-28C3-443E-9E96-99CF82512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048" autoAdjust="0"/>
  </p:normalViewPr>
  <p:slideViewPr>
    <p:cSldViewPr snapToGrid="0">
      <p:cViewPr varScale="1">
        <p:scale>
          <a:sx n="79" d="100"/>
          <a:sy n="79" d="100"/>
        </p:scale>
        <p:origin x="66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D307674E-3F0D-4F9B-8D5C-2785DA1E2A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:a16="http://schemas.microsoft.com/office/drawing/2014/main" id="{05EAB3D1-74A8-45AE-8413-9B012F2797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6C5DBB-00CC-4EBB-80C8-5BFB3A579DF8}" type="datetime1">
              <a:rPr lang="fr-FR" smtClean="0"/>
              <a:pPr rtl="0"/>
              <a:t>25/11/2020</a:t>
            </a:fld>
            <a:endParaRPr lang="fr-FR" dirty="0"/>
          </a:p>
        </p:txBody>
      </p:sp>
      <p:sp>
        <p:nvSpPr>
          <p:cNvPr id="4" name="Espace réservé au pied de page 3">
            <a:extLst>
              <a:ext uri="{FF2B5EF4-FFF2-40B4-BE49-F238E27FC236}">
                <a16:creationId xmlns:a16="http://schemas.microsoft.com/office/drawing/2014/main" id="{48A9AB1E-7BD6-4E4D-95B1-A0289BE03A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3E539E-AF9E-42F4-8757-BA7E826CF6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57A3A8-0DAF-4370-8B2E-3B0CEF8CA37D}" type="slidenum">
              <a:rPr lang="fr-FR" smtClean="0"/>
              <a:pPr rt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84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A08F-D3A2-4E6E-9F43-3B55FEF5F68F}" type="datetime1">
              <a:rPr lang="fr-FR" smtClean="0"/>
              <a:pPr/>
              <a:t>25/11/2020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5F972E0-5198-46C6-8EFE-44A646AD96EF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569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de diapositive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fr-FR" smtClean="0"/>
              <a:pPr rtl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34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396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473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238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840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787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055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649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010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753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58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681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fr-FR" smtClean="0"/>
              <a:pPr rtl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673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fr-FR" smtClean="0"/>
              <a:pPr rtl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59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fr-FR" smtClean="0"/>
              <a:pPr rtl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234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68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2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78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66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21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fr-FR" smtClean="0"/>
              <a:pPr rtl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fr-FR" smtClean="0"/>
              <a:pPr rtl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fr-FR" smtClean="0"/>
              <a:pPr rtl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95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38F15CC-9AB0-4939-9061-6FA39D939A81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941F392-55E3-4875-A0A8-7C2B61134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65359" y="599983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792D370F-01D2-4F21-BE9F-9951674A6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5594" y="1242501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F0D26AC6-BA38-4193-A559-922728758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5359" y="1885019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E8BC1B5E-B477-4CD0-996D-5614FE4B3F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7184" y="1238157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4311650" y="1512376"/>
            <a:ext cx="3568700" cy="1809943"/>
          </a:xfrm>
          <a:noFill/>
          <a:ln w="38100">
            <a:noFill/>
          </a:ln>
        </p:spPr>
        <p:txBody>
          <a:bodyPr lIns="274320" rIns="274320" rtlCol="0" anchor="ctr" anchorCtr="0">
            <a:normAutofit/>
          </a:bodyPr>
          <a:lstStyle>
            <a:lvl1pPr algn="ctr">
              <a:defRPr sz="3800" cap="none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11650" y="3322319"/>
            <a:ext cx="3568700" cy="2023304"/>
          </a:xfr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Cliquez pour modifier le style des sous-titres du masque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153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Cliquez pour modifier le style des sous-titres du masque</a:t>
            </a:r>
            <a:endParaRPr lang="fr-FR" noProof="0"/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A37C1-7E27-409C-A2CB-990FF9EEF239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873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68440A-E3ED-426B-A1F8-1D7557F9584D}"/>
              </a:ext>
            </a:extLst>
          </p:cNvPr>
          <p:cNvSpPr/>
          <p:nvPr userDrawn="1"/>
        </p:nvSpPr>
        <p:spPr>
          <a:xfrm>
            <a:off x="0" y="3648173"/>
            <a:ext cx="12192000" cy="3209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1600200" y="1887121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Cliquez pour modifier le style des sous-titres du masque</a:t>
            </a:r>
            <a:endParaRPr lang="fr-FR" noProof="0"/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C6FAC16-9413-4CC4-A846-7864F15A981E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4963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8AB5D2-F9AD-4076-8A76-42691D92BE85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B668FB-6A04-4C02-A197-0044D616A95A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864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noFill/>
          </a:ln>
        </p:spPr>
        <p:txBody>
          <a:bodyPr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à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2C0736-7ABA-4FF8-A781-53F11B6D49B0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9" name="Espace réservé au pied de pag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72FC25-236C-4A4E-83A6-4EBE36B8339C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9552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81ABCF6D-6C6A-4DCD-AE89-7DF6E49A88AA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12" name="Espace réservé au texte 4">
            <a:extLst>
              <a:ext uri="{FF2B5EF4-FFF2-40B4-BE49-F238E27FC236}">
                <a16:creationId xmlns:a16="http://schemas.microsoft.com/office/drawing/2014/main" id="{7CC6D812-2BC4-484A-A3B0-D751943CAC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4927" y="2313433"/>
            <a:ext cx="4270248" cy="704088"/>
          </a:xfrm>
        </p:spPr>
        <p:txBody>
          <a:bodyPr rtlCol="0" anchor="b"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445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 rtlCol="0"/>
          <a:lstStyle/>
          <a:p>
            <a:pPr rtl="0"/>
            <a:fld id="{552ED7A5-714C-403D-9786-AEF309EB6E3B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C8A7AD-2B2B-4A1B-8A04-1B822384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4631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0FA2E-0423-4807-AE06-58D507D551F9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301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, sous-titre et trois Images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5">
            <a:extLst>
              <a:ext uri="{FF2B5EF4-FFF2-40B4-BE49-F238E27FC236}">
                <a16:creationId xmlns:a16="http://schemas.microsoft.com/office/drawing/2014/main" id="{5B634A45-4F6E-4E7E-A6D7-E30CC149DF79}"/>
              </a:ext>
            </a:extLst>
          </p:cNvPr>
          <p:cNvSpPr/>
          <p:nvPr userDrawn="1"/>
        </p:nvSpPr>
        <p:spPr>
          <a:xfrm>
            <a:off x="0" y="2423160"/>
            <a:ext cx="12192000" cy="44391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6">
            <a:extLst>
              <a:ext uri="{FF2B5EF4-FFF2-40B4-BE49-F238E27FC236}">
                <a16:creationId xmlns:a16="http://schemas.microsoft.com/office/drawing/2014/main" id="{3A725127-1EDA-41FB-9345-CD60997140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3479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5" name="Espace réservé d’image 6">
            <a:extLst>
              <a:ext uri="{FF2B5EF4-FFF2-40B4-BE49-F238E27FC236}">
                <a16:creationId xmlns:a16="http://schemas.microsoft.com/office/drawing/2014/main" id="{45910403-693E-46B1-890E-692928E72B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88521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5309" y="6238816"/>
            <a:ext cx="2753746" cy="323968"/>
          </a:xfrm>
        </p:spPr>
        <p:txBody>
          <a:bodyPr rtlCol="0"/>
          <a:lstStyle/>
          <a:p>
            <a:pPr rtl="0"/>
            <a:fld id="{66EAD00C-03FA-4BBD-9286-A2513E307F02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>
          <a:xfrm>
            <a:off x="807720" y="6238816"/>
            <a:ext cx="5901189" cy="320040"/>
          </a:xfrm>
        </p:spPr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2"/>
          </p:nvPr>
        </p:nvSpPr>
        <p:spPr>
          <a:xfrm>
            <a:off x="11322802" y="6217920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5" name="Titre 4">
            <a:extLst>
              <a:ext uri="{FF2B5EF4-FFF2-40B4-BE49-F238E27FC236}">
                <a16:creationId xmlns:a16="http://schemas.microsoft.com/office/drawing/2014/main" id="{344A571C-BD72-4598-B89C-F24CC99E0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807747" y="289559"/>
            <a:ext cx="10564350" cy="1127761"/>
          </a:xfrm>
          <a:noFill/>
          <a:ln>
            <a:noFill/>
          </a:ln>
        </p:spPr>
        <p:txBody>
          <a:bodyPr rtlCol="0" anchor="b" anchorCtr="1"/>
          <a:lstStyle>
            <a:lvl1pPr>
              <a:defRPr cap="none"/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14" name="Espace réservé d’image 6">
            <a:extLst>
              <a:ext uri="{FF2B5EF4-FFF2-40B4-BE49-F238E27FC236}">
                <a16:creationId xmlns:a16="http://schemas.microsoft.com/office/drawing/2014/main" id="{6759A834-A403-4050-9F3D-ABDDC9182E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56000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0AC4720-7B75-40C4-BE31-CB8EBA0AAF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720" y="1493521"/>
            <a:ext cx="10561319" cy="1127762"/>
          </a:xfrm>
          <a:noFill/>
        </p:spPr>
        <p:txBody>
          <a:bodyPr rtlCol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228600" indent="0" algn="ctr">
              <a:buNone/>
              <a:defRPr sz="2000"/>
            </a:lvl2pPr>
            <a:lvl3pPr marL="457200" indent="0" algn="ctr">
              <a:buNone/>
              <a:defRPr sz="2000"/>
            </a:lvl3pPr>
            <a:lvl4pPr marL="685800" indent="0" algn="ctr">
              <a:buNone/>
              <a:defRPr sz="2000"/>
            </a:lvl4pPr>
            <a:lvl5pPr marL="914400" indent="0" algn="ctr">
              <a:buNone/>
              <a:defRPr sz="20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299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art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5B1E50CE-2A10-414D-A44D-9CE008E33B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white">
          <a:xfrm>
            <a:off x="0" y="0"/>
            <a:ext cx="12192000" cy="6858000"/>
          </a:xfrm>
          <a:solidFill>
            <a:schemeClr val="tx1"/>
          </a:solidFill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FBB01-2158-40AB-B652-ED00805909B1}"/>
              </a:ext>
            </a:extLst>
          </p:cNvPr>
          <p:cNvSpPr/>
          <p:nvPr userDrawn="1"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E637F934-5478-48D6-BEAB-C76FEDA4F9AB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>
          <a:xfrm>
            <a:off x="1251855" y="6236208"/>
            <a:ext cx="5901189" cy="320040"/>
          </a:xfrm>
        </p:spPr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5" name="Titre 4">
            <a:extLst>
              <a:ext uri="{FF2B5EF4-FFF2-40B4-BE49-F238E27FC236}">
                <a16:creationId xmlns:a16="http://schemas.microsoft.com/office/drawing/2014/main" id="{29A01CDD-F399-4646-90ED-E57A0E609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7748789" y="246231"/>
            <a:ext cx="3787891" cy="957729"/>
          </a:xfrm>
          <a:noFill/>
          <a:ln>
            <a:noFill/>
          </a:ln>
        </p:spPr>
        <p:txBody>
          <a:bodyPr rtlCol="0" anchor="b" anchorCtr="0">
            <a:noAutofit/>
          </a:bodyPr>
          <a:lstStyle>
            <a:lvl1pPr algn="r">
              <a:lnSpc>
                <a:spcPct val="90000"/>
              </a:lnSpc>
              <a:defRPr sz="2600" b="0" cap="none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10" name="Espace réservé au texte 9">
            <a:extLst>
              <a:ext uri="{FF2B5EF4-FFF2-40B4-BE49-F238E27FC236}">
                <a16:creationId xmlns:a16="http://schemas.microsoft.com/office/drawing/2014/main" id="{C452D643-DA50-4240-9810-A9BBB97288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2439" y="1343510"/>
            <a:ext cx="3383905" cy="4472513"/>
          </a:xfrm>
        </p:spPr>
        <p:txBody>
          <a:bodyPr rtlCol="0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228600" indent="0" algn="r">
              <a:buNone/>
              <a:defRPr sz="2000">
                <a:solidFill>
                  <a:schemeClr val="bg1"/>
                </a:solidFill>
              </a:defRPr>
            </a:lvl2pPr>
            <a:lvl3pPr marL="457200" indent="0" algn="r">
              <a:buNone/>
              <a:defRPr sz="2000">
                <a:solidFill>
                  <a:schemeClr val="bg1"/>
                </a:solidFill>
              </a:defRPr>
            </a:lvl3pPr>
            <a:lvl4pPr marL="685800" indent="0" algn="r">
              <a:buNone/>
              <a:defRPr sz="2000">
                <a:solidFill>
                  <a:schemeClr val="bg1"/>
                </a:solidFill>
              </a:defRPr>
            </a:lvl4pPr>
            <a:lvl5pPr marL="9144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59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blackWhite">
          <a:xfrm>
            <a:off x="883920" y="592183"/>
            <a:ext cx="5750440" cy="1810379"/>
          </a:xfrm>
          <a:noFill/>
          <a:ln>
            <a:noFill/>
          </a:ln>
        </p:spPr>
        <p:txBody>
          <a:bodyPr lIns="0" rtlCol="0" anchor="t" anchorCtr="0">
            <a:noAutofit/>
          </a:bodyPr>
          <a:lstStyle>
            <a:lvl1pPr marL="0" indent="0" algn="l" defTabSz="0">
              <a:buFont typeface="Arial" panose="020B0604020202020204" pitchFamily="34" charset="0"/>
              <a:buNone/>
              <a:defRPr sz="4000" cap="none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497200" y="0"/>
            <a:ext cx="5700896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 bwMode="white">
          <a:xfrm>
            <a:off x="632071" y="2417802"/>
            <a:ext cx="5297398" cy="3710855"/>
          </a:xfrm>
        </p:spPr>
        <p:txBody>
          <a:bodyPr rtlCol="0" anchor="t" anchorCtr="1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à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3D28E99C-D7A2-4E87-BCD2-CECAA789D37B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9" name="Espace réservé au pied de page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0" name="Espace réservé a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9130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13">
            <a:extLst>
              <a:ext uri="{FF2B5EF4-FFF2-40B4-BE49-F238E27FC236}">
                <a16:creationId xmlns:a16="http://schemas.microsoft.com/office/drawing/2014/main" id="{1C226BE6-63BD-4193-A5B9-87DBDF176AB9}"/>
              </a:ext>
            </a:extLst>
          </p:cNvPr>
          <p:cNvSpPr/>
          <p:nvPr userDrawn="1"/>
        </p:nvSpPr>
        <p:spPr>
          <a:xfrm rot="5400000">
            <a:off x="5712000" y="-5718344"/>
            <a:ext cx="756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White">
          <a:xfrm>
            <a:off x="4175220" y="3508040"/>
            <a:ext cx="3841560" cy="3420000"/>
          </a:xfrm>
          <a:noFill/>
          <a:ln>
            <a:noFill/>
          </a:ln>
        </p:spPr>
        <p:txBody>
          <a:bodyPr rtlCol="0" anchor="ctr" anchorCtr="1">
            <a:noAutofit/>
          </a:bodyPr>
          <a:lstStyle>
            <a:lvl1pPr algn="l">
              <a:defRPr sz="240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404860" y="1005840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à la date 7"/>
          <p:cNvSpPr>
            <a:spLocks noGrp="1"/>
          </p:cNvSpPr>
          <p:nvPr>
            <p:ph type="dt" sz="half" idx="10"/>
          </p:nvPr>
        </p:nvSpPr>
        <p:spPr>
          <a:xfrm>
            <a:off x="8629149" y="6254056"/>
            <a:ext cx="2753746" cy="323968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9F4CD9D5-5041-43E3-8F0E-0FF0BD19D631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0175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0" name="Espace réservé a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11566642" y="6233160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010B646-69BD-42FF-80B8-7A065EA6A28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93917" y="996684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05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2B21E085-4E62-4EC9-A5F1-16523F195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942215" y="426720"/>
            <a:ext cx="4699941" cy="1188720"/>
          </a:xfrm>
          <a:noFill/>
          <a:ln>
            <a:noFill/>
          </a:ln>
        </p:spPr>
        <p:txBody>
          <a:bodyPr rtlCol="0"/>
          <a:lstStyle>
            <a:lvl1pPr algn="l">
              <a:defRPr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FCDFB3A-4CE3-463F-8C40-B15E3F5CFC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8876" y="1818152"/>
            <a:ext cx="4045844" cy="4277848"/>
          </a:xfrm>
          <a:noFill/>
        </p:spPr>
        <p:txBody>
          <a:bodyPr rtlCol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28600" indent="0" algn="l">
              <a:buNone/>
              <a:defRPr>
                <a:solidFill>
                  <a:schemeClr val="tx1"/>
                </a:solidFill>
              </a:defRPr>
            </a:lvl2pPr>
            <a:lvl3pPr marL="457200" indent="0" algn="l">
              <a:buNone/>
              <a:defRPr>
                <a:solidFill>
                  <a:schemeClr val="tx1"/>
                </a:solidFill>
              </a:defRPr>
            </a:lvl3pPr>
            <a:lvl4pPr marL="685800" indent="0" algn="l">
              <a:buNone/>
              <a:defRPr>
                <a:solidFill>
                  <a:schemeClr val="tx1"/>
                </a:solidFill>
              </a:defRPr>
            </a:lvl4pPr>
            <a:lvl5pPr marL="9144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 rtlCol="0"/>
          <a:lstStyle/>
          <a:p>
            <a:pPr rtl="0"/>
            <a:fld id="{B9DA769A-6E40-49D3-8251-0414466A4FDB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7D356109-298D-4C51-9DC7-DC74594DC2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2155" y="396240"/>
            <a:ext cx="5927725" cy="5989638"/>
          </a:xfrm>
          <a:ln w="38100"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9" name="Connecteur droit 8" descr="élément décoratif">
            <a:extLst>
              <a:ext uri="{FF2B5EF4-FFF2-40B4-BE49-F238E27FC236}">
                <a16:creationId xmlns:a16="http://schemas.microsoft.com/office/drawing/2014/main" id="{167C85F9-C124-4D12-B4AC-317A35D71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141749" y="1720670"/>
            <a:ext cx="378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4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égen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BDE53EE8-1567-4A1C-B5FB-9243D17B16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145CB378-10E3-4D4E-82B7-47858EDEE5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62827" y="543339"/>
            <a:ext cx="5040000" cy="5765661"/>
          </a:xfrm>
          <a:ln w="381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>
          <a:xfrm>
            <a:off x="8537045" y="6358084"/>
            <a:ext cx="2753746" cy="323968"/>
          </a:xfrm>
        </p:spPr>
        <p:txBody>
          <a:bodyPr rtlCol="0"/>
          <a:lstStyle/>
          <a:p>
            <a:pPr rtl="0"/>
            <a:fld id="{7E170DBA-8425-4B9E-B6BD-FDC18960CB28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>
          <a:xfrm>
            <a:off x="704361" y="6382908"/>
            <a:ext cx="5901189" cy="320040"/>
          </a:xfrm>
        </p:spPr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474538" y="633718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A2BF3C7-5EFF-4508-B560-D9A68D3F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04361" y="164690"/>
            <a:ext cx="4593772" cy="2624056"/>
          </a:xfrm>
          <a:noFill/>
          <a:ln>
            <a:noFill/>
          </a:ln>
        </p:spPr>
        <p:txBody>
          <a:bodyPr rtlCol="0" anchor="t" anchorCtr="0">
            <a:noAutofit/>
          </a:bodyPr>
          <a:lstStyle>
            <a:lvl1pPr>
              <a:defRPr sz="4000" cap="none"/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9" name="Espace réservé au texte 8">
            <a:extLst>
              <a:ext uri="{FF2B5EF4-FFF2-40B4-BE49-F238E27FC236}">
                <a16:creationId xmlns:a16="http://schemas.microsoft.com/office/drawing/2014/main" id="{37D64B51-A9B6-4A76-949F-5769931247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361" y="3233530"/>
            <a:ext cx="4593771" cy="2902590"/>
          </a:xfrm>
        </p:spPr>
        <p:txBody>
          <a:bodyPr rtlCol="0">
            <a:normAutofit/>
          </a:bodyPr>
          <a:lstStyle>
            <a:lvl1pPr marL="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1pPr>
            <a:lvl2pPr marL="2286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2pPr>
            <a:lvl3pPr marL="4572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3pPr>
            <a:lvl4pPr marL="6858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4pPr>
            <a:lvl5pPr marL="9144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11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blackWhite">
          <a:xfrm>
            <a:off x="6712900" y="407684"/>
            <a:ext cx="4910096" cy="2257167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algn="l">
              <a:defRPr sz="4000">
                <a:solidFill>
                  <a:srgbClr val="262626"/>
                </a:solidFill>
              </a:defRPr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 bwMode="white">
          <a:xfrm>
            <a:off x="6780414" y="3019130"/>
            <a:ext cx="4584265" cy="3159033"/>
          </a:xfrm>
        </p:spPr>
        <p:txBody>
          <a:bodyPr rtlCol="0" anchor="t" anchorCtr="1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20FCB5-C1F6-4C51-98C3-34773E114B46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FEC71D9-8368-4022-BA35-B43400F925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320" y="407684"/>
            <a:ext cx="5625849" cy="577047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9162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BA8F6F-D723-420F-A0F6-3D5608722B31}" type="datetime1">
              <a:rPr lang="fr-FR" noProof="0" smtClean="0"/>
              <a:pPr rtl="0"/>
              <a:t>25/11/2020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BE4AA6-ED36-4D3B-ABD8-3BA6059C3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4516" y="1127369"/>
            <a:ext cx="4703084" cy="1188720"/>
          </a:xfrm>
          <a:noFill/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cap="none"/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7" name="Espace réservé au texte 6">
            <a:extLst>
              <a:ext uri="{FF2B5EF4-FFF2-40B4-BE49-F238E27FC236}">
                <a16:creationId xmlns:a16="http://schemas.microsoft.com/office/drawing/2014/main" id="{D94707B9-0409-43FA-B052-6AE401D76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516" y="2263081"/>
            <a:ext cx="4702968" cy="3909119"/>
          </a:xfrm>
          <a:noFill/>
          <a:ln>
            <a:noFill/>
          </a:ln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5256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F36AC2B4-D3C8-4B2F-9C82-35C20D0CF96D}" type="datetime1">
              <a:rPr lang="fr-FR" noProof="0" smtClean="0"/>
              <a:pPr rtl="0"/>
              <a:t>25/11/2020</a:t>
            </a:fld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00" spc="0" baseline="0">
                <a:solidFill>
                  <a:srgbClr val="FFFFFF"/>
                </a:solidFill>
              </a:defRPr>
            </a:lvl1pPr>
          </a:lstStyle>
          <a:p>
            <a:fld id="{42F0A33C-B6D6-454E-A4EA-5198AC78DEE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31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79" r:id="rId3"/>
    <p:sldLayoutId id="2147483681" r:id="rId4"/>
    <p:sldLayoutId id="2147483690" r:id="rId5"/>
    <p:sldLayoutId id="2147483666" r:id="rId6"/>
    <p:sldLayoutId id="2147483687" r:id="rId7"/>
    <p:sldLayoutId id="2147483680" r:id="rId8"/>
    <p:sldLayoutId id="2147483688" r:id="rId9"/>
    <p:sldLayoutId id="2147483673" r:id="rId10"/>
    <p:sldLayoutId id="2147483692" r:id="rId11"/>
    <p:sldLayoutId id="2147483674" r:id="rId12"/>
    <p:sldLayoutId id="2147483676" r:id="rId13"/>
    <p:sldLayoutId id="2147483677" r:id="rId14"/>
    <p:sldLayoutId id="2147483691" r:id="rId15"/>
    <p:sldLayoutId id="2147483689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spc="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2445"/>
          </a:xfrm>
          <a:prstGeom prst="rect">
            <a:avLst/>
          </a:prstGeom>
        </p:spPr>
      </p:pic>
      <p:sp>
        <p:nvSpPr>
          <p:cNvPr id="54" name="Rectangle 53" descr="élément décoratif">
            <a:extLst>
              <a:ext uri="{FF2B5EF4-FFF2-40B4-BE49-F238E27FC236}">
                <a16:creationId xmlns:a16="http://schemas.microsoft.com/office/drawing/2014/main" id="{73785415-E552-4742-B0A5-FC1ECF293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19002" y="834013"/>
            <a:ext cx="5133112" cy="221992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7" name="Titre 36">
            <a:extLst>
              <a:ext uri="{FF2B5EF4-FFF2-40B4-BE49-F238E27FC236}">
                <a16:creationId xmlns:a16="http://schemas.microsoft.com/office/drawing/2014/main" id="{1C44CABD-3945-420B-A1E8-0D3E5F523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4804" y="598134"/>
            <a:ext cx="6189783" cy="1588169"/>
          </a:xfrm>
        </p:spPr>
        <p:txBody>
          <a:bodyPr rtlCol="0">
            <a:normAutofit fontScale="90000"/>
          </a:bodyPr>
          <a:lstStyle/>
          <a:p>
            <a:r>
              <a:rPr lang="fr-BE" sz="4000" dirty="0" smtClean="0"/>
              <a:t/>
            </a:r>
            <a:br>
              <a:rPr lang="fr-BE" sz="4000" dirty="0" smtClean="0"/>
            </a:br>
            <a:r>
              <a:rPr lang="fr-FR" b="1" dirty="0" smtClean="0"/>
              <a:t>OBJECTIFS DE LA POLITIQUE AGRICOLE COMMUNE</a:t>
            </a:r>
            <a:r>
              <a:rPr lang="fr-FR" b="1" dirty="0"/>
              <a:t> </a:t>
            </a:r>
            <a:endParaRPr lang="fr-F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Sous-titre 37">
            <a:extLst>
              <a:ext uri="{FF2B5EF4-FFF2-40B4-BE49-F238E27FC236}">
                <a16:creationId xmlns:a16="http://schemas.microsoft.com/office/drawing/2014/main" id="{6ED6B106-CA53-428B-8BF0-1BC5768C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002" y="2428302"/>
            <a:ext cx="4889633" cy="567890"/>
          </a:xfrm>
        </p:spPr>
        <p:txBody>
          <a:bodyPr rtlCol="0">
            <a:normAutofit/>
          </a:bodyPr>
          <a:lstStyle/>
          <a:p>
            <a:r>
              <a:rPr lang="fr-FR" sz="2400" dirty="0" smtClean="0"/>
              <a:t>HIER ET AUJOURD'HUI</a:t>
            </a:r>
            <a:endParaRPr lang="fr-F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Connecteur droit 26" descr="élément décoratif">
            <a:extLst>
              <a:ext uri="{FF2B5EF4-FFF2-40B4-BE49-F238E27FC236}">
                <a16:creationId xmlns:a16="http://schemas.microsoft.com/office/drawing/2014/main" id="{AB7897E6-775C-4603-8153-D078160E1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V="1">
            <a:off x="4157896" y="2466800"/>
            <a:ext cx="3859857" cy="6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457023" y="5617034"/>
            <a:ext cx="9274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bg1"/>
                </a:solidFill>
              </a:rPr>
              <a:t>Philippe BURNY</a:t>
            </a:r>
          </a:p>
          <a:p>
            <a:pPr algn="ctr"/>
            <a:r>
              <a:rPr lang="fr-BE" sz="2000" dirty="0" smtClean="0">
                <a:solidFill>
                  <a:schemeClr val="bg1"/>
                </a:solidFill>
              </a:rPr>
              <a:t>Centre wallon de Recherches agronomiques</a:t>
            </a:r>
          </a:p>
          <a:p>
            <a:pPr algn="ctr"/>
            <a:r>
              <a:rPr lang="fr-BE" sz="2000" dirty="0" smtClean="0">
                <a:solidFill>
                  <a:schemeClr val="bg1"/>
                </a:solidFill>
              </a:rPr>
              <a:t>Université de Liège/Gembloux Agro-Bio Tech</a:t>
            </a:r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re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46" y="622569"/>
            <a:ext cx="10738985" cy="1132529"/>
          </a:xfrm>
        </p:spPr>
        <p:txBody>
          <a:bodyPr rtlCol="0"/>
          <a:lstStyle/>
          <a:p>
            <a:r>
              <a:rPr lang="fr-BE" dirty="0"/>
              <a:t>La réforme Mac </a:t>
            </a:r>
            <a:r>
              <a:rPr lang="fr-BE" dirty="0" err="1" smtClean="0"/>
              <a:t>Sharry</a:t>
            </a:r>
            <a:r>
              <a:rPr lang="fr-BE" dirty="0" smtClean="0"/>
              <a:t>: </a:t>
            </a:r>
            <a:r>
              <a:rPr lang="fr-BE" dirty="0"/>
              <a:t>aides directes, jachère obligatoire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847" y="2719377"/>
            <a:ext cx="10581097" cy="3467414"/>
          </a:xfrm>
        </p:spPr>
        <p:txBody>
          <a:bodyPr rtlCol="0"/>
          <a:lstStyle/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2800" dirty="0"/>
              <a:t>B</a:t>
            </a:r>
            <a:r>
              <a:rPr lang="fr-BE" sz="2800" dirty="0" smtClean="0"/>
              <a:t>aisse des prix garantis et aides compensatoires </a:t>
            </a:r>
            <a:r>
              <a:rPr lang="fr-BE" sz="2800" dirty="0" smtClean="0"/>
              <a:t>à </a:t>
            </a:r>
            <a:r>
              <a:rPr lang="fr-BE" sz="2800" dirty="0" smtClean="0"/>
              <a:t>la perte de revenus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2800" dirty="0" smtClean="0"/>
              <a:t>Les </a:t>
            </a:r>
            <a:r>
              <a:rPr lang="fr-BE" sz="2800" dirty="0"/>
              <a:t>mesures d’accompagnement de la </a:t>
            </a:r>
            <a:r>
              <a:rPr lang="fr-BE" sz="2800" dirty="0" smtClean="0"/>
              <a:t>réforme: </a:t>
            </a:r>
            <a:r>
              <a:rPr lang="fr-BE" sz="2800" dirty="0"/>
              <a:t>les mesures agro-environnementales, la préretraite, le boisement des terres agricoles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2800" dirty="0"/>
              <a:t>La qualité différenciée des </a:t>
            </a:r>
            <a:r>
              <a:rPr lang="fr-BE" sz="2800" dirty="0" smtClean="0"/>
              <a:t>produits: </a:t>
            </a:r>
            <a:r>
              <a:rPr lang="fr-BE" sz="2800" dirty="0"/>
              <a:t>bio, AOP, IGP, STG (14/7/1992)</a:t>
            </a:r>
          </a:p>
        </p:txBody>
      </p:sp>
      <p:grpSp>
        <p:nvGrpSpPr>
          <p:cNvPr id="18" name="Groupe 17" descr="élément décoratif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Connecteur droit 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e 21" descr="élément décoratif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Connecteur droit 4" descr="élément décoratif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071868" y="1765028"/>
            <a:ext cx="1027058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0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4C0AF-0C99-49B8-B848-73442FA8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BE" sz="3600" dirty="0"/>
              <a:t>Elargissements de la CEE/UE</a:t>
            </a:r>
          </a:p>
        </p:txBody>
      </p:sp>
      <p:grpSp>
        <p:nvGrpSpPr>
          <p:cNvPr id="8" name="Groupe 7" descr="élément décoratif">
            <a:extLst>
              <a:ext uri="{FF2B5EF4-FFF2-40B4-BE49-F238E27FC236}">
                <a16:creationId xmlns:a16="http://schemas.microsoft.com/office/drawing/2014/main" id="{EFE30D8E-3C8D-4EC6-9EC0-49EEC65D3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612A650-2C8A-4D4F-8C56-7E8C716CB42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D87B35CA-924E-4B0B-8992-FCA9B56F071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37967EA4-E543-4682-9FBC-5EB0A4DED4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Connecteur droit 17" descr="élément décoratif">
            <a:extLst>
              <a:ext uri="{FF2B5EF4-FFF2-40B4-BE49-F238E27FC236}">
                <a16:creationId xmlns:a16="http://schemas.microsoft.com/office/drawing/2014/main" id="{83A55248-C59C-4ACA-8BB2-360723882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829945" y="2065336"/>
            <a:ext cx="5076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02907" y="2587558"/>
            <a:ext cx="56908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fr-BE" sz="2400" dirty="0" smtClean="0"/>
              <a:t>1995: Finlande, Suède, Autriche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fr-BE" sz="2400" dirty="0" smtClean="0"/>
              <a:t>2004: 10 nouveaux membres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fr-BE" sz="2400" dirty="0" smtClean="0"/>
              <a:t>2007: Roumanie et Bulgarie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fr-BE" sz="2400" dirty="0" smtClean="0"/>
              <a:t>2013: Croatie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endParaRPr lang="fr-BE" sz="24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10621120" y="6486224"/>
            <a:ext cx="1188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 smtClean="0"/>
              <a:t>Photo: </a:t>
            </a:r>
            <a:r>
              <a:rPr lang="fr-BE" sz="900" dirty="0" err="1" smtClean="0"/>
              <a:t>Ardenneweb</a:t>
            </a:r>
            <a:endParaRPr lang="fr-BE" sz="9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7" r="18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76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re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46" y="622569"/>
            <a:ext cx="10738985" cy="807397"/>
          </a:xfrm>
        </p:spPr>
        <p:txBody>
          <a:bodyPr rtlCol="0"/>
          <a:lstStyle/>
          <a:p>
            <a:r>
              <a:rPr lang="fr-BE" dirty="0"/>
              <a:t>L’Agenda 2000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847" y="2719377"/>
            <a:ext cx="10581097" cy="3467414"/>
          </a:xfrm>
        </p:spPr>
        <p:txBody>
          <a:bodyPr rtlCol="0"/>
          <a:lstStyle/>
          <a:p>
            <a:pPr marL="457200" indent="-457200" algn="l"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sz="2800" dirty="0" smtClean="0"/>
              <a:t>Réduction des prix garantis et hausse des aides</a:t>
            </a:r>
          </a:p>
          <a:p>
            <a:pPr marL="457200" indent="-457200" algn="l"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sz="2800" dirty="0"/>
              <a:t>D</a:t>
            </a:r>
            <a:r>
              <a:rPr lang="fr-BE" sz="2800" dirty="0" smtClean="0"/>
              <a:t>ébut de paiement unique</a:t>
            </a:r>
          </a:p>
          <a:p>
            <a:pPr marL="457200" indent="-457200" algn="l"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sz="2800" dirty="0" smtClean="0"/>
              <a:t>Le </a:t>
            </a:r>
            <a:r>
              <a:rPr lang="fr-BE" sz="2800" dirty="0"/>
              <a:t>développement rural, 2è pilier de la </a:t>
            </a:r>
            <a:r>
              <a:rPr lang="fr-BE" sz="2800" dirty="0" smtClean="0"/>
              <a:t>PAC</a:t>
            </a:r>
            <a:endParaRPr lang="fr-BE" sz="2800" dirty="0"/>
          </a:p>
        </p:txBody>
      </p:sp>
      <p:grpSp>
        <p:nvGrpSpPr>
          <p:cNvPr id="18" name="Groupe 17" descr="élément décoratif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Connecteur droit 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e 21" descr="élément décoratif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Connecteur droit 4" descr="élément décoratif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071868" y="1765028"/>
            <a:ext cx="1027058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es éléveurs bel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777" y="512465"/>
            <a:ext cx="3878661" cy="6340499"/>
          </a:xfrm>
          <a:prstGeom prst="rect">
            <a:avLst/>
          </a:prstGeom>
        </p:spPr>
      </p:pic>
      <p:sp>
        <p:nvSpPr>
          <p:cNvPr id="15" name="Rectangle 14" descr="élément décoratif">
            <a:extLst>
              <a:ext uri="{FF2B5EF4-FFF2-40B4-BE49-F238E27FC236}">
                <a16:creationId xmlns:a16="http://schemas.microsoft.com/office/drawing/2014/main" id="{58705588-E2BC-4E36-A99E-9B19942BFE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620050" y="3230453"/>
            <a:ext cx="3027587" cy="199405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3B6E93-870A-47FD-871A-60D186B2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10" y="2920536"/>
            <a:ext cx="3888000" cy="3420000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fr-BE" sz="2800" dirty="0"/>
              <a:t>La Revue à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mi-parcours</a:t>
            </a:r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/>
              <a:t/>
            </a:r>
            <a:br>
              <a:rPr lang="fr-FR" sz="2700" b="1" dirty="0"/>
            </a:br>
            <a:endParaRPr lang="fr-FR" sz="2700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3B6260BF-B12E-43D7-873E-A093915B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857" y="1453313"/>
            <a:ext cx="3612543" cy="4752934"/>
          </a:xfrm>
        </p:spPr>
        <p:txBody>
          <a:bodyPr rtlCol="0">
            <a:normAutofit/>
          </a:bodyPr>
          <a:lstStyle/>
          <a:p>
            <a:pPr>
              <a:spcAft>
                <a:spcPts val="1200"/>
              </a:spcAft>
            </a:pPr>
            <a:r>
              <a:rPr lang="fr-BE" dirty="0"/>
              <a:t>M</a:t>
            </a:r>
            <a:r>
              <a:rPr lang="fr-BE" dirty="0" smtClean="0"/>
              <a:t>odulation</a:t>
            </a:r>
          </a:p>
          <a:p>
            <a:pPr>
              <a:spcAft>
                <a:spcPts val="1200"/>
              </a:spcAft>
            </a:pPr>
            <a:r>
              <a:rPr lang="fr-BE" dirty="0" smtClean="0"/>
              <a:t>Modèle </a:t>
            </a:r>
            <a:r>
              <a:rPr lang="fr-BE" dirty="0" smtClean="0"/>
              <a:t>individuel/régional</a:t>
            </a:r>
            <a:endParaRPr lang="fr-BE" sz="1800" dirty="0" smtClean="0"/>
          </a:p>
          <a:p>
            <a:pPr rtl="0">
              <a:spcAft>
                <a:spcPts val="1200"/>
              </a:spcAft>
            </a:pPr>
            <a:r>
              <a:rPr lang="fr-FR" dirty="0" smtClean="0"/>
              <a:t>Choix laissés aux EM</a:t>
            </a:r>
            <a:endParaRPr lang="fr-FR" dirty="0"/>
          </a:p>
          <a:p>
            <a:pPr rtl="0">
              <a:spcAft>
                <a:spcPts val="1200"/>
              </a:spcAft>
            </a:pP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F07F4A7-B79A-4E16-A73A-E30B7C64B32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84832" y="1453313"/>
            <a:ext cx="3849763" cy="4850209"/>
          </a:xfrm>
        </p:spPr>
        <p:txBody>
          <a:bodyPr rtlCol="0">
            <a:normAutofit/>
          </a:bodyPr>
          <a:lstStyle/>
          <a:p>
            <a:pPr>
              <a:spcAft>
                <a:spcPts val="1200"/>
              </a:spcAft>
            </a:pPr>
            <a:r>
              <a:rPr lang="fr-BE" dirty="0"/>
              <a:t>P</a:t>
            </a:r>
            <a:r>
              <a:rPr lang="fr-BE" dirty="0" smtClean="0"/>
              <a:t>aiement unique</a:t>
            </a:r>
          </a:p>
          <a:p>
            <a:pPr>
              <a:spcAft>
                <a:spcPts val="1200"/>
              </a:spcAft>
            </a:pPr>
            <a:r>
              <a:rPr lang="fr-BE" dirty="0" smtClean="0"/>
              <a:t>Conditionnalité (</a:t>
            </a:r>
            <a:r>
              <a:rPr lang="fr-BE" dirty="0"/>
              <a:t>environnement, santé, bien-être, bonnes pratiques)</a:t>
            </a:r>
          </a:p>
          <a:p>
            <a:pPr>
              <a:spcAft>
                <a:spcPts val="1200"/>
              </a:spcAft>
            </a:pPr>
            <a:r>
              <a:rPr lang="fr-BE" dirty="0" smtClean="0"/>
              <a:t>Découplage des aides</a:t>
            </a:r>
            <a:endParaRPr lang="fr-BE" dirty="0"/>
          </a:p>
        </p:txBody>
      </p:sp>
      <p:cxnSp>
        <p:nvCxnSpPr>
          <p:cNvPr id="28" name="Connecteur droit 27" descr="élément décoratif">
            <a:extLst>
              <a:ext uri="{FF2B5EF4-FFF2-40B4-BE49-F238E27FC236}">
                <a16:creationId xmlns:a16="http://schemas.microsoft.com/office/drawing/2014/main" id="{4EB46CFB-014A-4721-A9DB-8607BB257F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782050" y="4245327"/>
            <a:ext cx="2745007" cy="90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370641" y="6471143"/>
            <a:ext cx="15536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 smtClean="0"/>
              <a:t>Photo: Les </a:t>
            </a:r>
            <a:r>
              <a:rPr lang="fr-BE" sz="900" dirty="0" err="1" smtClean="0"/>
              <a:t>Eléveurs</a:t>
            </a:r>
            <a:r>
              <a:rPr lang="fr-BE" sz="900" dirty="0" smtClean="0"/>
              <a:t> Belges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1412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7745" y="2770338"/>
            <a:ext cx="582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Accentuation de la revue </a:t>
            </a:r>
            <a:r>
              <a:rPr lang="fr-BE" sz="2400" dirty="0" smtClean="0"/>
              <a:t>à </a:t>
            </a:r>
            <a:r>
              <a:rPr lang="fr-BE" sz="2400" dirty="0" smtClean="0"/>
              <a:t>mi-parcours</a:t>
            </a:r>
            <a:endParaRPr lang="fr-BE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1" y="1320799"/>
            <a:ext cx="6531764" cy="1035650"/>
          </a:xfrm>
        </p:spPr>
        <p:txBody>
          <a:bodyPr/>
          <a:lstStyle/>
          <a:p>
            <a:r>
              <a:rPr lang="fr-BE" dirty="0"/>
              <a:t>Le bilan de santé de la PAC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r="29475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6634257" y="6585626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dirty="0" smtClean="0"/>
              <a:t>Photo: dilea.be</a:t>
            </a:r>
            <a:endParaRPr lang="fr-BE" sz="800" dirty="0"/>
          </a:p>
        </p:txBody>
      </p:sp>
    </p:spTree>
    <p:extLst>
      <p:ext uri="{BB962C8B-B14F-4D97-AF65-F5344CB8AC3E}">
        <p14:creationId xmlns:p14="http://schemas.microsoft.com/office/powerpoint/2010/main" val="42717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3919" y="194557"/>
            <a:ext cx="10740633" cy="1361870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2400"/>
              </a:spcBef>
            </a:pPr>
            <a:r>
              <a:rPr lang="fr-BE" dirty="0"/>
              <a:t>La </a:t>
            </a:r>
            <a:r>
              <a:rPr lang="fr-BE" dirty="0" smtClean="0"/>
              <a:t>réforme de </a:t>
            </a:r>
            <a:r>
              <a:rPr lang="fr-BE" dirty="0"/>
              <a:t>2013: le verdissement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en-US" sz="3200" dirty="0" smtClean="0"/>
              <a:t>Structure des </a:t>
            </a:r>
            <a:r>
              <a:rPr lang="en-US" sz="3200" dirty="0" err="1" smtClean="0"/>
              <a:t>paiements</a:t>
            </a:r>
            <a:r>
              <a:rPr lang="en-US" sz="3200" dirty="0" smtClean="0"/>
              <a:t> directs</a:t>
            </a:r>
            <a:endParaRPr lang="fr-BE" sz="3200" dirty="0"/>
          </a:p>
        </p:txBody>
      </p:sp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978182532"/>
              </p:ext>
            </p:extLst>
          </p:nvPr>
        </p:nvGraphicFramePr>
        <p:xfrm>
          <a:off x="2158900" y="2023191"/>
          <a:ext cx="8123238" cy="25603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06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1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Obligatoires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Facultatifs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Paiement vert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Paiements couplés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11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Paiement jeunes agriculteurs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Paiements</a:t>
                      </a:r>
                      <a:r>
                        <a:rPr lang="en-US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redistributifs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Paiement de base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Paiements régions défavorisées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70777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13915" y="5066069"/>
            <a:ext cx="1023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71463">
              <a:spcAft>
                <a:spcPts val="1200"/>
              </a:spcAft>
              <a:buFont typeface="Arial" pitchFamily="34" charset="0"/>
              <a:buChar char="•"/>
            </a:pPr>
            <a:r>
              <a:rPr lang="fr-BE" sz="2400" b="1" dirty="0" smtClean="0">
                <a:solidFill>
                  <a:srgbClr val="00B050"/>
                </a:solidFill>
              </a:rPr>
              <a:t>Paiement vert: </a:t>
            </a:r>
            <a:r>
              <a:rPr lang="fr-BE" sz="2400" dirty="0" smtClean="0"/>
              <a:t>rotation des cultures, maintien des prairies, superficies d’intérêt écologique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re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47" y="404801"/>
            <a:ext cx="9591122" cy="1350297"/>
          </a:xfrm>
        </p:spPr>
        <p:txBody>
          <a:bodyPr rtlCol="0"/>
          <a:lstStyle/>
          <a:p>
            <a:r>
              <a:rPr lang="fr-BE" dirty="0"/>
              <a:t>GREEN DEAL: l’UE climatiquement neutre en 2050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847" y="2719377"/>
            <a:ext cx="10581097" cy="3467414"/>
          </a:xfrm>
        </p:spPr>
        <p:txBody>
          <a:bodyPr rtlCol="0"/>
          <a:lstStyle/>
          <a:p>
            <a:pPr marL="457200" indent="-457200" algn="l"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sz="2800" dirty="0" smtClean="0"/>
              <a:t>20/5/20: Stratégie « de la ferme </a:t>
            </a:r>
            <a:r>
              <a:rPr lang="fr-BE" sz="2800" dirty="0" smtClean="0"/>
              <a:t>à </a:t>
            </a:r>
            <a:r>
              <a:rPr lang="fr-BE" sz="2800" dirty="0" smtClean="0"/>
              <a:t>la table »</a:t>
            </a:r>
          </a:p>
          <a:p>
            <a:pPr marL="457200" indent="-457200" algn="l"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sz="2800" dirty="0" smtClean="0"/>
              <a:t>20/5/20: Stratégie « biodiversité 2030 »</a:t>
            </a:r>
            <a:endParaRPr lang="fr-BE" sz="2800" dirty="0"/>
          </a:p>
        </p:txBody>
      </p:sp>
      <p:grpSp>
        <p:nvGrpSpPr>
          <p:cNvPr id="18" name="Groupe 17" descr="élément décoratif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Connecteur droit 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e 21" descr="élément décoratif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Connecteur droit 4" descr="élément décoratif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071868" y="1765028"/>
            <a:ext cx="1027058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0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re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47" y="404801"/>
            <a:ext cx="9591122" cy="1350297"/>
          </a:xfrm>
        </p:spPr>
        <p:txBody>
          <a:bodyPr rtlCol="0"/>
          <a:lstStyle/>
          <a:p>
            <a:r>
              <a:rPr lang="fr-BE" dirty="0"/>
              <a:t>POUR L’AGRICULTURE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848" y="2659736"/>
            <a:ext cx="5184841" cy="3467414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dirty="0"/>
              <a:t>P</a:t>
            </a:r>
            <a:r>
              <a:rPr lang="fr-BE" dirty="0" smtClean="0"/>
              <a:t>esticides: - 50%</a:t>
            </a: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dirty="0"/>
              <a:t>A</a:t>
            </a:r>
            <a:r>
              <a:rPr lang="fr-BE" dirty="0" smtClean="0"/>
              <a:t>ntibiotiques: - 50%</a:t>
            </a: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dirty="0"/>
              <a:t>E</a:t>
            </a:r>
            <a:r>
              <a:rPr lang="fr-BE" dirty="0" smtClean="0"/>
              <a:t>ngrais: - 20% (- 50% de pertes)</a:t>
            </a: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dirty="0"/>
              <a:t>B</a:t>
            </a:r>
            <a:r>
              <a:rPr lang="fr-BE" dirty="0" smtClean="0"/>
              <a:t>io: 25% de la SAU en 2030 (x 3)</a:t>
            </a: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dirty="0"/>
              <a:t>N</a:t>
            </a:r>
            <a:r>
              <a:rPr lang="fr-BE" dirty="0" smtClean="0"/>
              <a:t>ature: 10% de la SAU avec « particularités topographiques </a:t>
            </a:r>
            <a:r>
              <a:rPr lang="fr-BE" dirty="0" smtClean="0"/>
              <a:t>à </a:t>
            </a:r>
            <a:r>
              <a:rPr lang="fr-BE" dirty="0" smtClean="0"/>
              <a:t>haute diversité »</a:t>
            </a:r>
            <a:endParaRPr lang="fr-BE" dirty="0"/>
          </a:p>
        </p:txBody>
      </p:sp>
      <p:grpSp>
        <p:nvGrpSpPr>
          <p:cNvPr id="18" name="Groupe 17" descr="élément décoratif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Connecteur droit 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e 21" descr="élément décoratif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Connecteur droit 4" descr="élément décoratif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071868" y="1765028"/>
            <a:ext cx="1027058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space réservé du texte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 txBox="1">
            <a:spLocks/>
          </p:cNvSpPr>
          <p:nvPr/>
        </p:nvSpPr>
        <p:spPr>
          <a:xfrm>
            <a:off x="6582401" y="2654250"/>
            <a:ext cx="4863829" cy="34674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dirty="0"/>
              <a:t>G</a:t>
            </a:r>
            <a:r>
              <a:rPr lang="fr-BE" dirty="0" smtClean="0"/>
              <a:t>az a effet de serre: - 55%/1990 (10% dus à l’agriculture)</a:t>
            </a: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dirty="0" smtClean="0"/>
              <a:t>Réduction du gaspillage alimentaire</a:t>
            </a: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dirty="0"/>
              <a:t>R</a:t>
            </a:r>
            <a:r>
              <a:rPr lang="fr-BE" dirty="0" smtClean="0"/>
              <a:t>echerche</a:t>
            </a: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dirty="0"/>
              <a:t>C</a:t>
            </a:r>
            <a:r>
              <a:rPr lang="fr-BE" dirty="0" smtClean="0"/>
              <a:t>onseil agricole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383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re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47" y="404801"/>
            <a:ext cx="9591122" cy="1350297"/>
          </a:xfrm>
        </p:spPr>
        <p:txBody>
          <a:bodyPr rtlCol="0"/>
          <a:lstStyle/>
          <a:p>
            <a:r>
              <a:rPr lang="fr-BE" dirty="0" smtClean="0"/>
              <a:t>NOUVELLE PAC 2021(23) - 2027</a:t>
            </a:r>
            <a:endParaRPr lang="fr-BE" dirty="0"/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848" y="2659736"/>
            <a:ext cx="5184841" cy="3467414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marL="342900" indent="-342900" algn="l"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fr-BE" dirty="0"/>
              <a:t>P</a:t>
            </a:r>
            <a:r>
              <a:rPr lang="fr-BE" dirty="0" smtClean="0"/>
              <a:t>ropositions de la </a:t>
            </a:r>
            <a:r>
              <a:rPr lang="fr-BE" dirty="0" smtClean="0"/>
              <a:t>Commission </a:t>
            </a:r>
            <a:r>
              <a:rPr lang="fr-BE" dirty="0" smtClean="0"/>
              <a:t>(juin 2018)</a:t>
            </a:r>
          </a:p>
          <a:p>
            <a:pPr marL="342900" indent="-342900" algn="l"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fr-BE" dirty="0"/>
              <a:t>P</a:t>
            </a:r>
            <a:r>
              <a:rPr lang="fr-BE" dirty="0" smtClean="0"/>
              <a:t>osition du </a:t>
            </a:r>
            <a:r>
              <a:rPr lang="fr-BE" dirty="0" smtClean="0"/>
              <a:t>Conseil </a:t>
            </a:r>
            <a:r>
              <a:rPr lang="fr-BE" dirty="0" smtClean="0"/>
              <a:t>des ministres (21/10/20)</a:t>
            </a:r>
          </a:p>
          <a:p>
            <a:pPr marL="342900" indent="-342900" algn="l"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fr-BE" dirty="0" smtClean="0"/>
              <a:t>Position du </a:t>
            </a:r>
            <a:r>
              <a:rPr lang="fr-BE" dirty="0" smtClean="0"/>
              <a:t>Parlement </a:t>
            </a:r>
            <a:r>
              <a:rPr lang="fr-BE" dirty="0" smtClean="0"/>
              <a:t>(23/10/20)</a:t>
            </a:r>
          </a:p>
          <a:p>
            <a:pPr marL="342900" indent="-342900" algn="l"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fr-BE" dirty="0"/>
              <a:t>D</a:t>
            </a:r>
            <a:r>
              <a:rPr lang="fr-BE" dirty="0" smtClean="0"/>
              <a:t>ébut du trilogue (novembre 2020)</a:t>
            </a:r>
            <a:endParaRPr lang="fr-BE" dirty="0"/>
          </a:p>
        </p:txBody>
      </p:sp>
      <p:grpSp>
        <p:nvGrpSpPr>
          <p:cNvPr id="18" name="Groupe 17" descr="élément décoratif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Connecteur droit 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e 21" descr="élément décoratif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Connecteur droit 4" descr="élément décoratif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071868" y="1765028"/>
            <a:ext cx="1027058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space réservé du texte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 txBox="1">
            <a:spLocks/>
          </p:cNvSpPr>
          <p:nvPr/>
        </p:nvSpPr>
        <p:spPr>
          <a:xfrm>
            <a:off x="6582401" y="2654250"/>
            <a:ext cx="4863829" cy="34674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t" anchorCtr="1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fr-BE" dirty="0"/>
              <a:t>A</a:t>
            </a:r>
            <a:r>
              <a:rPr lang="fr-BE" dirty="0" smtClean="0"/>
              <a:t>ccord: printemps 2021?</a:t>
            </a:r>
          </a:p>
          <a:p>
            <a:pPr marL="342900" indent="-342900" algn="l"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fr-BE" dirty="0"/>
              <a:t>A</a:t>
            </a:r>
            <a:r>
              <a:rPr lang="fr-BE" dirty="0" smtClean="0"/>
              <a:t>pplication: 1/1/2023</a:t>
            </a:r>
          </a:p>
          <a:p>
            <a:pPr marL="342900" indent="-342900" algn="l"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fr-BE" dirty="0"/>
              <a:t>B</a:t>
            </a:r>
            <a:r>
              <a:rPr lang="fr-BE" dirty="0" smtClean="0"/>
              <a:t>udget: 365 milliards €, mais blocage du cadre financier pluriannuel (16/11/20)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076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re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47" y="404801"/>
            <a:ext cx="9591122" cy="1350297"/>
          </a:xfrm>
        </p:spPr>
        <p:txBody>
          <a:bodyPr rtlCol="0"/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fr-BE" dirty="0"/>
              <a:t>NEUF OBJECTIFS DE LA NOUVELLE PAC</a:t>
            </a:r>
            <a:endParaRPr lang="fr-BE" sz="6000" dirty="0"/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847" y="2387778"/>
            <a:ext cx="10581097" cy="4464508"/>
          </a:xfrm>
        </p:spPr>
        <p:txBody>
          <a:bodyPr rtlCol="0"/>
          <a:lstStyle/>
          <a:p>
            <a:pPr marL="514350" indent="-514350" algn="l">
              <a:buClrTx/>
              <a:buFont typeface="+mj-lt"/>
              <a:buAutoNum type="arabicPeriod"/>
            </a:pPr>
            <a:r>
              <a:rPr lang="fr-BE" dirty="0"/>
              <a:t>Assurer un revenu équitable aux agriculteurs</a:t>
            </a:r>
          </a:p>
          <a:p>
            <a:pPr marL="514350" indent="-514350" algn="l">
              <a:buClrTx/>
              <a:buFont typeface="+mj-lt"/>
              <a:buAutoNum type="arabicPeriod"/>
            </a:pPr>
            <a:r>
              <a:rPr lang="fr-BE" dirty="0"/>
              <a:t>Accroître la compétitivité</a:t>
            </a:r>
          </a:p>
          <a:p>
            <a:pPr marL="514350" indent="-514350" algn="l">
              <a:buClrTx/>
              <a:buFont typeface="+mj-lt"/>
              <a:buAutoNum type="arabicPeriod"/>
            </a:pPr>
            <a:r>
              <a:rPr lang="fr-BE" dirty="0"/>
              <a:t>Rééquilibrer les pouvoirs dans la chaîne d’approvisionnement alimentaire</a:t>
            </a:r>
          </a:p>
          <a:p>
            <a:pPr marL="514350" indent="-514350" algn="l">
              <a:buClrTx/>
              <a:buFont typeface="+mj-lt"/>
              <a:buAutoNum type="arabicPeriod"/>
            </a:pPr>
            <a:r>
              <a:rPr lang="fr-BE" dirty="0"/>
              <a:t>Agir contre le changement climatique</a:t>
            </a:r>
          </a:p>
          <a:p>
            <a:pPr marL="514350" indent="-514350" algn="l">
              <a:buClrTx/>
              <a:buFont typeface="+mj-lt"/>
              <a:buAutoNum type="arabicPeriod"/>
            </a:pPr>
            <a:r>
              <a:rPr lang="fr-BE" dirty="0"/>
              <a:t>Protéger l’environnement</a:t>
            </a:r>
          </a:p>
          <a:p>
            <a:pPr marL="514350" indent="-514350" algn="l">
              <a:buClrTx/>
              <a:buFont typeface="+mj-lt"/>
              <a:buAutoNum type="arabicPeriod"/>
            </a:pPr>
            <a:r>
              <a:rPr lang="fr-BE" dirty="0"/>
              <a:t>Préserver les paysages et la biodiversité</a:t>
            </a:r>
          </a:p>
          <a:p>
            <a:pPr marL="514350" indent="-514350" algn="l">
              <a:buClrTx/>
              <a:buFont typeface="+mj-lt"/>
              <a:buAutoNum type="arabicPeriod"/>
            </a:pPr>
            <a:r>
              <a:rPr lang="fr-BE" dirty="0"/>
              <a:t>Soutenir le renouvellement des générations</a:t>
            </a:r>
          </a:p>
          <a:p>
            <a:pPr marL="514350" indent="-514350" algn="l">
              <a:buClrTx/>
              <a:buFont typeface="+mj-lt"/>
              <a:buAutoNum type="arabicPeriod"/>
            </a:pPr>
            <a:r>
              <a:rPr lang="fr-BE" dirty="0"/>
              <a:t>Dynamiser les zones rurales</a:t>
            </a:r>
          </a:p>
          <a:p>
            <a:pPr marL="514350" indent="-514350" algn="l">
              <a:buClrTx/>
              <a:buFont typeface="+mj-lt"/>
              <a:buAutoNum type="arabicPeriod"/>
            </a:pPr>
            <a:r>
              <a:rPr lang="fr-BE" dirty="0"/>
              <a:t>Garantir la qualité des denrées alimentaires et la santé</a:t>
            </a:r>
          </a:p>
        </p:txBody>
      </p:sp>
      <p:grpSp>
        <p:nvGrpSpPr>
          <p:cNvPr id="18" name="Groupe 17" descr="élément décoratif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Connecteur droit 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e 21" descr="élément décoratif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 flipV="1">
            <a:off x="3926469" y="-1132987"/>
            <a:ext cx="4340957" cy="11430000"/>
            <a:chOff x="4578818" y="945960"/>
            <a:chExt cx="6880587" cy="5226241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Connecteur droit 4" descr="élément décoratif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071868" y="1765028"/>
            <a:ext cx="1027058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 descr="élément décoratif">
            <a:extLst>
              <a:ext uri="{FF2B5EF4-FFF2-40B4-BE49-F238E27FC236}">
                <a16:creationId xmlns:a16="http://schemas.microsoft.com/office/drawing/2014/main" id="{FF9BBE4E-CEAC-4E1B-B07B-F36AAE19B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71592" y="350519"/>
            <a:ext cx="5814426" cy="6311538"/>
            <a:chOff x="4266631" y="945960"/>
            <a:chExt cx="7178609" cy="5226240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B93E5D3E-D8C4-4456-8E04-587CECECB10C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CA7DD07-AC8B-4394-95F1-6FB9FB68DAF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9FA4B135-F303-4FAC-A350-AB06FDB04C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5A1E10E-47FE-4FED-B884-B0DA88D7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355" y="426719"/>
            <a:ext cx="4858801" cy="1243461"/>
          </a:xfrm>
        </p:spPr>
        <p:txBody>
          <a:bodyPr rtlCol="0"/>
          <a:lstStyle/>
          <a:p>
            <a:r>
              <a:rPr lang="fr-BE" dirty="0"/>
              <a:t>25 mars </a:t>
            </a:r>
            <a:r>
              <a:rPr lang="fr-BE" dirty="0" smtClean="0"/>
              <a:t>1957: </a:t>
            </a:r>
            <a:r>
              <a:rPr lang="fr-BE" dirty="0"/>
              <a:t>le Traité de Rome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0054EFB-058D-4282-9FEE-3269DB2705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4858" y="1818152"/>
            <a:ext cx="5552336" cy="4340052"/>
          </a:xfrm>
        </p:spPr>
        <p:txBody>
          <a:bodyPr rtlCol="0">
            <a:noAutofit/>
          </a:bodyPr>
          <a:lstStyle/>
          <a:p>
            <a:r>
              <a:rPr lang="fr-BE" dirty="0" smtClean="0"/>
              <a:t>PAC : article 39</a:t>
            </a:r>
          </a:p>
          <a:p>
            <a:r>
              <a:rPr lang="fr-BE" dirty="0"/>
              <a:t>O</a:t>
            </a:r>
            <a:r>
              <a:rPr lang="fr-BE" dirty="0" smtClean="0"/>
              <a:t>bjectifs de la PAC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augmenter la productivité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fr-BE" sz="2400" dirty="0" smtClean="0"/>
              <a:t>améliorer le revenu agricole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fr-BE" sz="2400" dirty="0" smtClean="0"/>
              <a:t>stabiliser les </a:t>
            </a:r>
            <a:r>
              <a:rPr lang="fr-BE" sz="2400" dirty="0" smtClean="0"/>
              <a:t>marchés</a:t>
            </a:r>
            <a:endParaRPr lang="fr-BE" sz="2400" dirty="0" smtClean="0"/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fr-BE" sz="2400" dirty="0" smtClean="0"/>
              <a:t>garantir les approvisionnements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fr-BE" sz="2400" dirty="0" smtClean="0"/>
              <a:t>garantir des prix raisonnables dans les livraisons aux consommateurs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8" name="Triangle isocèle 27" descr="élément décoratif">
            <a:extLst>
              <a:ext uri="{FF2B5EF4-FFF2-40B4-BE49-F238E27FC236}">
                <a16:creationId xmlns:a16="http://schemas.microsoft.com/office/drawing/2014/main" id="{3800DE45-6F6E-4558-83B4-117A6515D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292157" y="3101340"/>
            <a:ext cx="807720" cy="6553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r="2214"/>
          <a:stretch>
            <a:fillRect/>
          </a:stretch>
        </p:blipFill>
        <p:spPr>
          <a:xfrm>
            <a:off x="731838" y="396875"/>
            <a:ext cx="4784725" cy="6143625"/>
          </a:xfrm>
        </p:spPr>
      </p:pic>
    </p:spTree>
    <p:extLst>
      <p:ext uri="{BB962C8B-B14F-4D97-AF65-F5344CB8AC3E}">
        <p14:creationId xmlns:p14="http://schemas.microsoft.com/office/powerpoint/2010/main" val="2809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es éléveurs bel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511" y="512465"/>
            <a:ext cx="3878661" cy="6340499"/>
          </a:xfrm>
          <a:prstGeom prst="rect">
            <a:avLst/>
          </a:prstGeom>
        </p:spPr>
      </p:pic>
      <p:sp>
        <p:nvSpPr>
          <p:cNvPr id="15" name="Rectangle 14" descr="élément décoratif">
            <a:extLst>
              <a:ext uri="{FF2B5EF4-FFF2-40B4-BE49-F238E27FC236}">
                <a16:creationId xmlns:a16="http://schemas.microsoft.com/office/drawing/2014/main" id="{58705588-E2BC-4E36-A99E-9B19942BFE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950784" y="3989214"/>
            <a:ext cx="3027587" cy="199405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3B6E93-870A-47FD-871A-60D186B2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044" y="3678863"/>
            <a:ext cx="3888000" cy="3420000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fr-BE" sz="2800" dirty="0"/>
              <a:t>P</a:t>
            </a:r>
            <a:r>
              <a:rPr lang="fr-BE" sz="2800" dirty="0" smtClean="0"/>
              <a:t>oints principaux</a:t>
            </a:r>
            <a:br>
              <a:rPr lang="fr-BE" sz="2800" dirty="0" smtClean="0"/>
            </a:b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de la nouvelle PAC</a:t>
            </a:r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 smtClean="0"/>
              <a:t/>
            </a:r>
            <a:br>
              <a:rPr lang="fr-FR" sz="2700" b="1" dirty="0" smtClean="0"/>
            </a:br>
            <a:endParaRPr lang="fr-FR" sz="2700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3B6260BF-B12E-43D7-873E-A093915B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857" y="1005840"/>
            <a:ext cx="3612543" cy="5593080"/>
          </a:xfrm>
        </p:spPr>
        <p:txBody>
          <a:bodyPr rtlCol="0">
            <a:normAutofit/>
          </a:bodyPr>
          <a:lstStyle/>
          <a:p>
            <a:r>
              <a:rPr lang="fr-BE" sz="3200" dirty="0" smtClean="0"/>
              <a:t>Eco-régimes dans le 1</a:t>
            </a:r>
            <a:r>
              <a:rPr lang="fr-BE" sz="3200" baseline="30000" dirty="0" smtClean="0"/>
              <a:t>er</a:t>
            </a:r>
            <a:r>
              <a:rPr lang="fr-BE" sz="3200" dirty="0" smtClean="0"/>
              <a:t> pilier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sz="2200" dirty="0" smtClean="0"/>
              <a:t>% </a:t>
            </a:r>
            <a:r>
              <a:rPr lang="fr-BE" sz="2200" dirty="0"/>
              <a:t>min. des enveloppes nationales pour paiements directs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sz="2200" dirty="0" smtClean="0"/>
              <a:t>30</a:t>
            </a:r>
            <a:r>
              <a:rPr lang="fr-BE" sz="2200" dirty="0"/>
              <a:t>% pour le Parlement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sz="2200" dirty="0" smtClean="0"/>
              <a:t>20</a:t>
            </a:r>
            <a:r>
              <a:rPr lang="fr-BE" sz="2200" dirty="0"/>
              <a:t>% pour le Conseil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BE" sz="2200" dirty="0" smtClean="0"/>
              <a:t>adaptations </a:t>
            </a:r>
            <a:r>
              <a:rPr lang="fr-BE" sz="2200" dirty="0"/>
              <a:t>possibles</a:t>
            </a:r>
          </a:p>
          <a:p>
            <a:pPr marL="0" indent="0" rtl="0">
              <a:buNone/>
            </a:pPr>
            <a:endParaRPr lang="fr-FR" sz="2200" dirty="0"/>
          </a:p>
          <a:p>
            <a:pPr rtl="0"/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F07F4A7-B79A-4E16-A73A-E30B7C64B32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0" y="793820"/>
            <a:ext cx="4632290" cy="6064180"/>
          </a:xfrm>
        </p:spPr>
        <p:txBody>
          <a:bodyPr rtlCol="0">
            <a:normAutofit/>
          </a:bodyPr>
          <a:lstStyle/>
          <a:p>
            <a:r>
              <a:rPr lang="fr-BE" sz="3200" dirty="0"/>
              <a:t>P</a:t>
            </a:r>
            <a:r>
              <a:rPr lang="fr-BE" sz="3200" dirty="0" smtClean="0"/>
              <a:t>lans stratégiques nationaux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BE" sz="2200" dirty="0" smtClean="0"/>
              <a:t>Description </a:t>
            </a:r>
            <a:r>
              <a:rPr lang="fr-BE" sz="2200" dirty="0"/>
              <a:t>des voies et moyens, au choix des EM, pour atteindre les objectifs UE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BE" sz="2200" dirty="0"/>
              <a:t>Discussion avec la Commission (le Conseil)</a:t>
            </a:r>
          </a:p>
          <a:p>
            <a:r>
              <a:rPr lang="fr-BE" sz="3200" dirty="0" smtClean="0"/>
              <a:t>Conditionnalité renforcée incluant le verdissement</a:t>
            </a:r>
            <a:endParaRPr lang="fr-BE" sz="3200" dirty="0"/>
          </a:p>
        </p:txBody>
      </p:sp>
      <p:cxnSp>
        <p:nvCxnSpPr>
          <p:cNvPr id="28" name="Connecteur droit 27" descr="élément décoratif">
            <a:extLst>
              <a:ext uri="{FF2B5EF4-FFF2-40B4-BE49-F238E27FC236}">
                <a16:creationId xmlns:a16="http://schemas.microsoft.com/office/drawing/2014/main" id="{4EB46CFB-014A-4721-A9DB-8607BB257F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112784" y="5004088"/>
            <a:ext cx="2745007" cy="90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370641" y="6471143"/>
            <a:ext cx="15536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 smtClean="0"/>
              <a:t>Photo: Les </a:t>
            </a:r>
            <a:r>
              <a:rPr lang="fr-BE" sz="900" dirty="0" err="1" smtClean="0"/>
              <a:t>Eléveurs</a:t>
            </a:r>
            <a:r>
              <a:rPr lang="fr-BE" sz="900" dirty="0" smtClean="0"/>
              <a:t> Belges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3280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4C0AF-0C99-49B8-B848-73442FA8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BE" sz="3600" dirty="0"/>
              <a:t>P</a:t>
            </a:r>
            <a:r>
              <a:rPr lang="fr-BE" sz="3600" dirty="0" smtClean="0"/>
              <a:t>oints principaux de la nouvelle PAC</a:t>
            </a:r>
            <a:endParaRPr lang="fr-BE" sz="3600" dirty="0"/>
          </a:p>
        </p:txBody>
      </p:sp>
      <p:grpSp>
        <p:nvGrpSpPr>
          <p:cNvPr id="8" name="Groupe 7" descr="élément décoratif">
            <a:extLst>
              <a:ext uri="{FF2B5EF4-FFF2-40B4-BE49-F238E27FC236}">
                <a16:creationId xmlns:a16="http://schemas.microsoft.com/office/drawing/2014/main" id="{EFE30D8E-3C8D-4EC6-9EC0-49EEC65D3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612A650-2C8A-4D4F-8C56-7E8C716CB42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D87B35CA-924E-4B0B-8992-FCA9B56F071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37967EA4-E543-4682-9FBC-5EB0A4DED4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Connecteur droit 17" descr="élément décoratif">
            <a:extLst>
              <a:ext uri="{FF2B5EF4-FFF2-40B4-BE49-F238E27FC236}">
                <a16:creationId xmlns:a16="http://schemas.microsoft.com/office/drawing/2014/main" id="{83A55248-C59C-4ACA-8BB2-360723882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829945" y="2065336"/>
            <a:ext cx="5076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Espace réservé pour une image  13" descr="blanc bleu belge_ardenneweb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266" r="10266"/>
          <a:stretch>
            <a:fillRect/>
          </a:stretch>
        </p:blipFill>
        <p:spPr/>
      </p:pic>
      <p:sp>
        <p:nvSpPr>
          <p:cNvPr id="15" name="ZoneTexte 14"/>
          <p:cNvSpPr txBox="1"/>
          <p:nvPr/>
        </p:nvSpPr>
        <p:spPr>
          <a:xfrm>
            <a:off x="602907" y="2125339"/>
            <a:ext cx="569088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800" dirty="0">
                <a:solidFill>
                  <a:schemeClr val="bg1"/>
                </a:solidFill>
              </a:rPr>
              <a:t>Contenu: agroforesterie, agroécologie (dont bio), agriculture de précision, stockage du carbone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dirty="0" smtClean="0"/>
              <a:t>Développement rural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BE" sz="2400" dirty="0" smtClean="0"/>
              <a:t>% </a:t>
            </a:r>
            <a:r>
              <a:rPr lang="fr-BE" sz="2400" dirty="0"/>
              <a:t>min. pour mesures pour environnement et climat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BE" sz="2400" dirty="0" smtClean="0"/>
              <a:t>30</a:t>
            </a:r>
            <a:r>
              <a:rPr lang="fr-BE" sz="2400" dirty="0"/>
              <a:t>% pour le Conseil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BE" sz="2400" dirty="0" smtClean="0"/>
              <a:t>35</a:t>
            </a:r>
            <a:r>
              <a:rPr lang="fr-BE" sz="2400" dirty="0"/>
              <a:t>% pour le Parlement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endParaRPr lang="fr-BE" sz="24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10621120" y="6486224"/>
            <a:ext cx="1188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 smtClean="0"/>
              <a:t>Photo: </a:t>
            </a:r>
            <a:r>
              <a:rPr lang="fr-BE" sz="900" dirty="0" err="1" smtClean="0"/>
              <a:t>Ardenneweb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33892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4C0AF-0C99-49B8-B848-73442FA8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BE" sz="3600" dirty="0"/>
              <a:t>P</a:t>
            </a:r>
            <a:r>
              <a:rPr lang="fr-BE" sz="3600" dirty="0" smtClean="0"/>
              <a:t>oints principaux de la nouvelle PAC</a:t>
            </a:r>
            <a:endParaRPr lang="fr-BE" sz="3600" dirty="0"/>
          </a:p>
        </p:txBody>
      </p:sp>
      <p:grpSp>
        <p:nvGrpSpPr>
          <p:cNvPr id="8" name="Groupe 7" descr="élément décoratif">
            <a:extLst>
              <a:ext uri="{FF2B5EF4-FFF2-40B4-BE49-F238E27FC236}">
                <a16:creationId xmlns:a16="http://schemas.microsoft.com/office/drawing/2014/main" id="{EFE30D8E-3C8D-4EC6-9EC0-49EEC65D3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612A650-2C8A-4D4F-8C56-7E8C716CB42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D87B35CA-924E-4B0B-8992-FCA9B56F071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37967EA4-E543-4682-9FBC-5EB0A4DED4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Connecteur droit 17" descr="élément décoratif">
            <a:extLst>
              <a:ext uri="{FF2B5EF4-FFF2-40B4-BE49-F238E27FC236}">
                <a16:creationId xmlns:a16="http://schemas.microsoft.com/office/drawing/2014/main" id="{83A55248-C59C-4ACA-8BB2-360723882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829945" y="2065336"/>
            <a:ext cx="5076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Espace réservé pour une image  13" descr="blanc bleu belge_ardenneweb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266" r="10266"/>
          <a:stretch>
            <a:fillRect/>
          </a:stretch>
        </p:blipFill>
        <p:spPr/>
      </p:pic>
      <p:sp>
        <p:nvSpPr>
          <p:cNvPr id="15" name="ZoneTexte 14"/>
          <p:cNvSpPr txBox="1"/>
          <p:nvPr/>
        </p:nvSpPr>
        <p:spPr>
          <a:xfrm>
            <a:off x="602907" y="2195675"/>
            <a:ext cx="5690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800" dirty="0"/>
              <a:t>P</a:t>
            </a:r>
            <a:r>
              <a:rPr lang="fr-BE" sz="2800" dirty="0" smtClean="0"/>
              <a:t>lafonnement des aides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BE" sz="2400" dirty="0" smtClean="0"/>
              <a:t>À </a:t>
            </a:r>
            <a:r>
              <a:rPr lang="fr-BE" sz="2400" dirty="0"/>
              <a:t>partir de 100 000 €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BE" sz="2400" dirty="0"/>
              <a:t>Possible (Conseil)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BE" sz="2400" dirty="0"/>
              <a:t>Obligatoire (Parlement)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BE" sz="2400" dirty="0"/>
              <a:t>Réduction progressive à partir de 60 000 €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800" dirty="0"/>
              <a:t>T</a:t>
            </a:r>
            <a:r>
              <a:rPr lang="fr-BE" sz="2800" dirty="0" smtClean="0"/>
              <a:t>ransferts possibles entre les deux piliers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BE" sz="24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10621120" y="6486224"/>
            <a:ext cx="1188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 smtClean="0"/>
              <a:t>Photo: </a:t>
            </a:r>
            <a:r>
              <a:rPr lang="fr-BE" sz="900" dirty="0" err="1" smtClean="0"/>
              <a:t>Ardenneweb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18358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descr="élément décoratif">
            <a:extLst>
              <a:ext uri="{FF2B5EF4-FFF2-40B4-BE49-F238E27FC236}">
                <a16:creationId xmlns:a16="http://schemas.microsoft.com/office/drawing/2014/main" id="{E7CA0621-717C-4BE7-AA89-263F3E2C51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410201" y="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5" name="Titre 4">
            <a:extLst>
              <a:ext uri="{FF2B5EF4-FFF2-40B4-BE49-F238E27FC236}">
                <a16:creationId xmlns:a16="http://schemas.microsoft.com/office/drawing/2014/main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001" y="592511"/>
            <a:ext cx="5705002" cy="958892"/>
          </a:xfrm>
        </p:spPr>
        <p:txBody>
          <a:bodyPr rtlCol="0">
            <a:noAutofit/>
          </a:bodyPr>
          <a:lstStyle/>
          <a:p>
            <a:r>
              <a:rPr lang="fr-BE" dirty="0"/>
              <a:t>L</a:t>
            </a:r>
            <a:r>
              <a:rPr lang="fr-BE" dirty="0" smtClean="0"/>
              <a:t>a politique agricole US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B20246-8F91-4C8B-87D3-C25A74AE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8839" y="2183605"/>
            <a:ext cx="5813520" cy="3878469"/>
          </a:xfrm>
        </p:spPr>
        <p:txBody>
          <a:bodyPr rtlCol="0"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fr-BE" sz="2800" dirty="0" err="1"/>
              <a:t>F</a:t>
            </a:r>
            <a:r>
              <a:rPr lang="fr-BE" sz="2800" dirty="0" err="1" smtClean="0"/>
              <a:t>arm</a:t>
            </a:r>
            <a:r>
              <a:rPr lang="fr-BE" sz="2800" dirty="0" smtClean="0"/>
              <a:t> </a:t>
            </a:r>
            <a:r>
              <a:rPr lang="fr-BE" sz="2800" dirty="0" smtClean="0"/>
              <a:t>Bill </a:t>
            </a:r>
            <a:r>
              <a:rPr lang="fr-BE" sz="2800" dirty="0" smtClean="0"/>
              <a:t>2019-2023 (</a:t>
            </a:r>
            <a:r>
              <a:rPr lang="fr-BE" sz="2800" dirty="0" smtClean="0"/>
              <a:t>PL 115 </a:t>
            </a:r>
            <a:r>
              <a:rPr lang="fr-BE" sz="2800" dirty="0" smtClean="0"/>
              <a:t>– 334)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fr-BE" sz="2800" dirty="0" smtClean="0"/>
              <a:t>Dépenses obligatoires: 867 milliards USD pour 2019-2028</a:t>
            </a:r>
            <a:endParaRPr lang="fr-BE" sz="2800" dirty="0"/>
          </a:p>
        </p:txBody>
      </p:sp>
      <p:grpSp>
        <p:nvGrpSpPr>
          <p:cNvPr id="2" name="Groupe 19" descr="élément décoratif">
            <a:extLst>
              <a:ext uri="{FF2B5EF4-FFF2-40B4-BE49-F238E27FC236}">
                <a16:creationId xmlns:a16="http://schemas.microsoft.com/office/drawing/2014/main" id="{102A00D8-5A4C-491C-AFE5-6972131052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e 23" descr="élément décoratif">
            <a:extLst>
              <a:ext uri="{FF2B5EF4-FFF2-40B4-BE49-F238E27FC236}">
                <a16:creationId xmlns:a16="http://schemas.microsoft.com/office/drawing/2014/main" id="{73816130-6E62-41EF-B818-D7CD343704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riangle isocèle 38" descr="élément décoratif">
            <a:extLst>
              <a:ext uri="{FF2B5EF4-FFF2-40B4-BE49-F238E27FC236}">
                <a16:creationId xmlns:a16="http://schemas.microsoft.com/office/drawing/2014/main" id="{B8447291-9832-4B76-BD34-EE4A5E1E96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6" y="468467"/>
            <a:ext cx="5235934" cy="5835058"/>
          </a:xfrm>
        </p:spPr>
      </p:pic>
    </p:spTree>
    <p:extLst>
      <p:ext uri="{BB962C8B-B14F-4D97-AF65-F5344CB8AC3E}">
        <p14:creationId xmlns:p14="http://schemas.microsoft.com/office/powerpoint/2010/main" val="23726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descr="élément décoratif">
            <a:extLst>
              <a:ext uri="{FF2B5EF4-FFF2-40B4-BE49-F238E27FC236}">
                <a16:creationId xmlns:a16="http://schemas.microsoft.com/office/drawing/2014/main" id="{E7CA0621-717C-4BE7-AA89-263F3E2C51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410201" y="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5" name="Titre 4">
            <a:extLst>
              <a:ext uri="{FF2B5EF4-FFF2-40B4-BE49-F238E27FC236}">
                <a16:creationId xmlns:a16="http://schemas.microsoft.com/office/drawing/2014/main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037" y="135312"/>
            <a:ext cx="5105775" cy="958892"/>
          </a:xfrm>
        </p:spPr>
        <p:txBody>
          <a:bodyPr rtlCol="0">
            <a:normAutofit/>
          </a:bodyPr>
          <a:lstStyle/>
          <a:p>
            <a:r>
              <a:rPr lang="fr-BE" sz="3200" dirty="0"/>
              <a:t>L</a:t>
            </a:r>
            <a:r>
              <a:rPr lang="fr-BE" sz="3200" dirty="0" smtClean="0"/>
              <a:t>a politique agricole US</a:t>
            </a:r>
            <a:endParaRPr lang="fr-BE" sz="32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B20246-8F91-4C8B-87D3-C25A74AE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4139" y="900628"/>
            <a:ext cx="5523378" cy="5711326"/>
          </a:xfrm>
        </p:spPr>
        <p:txBody>
          <a:bodyPr rtlCol="0">
            <a:no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fr-BE" sz="2800" dirty="0" smtClean="0"/>
              <a:t>Mesures </a:t>
            </a:r>
            <a:r>
              <a:rPr lang="fr-BE" sz="2800" dirty="0" smtClean="0"/>
              <a:t>principales</a:t>
            </a:r>
            <a:endParaRPr lang="fr-BE" sz="2800" dirty="0"/>
          </a:p>
          <a:p>
            <a:pPr marL="615950" lvl="1" indent="-342900">
              <a:buClrTx/>
              <a:buFont typeface="Courier New" panose="02070309020205020404" pitchFamily="49" charset="0"/>
              <a:buChar char="o"/>
            </a:pPr>
            <a:r>
              <a:rPr lang="fr-BE" sz="2200" dirty="0"/>
              <a:t>Aide alimentaire intérieure: ¾ du budget</a:t>
            </a:r>
          </a:p>
          <a:p>
            <a:pPr marL="615950" lvl="1" indent="-342900">
              <a:buClrTx/>
              <a:buFont typeface="Courier New" panose="02070309020205020404" pitchFamily="49" charset="0"/>
              <a:buChar char="o"/>
            </a:pPr>
            <a:r>
              <a:rPr lang="fr-BE" sz="2200" dirty="0"/>
              <a:t>Subventions à des polices d’assurance rendement/revenu</a:t>
            </a:r>
          </a:p>
          <a:p>
            <a:pPr marL="615950" lvl="1" indent="-342900">
              <a:buClrTx/>
              <a:buFont typeface="Courier New" panose="02070309020205020404" pitchFamily="49" charset="0"/>
              <a:buChar char="o"/>
            </a:pPr>
            <a:r>
              <a:rPr lang="fr-BE" sz="2200" dirty="0"/>
              <a:t>Soutien aux productions (aides </a:t>
            </a:r>
            <a:r>
              <a:rPr lang="fr-BE" sz="2200" dirty="0" err="1"/>
              <a:t>contracycliques</a:t>
            </a:r>
            <a:r>
              <a:rPr lang="fr-BE" sz="2200" dirty="0"/>
              <a:t> (Price </a:t>
            </a:r>
            <a:r>
              <a:rPr lang="fr-BE" sz="2200" dirty="0" err="1"/>
              <a:t>Loss</a:t>
            </a:r>
            <a:r>
              <a:rPr lang="fr-BE" sz="2200" dirty="0"/>
              <a:t> </a:t>
            </a:r>
            <a:r>
              <a:rPr lang="fr-BE" sz="2200" dirty="0" err="1"/>
              <a:t>Coverage</a:t>
            </a:r>
            <a:r>
              <a:rPr lang="fr-BE" sz="2200" dirty="0"/>
              <a:t>, Agricultural </a:t>
            </a:r>
            <a:r>
              <a:rPr lang="fr-BE" sz="2200" dirty="0" err="1"/>
              <a:t>Risk</a:t>
            </a:r>
            <a:r>
              <a:rPr lang="fr-BE" sz="2200" dirty="0"/>
              <a:t> </a:t>
            </a:r>
            <a:r>
              <a:rPr lang="fr-BE" sz="2200" dirty="0" err="1"/>
              <a:t>Coverage</a:t>
            </a:r>
            <a:r>
              <a:rPr lang="fr-BE" sz="2200" dirty="0"/>
              <a:t>), Marketing Assistance </a:t>
            </a:r>
            <a:r>
              <a:rPr lang="fr-BE" sz="2200" dirty="0" err="1"/>
              <a:t>Loan</a:t>
            </a:r>
            <a:r>
              <a:rPr lang="fr-BE" sz="2200" dirty="0"/>
              <a:t>…)</a:t>
            </a:r>
          </a:p>
          <a:p>
            <a:pPr marL="615950" lvl="1" indent="-342900">
              <a:buClrTx/>
              <a:buFont typeface="Courier New" panose="02070309020205020404" pitchFamily="49" charset="0"/>
              <a:buChar char="o"/>
            </a:pPr>
            <a:r>
              <a:rPr lang="fr-BE" sz="2200" dirty="0"/>
              <a:t>Programmes environnementaux (Conservation </a:t>
            </a:r>
            <a:r>
              <a:rPr lang="fr-BE" sz="2200" dirty="0" err="1"/>
              <a:t>Stewartship</a:t>
            </a:r>
            <a:r>
              <a:rPr lang="fr-BE" sz="2200" dirty="0"/>
              <a:t> Program, Conservation Reserve Program, </a:t>
            </a:r>
            <a:r>
              <a:rPr lang="fr-BE" sz="2200" dirty="0" err="1"/>
              <a:t>Environmental</a:t>
            </a:r>
            <a:r>
              <a:rPr lang="fr-BE" sz="2200" dirty="0"/>
              <a:t> </a:t>
            </a:r>
            <a:r>
              <a:rPr lang="fr-BE" sz="2200" dirty="0" err="1"/>
              <a:t>Quality</a:t>
            </a:r>
            <a:r>
              <a:rPr lang="fr-BE" sz="2200" dirty="0"/>
              <a:t> </a:t>
            </a:r>
            <a:r>
              <a:rPr lang="fr-BE" sz="2200" dirty="0" err="1"/>
              <a:t>Incentive</a:t>
            </a:r>
            <a:r>
              <a:rPr lang="fr-BE" sz="2200" dirty="0"/>
              <a:t> Program)</a:t>
            </a:r>
          </a:p>
        </p:txBody>
      </p:sp>
      <p:grpSp>
        <p:nvGrpSpPr>
          <p:cNvPr id="2" name="Groupe 19" descr="élément décoratif">
            <a:extLst>
              <a:ext uri="{FF2B5EF4-FFF2-40B4-BE49-F238E27FC236}">
                <a16:creationId xmlns:a16="http://schemas.microsoft.com/office/drawing/2014/main" id="{102A00D8-5A4C-491C-AFE5-6972131052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e 23" descr="élément décoratif">
            <a:extLst>
              <a:ext uri="{FF2B5EF4-FFF2-40B4-BE49-F238E27FC236}">
                <a16:creationId xmlns:a16="http://schemas.microsoft.com/office/drawing/2014/main" id="{73816130-6E62-41EF-B818-D7CD343704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riangle isocèle 38" descr="élément décoratif">
            <a:extLst>
              <a:ext uri="{FF2B5EF4-FFF2-40B4-BE49-F238E27FC236}">
                <a16:creationId xmlns:a16="http://schemas.microsoft.com/office/drawing/2014/main" id="{B8447291-9832-4B76-BD34-EE4A5E1E96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395927" y="6069205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 smtClean="0"/>
              <a:t>Photo: </a:t>
            </a:r>
            <a:r>
              <a:rPr lang="fr-BE" sz="900" dirty="0" err="1" smtClean="0"/>
              <a:t>Filagri</a:t>
            </a:r>
            <a:endParaRPr lang="fr-BE" sz="9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7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6" y="468467"/>
            <a:ext cx="5975718" cy="58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descr="élément décoratif">
            <a:extLst>
              <a:ext uri="{FF2B5EF4-FFF2-40B4-BE49-F238E27FC236}">
                <a16:creationId xmlns:a16="http://schemas.microsoft.com/office/drawing/2014/main" id="{E7CA0621-717C-4BE7-AA89-263F3E2C51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410201" y="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5" name="Titre 4">
            <a:extLst>
              <a:ext uri="{FF2B5EF4-FFF2-40B4-BE49-F238E27FC236}">
                <a16:creationId xmlns:a16="http://schemas.microsoft.com/office/drawing/2014/main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373" y="193676"/>
            <a:ext cx="5752440" cy="958892"/>
          </a:xfrm>
        </p:spPr>
        <p:txBody>
          <a:bodyPr rtlCol="0">
            <a:normAutofit/>
          </a:bodyPr>
          <a:lstStyle/>
          <a:p>
            <a:r>
              <a:rPr lang="fr-BE" sz="3200" dirty="0"/>
              <a:t>P</a:t>
            </a:r>
            <a:r>
              <a:rPr lang="fr-BE" sz="3200" dirty="0" smtClean="0"/>
              <a:t>rogramme J. BIDEN</a:t>
            </a:r>
            <a:endParaRPr lang="fr-BE" sz="32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B20246-8F91-4C8B-87D3-C25A74AE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1372" y="1104910"/>
            <a:ext cx="5523378" cy="5711326"/>
          </a:xfrm>
        </p:spPr>
        <p:txBody>
          <a:bodyPr rtlCol="0">
            <a:no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r-BE" dirty="0"/>
              <a:t>Assurances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r-BE" dirty="0"/>
              <a:t>Aides </a:t>
            </a:r>
            <a:r>
              <a:rPr lang="fr-BE" dirty="0" err="1"/>
              <a:t>contracycliques</a:t>
            </a:r>
            <a:endParaRPr lang="fr-BE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r-BE" dirty="0"/>
              <a:t>GREEN NEW DEAL: agriculture US la 1</a:t>
            </a:r>
            <a:r>
              <a:rPr lang="fr-BE" baseline="30000" dirty="0"/>
              <a:t>ère</a:t>
            </a:r>
            <a:r>
              <a:rPr lang="fr-BE" dirty="0"/>
              <a:t> neutre en C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fr-BE" sz="2000" dirty="0"/>
              <a:t>Programmes environnementaux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fr-BE" sz="2000" dirty="0"/>
              <a:t>Stockage du C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fr-BE" sz="2000" dirty="0"/>
              <a:t>Biocarburants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r-BE" dirty="0"/>
              <a:t>Aides à l’installation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r-BE" dirty="0"/>
              <a:t>Lois </a:t>
            </a:r>
            <a:r>
              <a:rPr lang="fr-BE" dirty="0" err="1"/>
              <a:t>antitrusts</a:t>
            </a:r>
            <a:r>
              <a:rPr lang="fr-BE" dirty="0"/>
              <a:t> (amont et aval de l’agriculture)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r-BE" dirty="0"/>
              <a:t>Aides aux petites exploitations</a:t>
            </a:r>
          </a:p>
          <a:p>
            <a:pPr marL="615950" lvl="1" indent="-342900">
              <a:buClrTx/>
              <a:buFont typeface="Arial" panose="020B0604020202020204" pitchFamily="34" charset="0"/>
              <a:buChar char="•"/>
            </a:pPr>
            <a:endParaRPr lang="fr-BE" sz="2200" dirty="0"/>
          </a:p>
        </p:txBody>
      </p:sp>
      <p:grpSp>
        <p:nvGrpSpPr>
          <p:cNvPr id="2" name="Groupe 19" descr="élément décoratif">
            <a:extLst>
              <a:ext uri="{FF2B5EF4-FFF2-40B4-BE49-F238E27FC236}">
                <a16:creationId xmlns:a16="http://schemas.microsoft.com/office/drawing/2014/main" id="{102A00D8-5A4C-491C-AFE5-6972131052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e 23" descr="élément décoratif">
            <a:extLst>
              <a:ext uri="{FF2B5EF4-FFF2-40B4-BE49-F238E27FC236}">
                <a16:creationId xmlns:a16="http://schemas.microsoft.com/office/drawing/2014/main" id="{73816130-6E62-41EF-B818-D7CD343704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riangle isocèle 38" descr="élément décoratif">
            <a:extLst>
              <a:ext uri="{FF2B5EF4-FFF2-40B4-BE49-F238E27FC236}">
                <a16:creationId xmlns:a16="http://schemas.microsoft.com/office/drawing/2014/main" id="{B8447291-9832-4B76-BD34-EE4A5E1E96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7" y="1225685"/>
            <a:ext cx="4401723" cy="4007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41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9" descr="élément décoratif">
            <a:extLst>
              <a:ext uri="{FF2B5EF4-FFF2-40B4-BE49-F238E27FC236}">
                <a16:creationId xmlns:a16="http://schemas.microsoft.com/office/drawing/2014/main" id="{FF9BBE4E-CEAC-4E1B-B07B-F36AAE19B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86076" y="350520"/>
            <a:ext cx="4699942" cy="6048000"/>
            <a:chOff x="4266631" y="945960"/>
            <a:chExt cx="7178609" cy="5226240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B93E5D3E-D8C4-4456-8E04-587CECECB10C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CA7DD07-AC8B-4394-95F1-6FB9FB68DAF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9FA4B135-F303-4FAC-A350-AB06FDB04C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5A1E10E-47FE-4FED-B884-B0DA88D7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b="1" dirty="0" smtClean="0"/>
              <a:t>Conclusion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0054EFB-058D-4282-9FEE-3269DB2705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48875" y="1818152"/>
            <a:ext cx="4416293" cy="4277848"/>
          </a:xfrm>
        </p:spPr>
        <p:txBody>
          <a:bodyPr rtlCol="0"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smtClean="0"/>
              <a:t>JOSEPH FORGET, directeur général des services économiques du min. agri.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/>
              <a:t>E</a:t>
            </a:r>
            <a:r>
              <a:rPr lang="fr-BE" dirty="0" smtClean="0"/>
              <a:t>volution économique de l’agriculture belge au cours d’un siècle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smtClean="0"/>
              <a:t>Bulletin d’information et de documentation de la banque nationale de Belgique – aout 1949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smtClean="0"/>
              <a:t>Cet expose…suffira a démontrer: d’abord la grande faculté d’adaptation de l’agriculture belge aux circonstances…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15058" y="6099352"/>
            <a:ext cx="1188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 smtClean="0"/>
              <a:t>Photo: </a:t>
            </a:r>
            <a:r>
              <a:rPr lang="fr-BE" sz="900" dirty="0" err="1" smtClean="0"/>
              <a:t>Ardenneweb</a:t>
            </a:r>
            <a:endParaRPr lang="fr-BE" sz="9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3" b="156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9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353" y="426720"/>
            <a:ext cx="9618803" cy="1188720"/>
          </a:xfrm>
        </p:spPr>
        <p:txBody>
          <a:bodyPr/>
          <a:lstStyle/>
          <a:p>
            <a:pPr algn="ctr"/>
            <a:r>
              <a:rPr lang="fr-BE" dirty="0" smtClean="0"/>
              <a:t>Merci pour votre attention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56527" y="1695180"/>
            <a:ext cx="9646418" cy="2605515"/>
          </a:xfr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r-BE" dirty="0" smtClean="0"/>
              <a:t>Philippe BURNY</a:t>
            </a:r>
          </a:p>
          <a:p>
            <a:pPr algn="ctr"/>
            <a:r>
              <a:rPr lang="fr-BE" sz="2000" dirty="0"/>
              <a:t>Centre wallon de Recherches agronomiques</a:t>
            </a:r>
          </a:p>
          <a:p>
            <a:pPr algn="ctr"/>
            <a:r>
              <a:rPr lang="fr-BE" sz="2000" dirty="0"/>
              <a:t>Université de Liège/Gembloux Agro-Bio </a:t>
            </a:r>
            <a:r>
              <a:rPr lang="fr-BE" sz="2000" dirty="0" smtClean="0"/>
              <a:t>Tech</a:t>
            </a:r>
          </a:p>
          <a:p>
            <a:pPr algn="ctr"/>
            <a:r>
              <a:rPr lang="fr-BE" sz="2000" dirty="0" smtClean="0"/>
              <a:t>p.burny@cra.wallonie.be</a:t>
            </a:r>
          </a:p>
          <a:p>
            <a:pPr algn="ctr"/>
            <a:r>
              <a:rPr lang="fr-BE" sz="2000" dirty="0"/>
              <a:t>p</a:t>
            </a:r>
            <a:r>
              <a:rPr lang="fr-BE" sz="2000" dirty="0" smtClean="0"/>
              <a:t>hilippe.burny@uliege.be</a:t>
            </a:r>
          </a:p>
          <a:p>
            <a:endParaRPr lang="fr-BE" sz="2400" dirty="0" smtClean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8560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 descr="élément décoratif">
            <a:extLst>
              <a:ext uri="{FF2B5EF4-FFF2-40B4-BE49-F238E27FC236}">
                <a16:creationId xmlns:a16="http://schemas.microsoft.com/office/drawing/2014/main" id="{FF9BBE4E-CEAC-4E1B-B07B-F36AAE19B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71592" y="350519"/>
            <a:ext cx="5814426" cy="6311538"/>
            <a:chOff x="4266631" y="945960"/>
            <a:chExt cx="7178609" cy="5226240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B93E5D3E-D8C4-4456-8E04-587CECECB10C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CA7DD07-AC8B-4394-95F1-6FB9FB68DAF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9FA4B135-F303-4FAC-A350-AB06FDB04C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5A1E10E-47FE-4FED-B884-B0DA88D7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355" y="426719"/>
            <a:ext cx="4858801" cy="1243461"/>
          </a:xfrm>
        </p:spPr>
        <p:txBody>
          <a:bodyPr rtlCol="0"/>
          <a:lstStyle/>
          <a:p>
            <a:r>
              <a:rPr lang="fr-BE" dirty="0"/>
              <a:t>25 mars </a:t>
            </a:r>
            <a:r>
              <a:rPr lang="fr-BE" dirty="0" smtClean="0"/>
              <a:t>1957: </a:t>
            </a:r>
            <a:r>
              <a:rPr lang="fr-BE" dirty="0"/>
              <a:t>le Traité de Rome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0054EFB-058D-4282-9FEE-3269DB2705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4858" y="1818152"/>
            <a:ext cx="5552336" cy="4340052"/>
          </a:xfrm>
        </p:spPr>
        <p:txBody>
          <a:bodyPr rtlCol="0">
            <a:noAutofit/>
          </a:bodyPr>
          <a:lstStyle/>
          <a:p>
            <a:r>
              <a:rPr lang="fr-BE" dirty="0" smtClean="0"/>
              <a:t>PAC : article 39</a:t>
            </a:r>
          </a:p>
          <a:p>
            <a:r>
              <a:rPr lang="fr-BE" dirty="0"/>
              <a:t>P</a:t>
            </a:r>
            <a:r>
              <a:rPr lang="fr-BE" dirty="0" smtClean="0"/>
              <a:t>rincipes de la PAC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fr-BE" dirty="0" smtClean="0"/>
              <a:t>unicité des </a:t>
            </a:r>
            <a:r>
              <a:rPr lang="fr-BE" dirty="0" smtClean="0"/>
              <a:t>marchés </a:t>
            </a:r>
            <a:r>
              <a:rPr lang="fr-BE" dirty="0" smtClean="0"/>
              <a:t>et des prix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fr-BE" dirty="0" smtClean="0"/>
              <a:t>préférence communautaire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fr-BE" dirty="0" smtClean="0"/>
              <a:t>solidarité financière</a:t>
            </a:r>
            <a:endParaRPr lang="fr-BE" dirty="0"/>
          </a:p>
        </p:txBody>
      </p:sp>
      <p:sp>
        <p:nvSpPr>
          <p:cNvPr id="28" name="Triangle isocèle 27" descr="élément décoratif">
            <a:extLst>
              <a:ext uri="{FF2B5EF4-FFF2-40B4-BE49-F238E27FC236}">
                <a16:creationId xmlns:a16="http://schemas.microsoft.com/office/drawing/2014/main" id="{3800DE45-6F6E-4558-83B4-117A6515D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292157" y="3101340"/>
            <a:ext cx="807720" cy="6553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" b="5802"/>
          <a:stretch>
            <a:fillRect/>
          </a:stretch>
        </p:blipFill>
        <p:spPr>
          <a:xfrm>
            <a:off x="731838" y="396875"/>
            <a:ext cx="4784725" cy="6143625"/>
          </a:xfrm>
        </p:spPr>
      </p:pic>
    </p:spTree>
    <p:extLst>
      <p:ext uri="{BB962C8B-B14F-4D97-AF65-F5344CB8AC3E}">
        <p14:creationId xmlns:p14="http://schemas.microsoft.com/office/powerpoint/2010/main" val="19870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r="15426"/>
          <a:stretch>
            <a:fillRect/>
          </a:stretch>
        </p:blipFill>
        <p:spPr>
          <a:xfrm>
            <a:off x="1556426" y="2660338"/>
            <a:ext cx="3606205" cy="360620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Négociations internationales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r="12410"/>
          <a:stretch>
            <a:fillRect/>
          </a:stretch>
        </p:blipFill>
        <p:spPr>
          <a:xfrm>
            <a:off x="6731369" y="2660339"/>
            <a:ext cx="3606204" cy="360620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fr-BE" dirty="0" err="1"/>
              <a:t>illon</a:t>
            </a:r>
            <a:r>
              <a:rPr lang="fr-BE" dirty="0"/>
              <a:t> round (1961) et Kennedy round (1964): importation de tourteaux contre régime céréales</a:t>
            </a:r>
          </a:p>
          <a:p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2256816" y="6332707"/>
            <a:ext cx="217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fr-BE" dirty="0" err="1"/>
              <a:t>illon</a:t>
            </a:r>
            <a:r>
              <a:rPr lang="fr-BE" dirty="0"/>
              <a:t> round (1961)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1929" y="6332706"/>
            <a:ext cx="247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Kennedy round (1964)</a:t>
            </a:r>
          </a:p>
        </p:txBody>
      </p:sp>
    </p:spTree>
    <p:extLst>
      <p:ext uri="{BB962C8B-B14F-4D97-AF65-F5344CB8AC3E}">
        <p14:creationId xmlns:p14="http://schemas.microsoft.com/office/powerpoint/2010/main" val="8485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 descr="élément décoratif">
            <a:extLst>
              <a:ext uri="{FF2B5EF4-FFF2-40B4-BE49-F238E27FC236}">
                <a16:creationId xmlns:a16="http://schemas.microsoft.com/office/drawing/2014/main" id="{FF9BBE4E-CEAC-4E1B-B07B-F36AAE19B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71592" y="350519"/>
            <a:ext cx="5814426" cy="6311538"/>
            <a:chOff x="4266631" y="945960"/>
            <a:chExt cx="7178609" cy="5226240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B93E5D3E-D8C4-4456-8E04-587CECECB10C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CA7DD07-AC8B-4394-95F1-6FB9FB68DAF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9FA4B135-F303-4FAC-A350-AB06FDB04C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5A1E10E-47FE-4FED-B884-B0DA88D7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355" y="426719"/>
            <a:ext cx="4858801" cy="1243461"/>
          </a:xfrm>
        </p:spPr>
        <p:txBody>
          <a:bodyPr rtlCol="0"/>
          <a:lstStyle/>
          <a:p>
            <a:r>
              <a:rPr lang="fr-BE" dirty="0"/>
              <a:t>Les OCM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0054EFB-058D-4282-9FEE-3269DB2705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83354" y="1818152"/>
            <a:ext cx="4973839" cy="4340052"/>
          </a:xfrm>
        </p:spPr>
        <p:txBody>
          <a:bodyPr rtlCol="0">
            <a:noAutofit/>
          </a:bodyPr>
          <a:lstStyle/>
          <a:p>
            <a:pPr marL="457200" indent="-4572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r-BE" dirty="0" smtClean="0"/>
              <a:t>Application </a:t>
            </a:r>
            <a:r>
              <a:rPr lang="fr-BE" dirty="0"/>
              <a:t>progressive des diverses Organisations Communes de Marché (céréales, lait et produits laitiers, sucre…)</a:t>
            </a:r>
          </a:p>
          <a:p>
            <a:pPr marL="457200" indent="-4572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r-BE" dirty="0" smtClean="0"/>
              <a:t>1967</a:t>
            </a:r>
            <a:r>
              <a:rPr lang="fr-BE" dirty="0"/>
              <a:t>: prix commun pour les céréales</a:t>
            </a:r>
          </a:p>
        </p:txBody>
      </p:sp>
      <p:sp>
        <p:nvSpPr>
          <p:cNvPr id="28" name="Triangle isocèle 27" descr="élément décoratif">
            <a:extLst>
              <a:ext uri="{FF2B5EF4-FFF2-40B4-BE49-F238E27FC236}">
                <a16:creationId xmlns:a16="http://schemas.microsoft.com/office/drawing/2014/main" id="{3800DE45-6F6E-4558-83B4-117A6515D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292157" y="3101340"/>
            <a:ext cx="807720" cy="6553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r="17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66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re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46" y="404802"/>
            <a:ext cx="10738985" cy="1122442"/>
          </a:xfrm>
        </p:spPr>
        <p:txBody>
          <a:bodyPr rtlCol="0"/>
          <a:lstStyle/>
          <a:p>
            <a:r>
              <a:rPr lang="fr-BE" dirty="0"/>
              <a:t>Décembre </a:t>
            </a:r>
            <a:r>
              <a:rPr lang="fr-BE" dirty="0" smtClean="0"/>
              <a:t>1968: </a:t>
            </a:r>
            <a:r>
              <a:rPr lang="fr-BE" dirty="0"/>
              <a:t>propositions de S. Mansholt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567" y="2563732"/>
            <a:ext cx="7789994" cy="3467414"/>
          </a:xfrm>
        </p:spPr>
        <p:txBody>
          <a:bodyPr rtlCol="0"/>
          <a:lstStyle/>
          <a:p>
            <a:pPr marL="342900" indent="-342900" algn="l" defTabSz="982663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fr-BE" sz="2800" dirty="0"/>
              <a:t>P</a:t>
            </a:r>
            <a:r>
              <a:rPr lang="fr-BE" sz="2800" dirty="0" smtClean="0"/>
              <a:t>lan MANSHOLT: 3 directives (1972)</a:t>
            </a:r>
          </a:p>
          <a:p>
            <a:pPr marL="342900" indent="-342900" algn="l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2800" dirty="0" smtClean="0"/>
              <a:t>159/72: modernisation des exploitations, aides a l’investissement</a:t>
            </a:r>
          </a:p>
          <a:p>
            <a:pPr marL="342900" indent="-342900" algn="l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2800" dirty="0" smtClean="0"/>
              <a:t>160 /72: restructuration des exploitations</a:t>
            </a:r>
          </a:p>
          <a:p>
            <a:pPr marL="342900" indent="-342900" algn="l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2800" dirty="0" smtClean="0"/>
              <a:t>161/72: information, qualification professionnelle</a:t>
            </a:r>
            <a:endParaRPr lang="fr-BE" sz="2800" dirty="0"/>
          </a:p>
        </p:txBody>
      </p:sp>
      <p:grpSp>
        <p:nvGrpSpPr>
          <p:cNvPr id="18" name="Groupe 17" descr="élément décoratif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Connecteur droit 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e 21" descr="élément décoratif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Connecteur droit 4" descr="élément décoratif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071868" y="1765028"/>
            <a:ext cx="1027058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33" y="2963939"/>
            <a:ext cx="264414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55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4C0AF-0C99-49B8-B848-73442FA8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BE" sz="3600" dirty="0"/>
              <a:t>Elargissements de la CEE</a:t>
            </a:r>
          </a:p>
        </p:txBody>
      </p:sp>
      <p:grpSp>
        <p:nvGrpSpPr>
          <p:cNvPr id="8" name="Groupe 7" descr="élément décoratif">
            <a:extLst>
              <a:ext uri="{FF2B5EF4-FFF2-40B4-BE49-F238E27FC236}">
                <a16:creationId xmlns:a16="http://schemas.microsoft.com/office/drawing/2014/main" id="{EFE30D8E-3C8D-4EC6-9EC0-49EEC65D3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612A650-2C8A-4D4F-8C56-7E8C716CB42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D87B35CA-924E-4B0B-8992-FCA9B56F071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37967EA4-E543-4682-9FBC-5EB0A4DED4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Connecteur droit 17" descr="élément décoratif">
            <a:extLst>
              <a:ext uri="{FF2B5EF4-FFF2-40B4-BE49-F238E27FC236}">
                <a16:creationId xmlns:a16="http://schemas.microsoft.com/office/drawing/2014/main" id="{83A55248-C59C-4ACA-8BB2-360723882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829945" y="1413578"/>
            <a:ext cx="5076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02907" y="1828799"/>
            <a:ext cx="55064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2400" dirty="0"/>
              <a:t>1973 : </a:t>
            </a:r>
            <a:r>
              <a:rPr lang="fr-BE" sz="2400" dirty="0" smtClean="0"/>
              <a:t>Grande-Bretagne, </a:t>
            </a:r>
            <a:r>
              <a:rPr lang="fr-BE" sz="2400" dirty="0"/>
              <a:t>I</a:t>
            </a:r>
            <a:r>
              <a:rPr lang="fr-BE" sz="2400" dirty="0" smtClean="0"/>
              <a:t>rlande, </a:t>
            </a:r>
            <a:r>
              <a:rPr lang="fr-BE" sz="2400" dirty="0"/>
              <a:t>D</a:t>
            </a:r>
            <a:r>
              <a:rPr lang="fr-BE" sz="2400" dirty="0" smtClean="0"/>
              <a:t>anemark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2400" dirty="0" smtClean="0"/>
              <a:t>1981</a:t>
            </a:r>
            <a:r>
              <a:rPr lang="fr-BE" sz="2400" dirty="0"/>
              <a:t> : </a:t>
            </a:r>
            <a:r>
              <a:rPr lang="fr-BE" sz="2400" dirty="0" smtClean="0"/>
              <a:t>Grèce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2400" dirty="0" smtClean="0"/>
              <a:t>1986</a:t>
            </a:r>
            <a:r>
              <a:rPr lang="fr-BE" sz="2400" dirty="0"/>
              <a:t> : </a:t>
            </a:r>
            <a:r>
              <a:rPr lang="fr-BE" sz="2400" dirty="0" smtClean="0"/>
              <a:t>Espagne et Portugal</a:t>
            </a:r>
            <a:endParaRPr lang="fr-BE" sz="2400" dirty="0"/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</a:pPr>
            <a:endParaRPr lang="fr-BE" sz="24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10621120" y="6486224"/>
            <a:ext cx="1188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 smtClean="0"/>
              <a:t>Photo: </a:t>
            </a:r>
            <a:r>
              <a:rPr lang="fr-BE" sz="900" dirty="0" err="1" smtClean="0"/>
              <a:t>Ardenneweb</a:t>
            </a:r>
            <a:endParaRPr lang="fr-BE" sz="90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74" y="382359"/>
            <a:ext cx="7275931" cy="55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descr="élément décoratif">
            <a:extLst>
              <a:ext uri="{FF2B5EF4-FFF2-40B4-BE49-F238E27FC236}">
                <a16:creationId xmlns:a16="http://schemas.microsoft.com/office/drawing/2014/main" id="{E7CA0621-717C-4BE7-AA89-263F3E2C51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410201" y="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5" name="Titre 4">
            <a:extLst>
              <a:ext uri="{FF2B5EF4-FFF2-40B4-BE49-F238E27FC236}">
                <a16:creationId xmlns:a16="http://schemas.microsoft.com/office/drawing/2014/main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037" y="407685"/>
            <a:ext cx="5105775" cy="1217774"/>
          </a:xfrm>
        </p:spPr>
        <p:txBody>
          <a:bodyPr rtlCol="0">
            <a:normAutofit fontScale="90000"/>
          </a:bodyPr>
          <a:lstStyle/>
          <a:p>
            <a:r>
              <a:rPr lang="fr-BE" dirty="0"/>
              <a:t>La PAC victime de son succès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B20246-8F91-4C8B-87D3-C25A74AE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8037" y="1803773"/>
            <a:ext cx="5054321" cy="4568319"/>
          </a:xfrm>
        </p:spPr>
        <p:txBody>
          <a:bodyPr rtlCol="0"/>
          <a:lstStyle/>
          <a:p>
            <a:r>
              <a:rPr lang="fr-BE" sz="2600" dirty="0" smtClean="0"/>
              <a:t>Surproductions</a:t>
            </a:r>
            <a:r>
              <a:rPr lang="fr-BE" sz="2600" dirty="0"/>
              <a:t>, conflits commerciaux, mesures de limitation de la production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dirty="0"/>
              <a:t>P</a:t>
            </a:r>
            <a:r>
              <a:rPr lang="fr-BE" dirty="0" smtClean="0"/>
              <a:t>rimes de non-commercialisation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dirty="0"/>
              <a:t>Q</a:t>
            </a:r>
            <a:r>
              <a:rPr lang="fr-BE" dirty="0" smtClean="0"/>
              <a:t>uotas laitiers (1984)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Principe de coresponsabilité (1988)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QMG, SMG</a:t>
            </a:r>
          </a:p>
          <a:p>
            <a:pPr marL="542925" indent="-542925">
              <a:spcAft>
                <a:spcPts val="1200"/>
              </a:spcAft>
              <a:buClr>
                <a:schemeClr val="bg1"/>
              </a:buClr>
              <a:buFont typeface="Courier New" pitchFamily="49" charset="0"/>
              <a:buChar char="o"/>
            </a:pPr>
            <a:endParaRPr lang="fr-FR" dirty="0"/>
          </a:p>
        </p:txBody>
      </p:sp>
      <p:grpSp>
        <p:nvGrpSpPr>
          <p:cNvPr id="2" name="Groupe 19" descr="élément décoratif">
            <a:extLst>
              <a:ext uri="{FF2B5EF4-FFF2-40B4-BE49-F238E27FC236}">
                <a16:creationId xmlns:a16="http://schemas.microsoft.com/office/drawing/2014/main" id="{102A00D8-5A4C-491C-AFE5-6972131052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e 23" descr="élément décoratif">
            <a:extLst>
              <a:ext uri="{FF2B5EF4-FFF2-40B4-BE49-F238E27FC236}">
                <a16:creationId xmlns:a16="http://schemas.microsoft.com/office/drawing/2014/main" id="{73816130-6E62-41EF-B818-D7CD343704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riangle isocèle 38" descr="élément décoratif">
            <a:extLst>
              <a:ext uri="{FF2B5EF4-FFF2-40B4-BE49-F238E27FC236}">
                <a16:creationId xmlns:a16="http://schemas.microsoft.com/office/drawing/2014/main" id="{B8447291-9832-4B76-BD34-EE4A5E1E96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pic>
        <p:nvPicPr>
          <p:cNvPr id="31" name="Espace réservé du contenu 30" descr="picture_Filagr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767" y="422030"/>
            <a:ext cx="6047967" cy="5988818"/>
          </a:xfrm>
        </p:spPr>
      </p:pic>
      <p:sp>
        <p:nvSpPr>
          <p:cNvPr id="32" name="ZoneTexte 31"/>
          <p:cNvSpPr txBox="1"/>
          <p:nvPr/>
        </p:nvSpPr>
        <p:spPr>
          <a:xfrm>
            <a:off x="5395927" y="6069205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 smtClean="0"/>
              <a:t>Photo: </a:t>
            </a:r>
            <a:r>
              <a:rPr lang="fr-BE" sz="900" dirty="0" err="1" smtClean="0"/>
              <a:t>Filagri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21628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descr="élément décoratif">
            <a:extLst>
              <a:ext uri="{FF2B5EF4-FFF2-40B4-BE49-F238E27FC236}">
                <a16:creationId xmlns:a16="http://schemas.microsoft.com/office/drawing/2014/main" id="{E7CA0621-717C-4BE7-AA89-263F3E2C51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410201" y="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5" name="Titre 4">
            <a:extLst>
              <a:ext uri="{FF2B5EF4-FFF2-40B4-BE49-F238E27FC236}">
                <a16:creationId xmlns:a16="http://schemas.microsoft.com/office/drawing/2014/main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037" y="407684"/>
            <a:ext cx="5105775" cy="1855637"/>
          </a:xfrm>
        </p:spPr>
        <p:txBody>
          <a:bodyPr rtlCol="0">
            <a:normAutofit fontScale="90000"/>
          </a:bodyPr>
          <a:lstStyle/>
          <a:p>
            <a:r>
              <a:rPr lang="fr-BE" dirty="0"/>
              <a:t>Les négociations de l’Uruguay round </a:t>
            </a:r>
            <a:r>
              <a:rPr lang="fr-BE" dirty="0" smtClean="0"/>
              <a:t>au GATT (1994)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B20246-8F91-4C8B-87D3-C25A74AE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8037" y="2513895"/>
            <a:ext cx="5054321" cy="3548180"/>
          </a:xfrm>
        </p:spPr>
        <p:txBody>
          <a:bodyPr rtlCol="0"/>
          <a:lstStyle/>
          <a:p>
            <a:pPr marL="457200"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sz="2800" dirty="0" smtClean="0"/>
              <a:t>réduction du soutien interne</a:t>
            </a:r>
          </a:p>
          <a:p>
            <a:pPr marL="457200"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sz="2800" dirty="0" smtClean="0"/>
              <a:t>réduction des subsides </a:t>
            </a:r>
            <a:r>
              <a:rPr lang="fr-BE" sz="2800" dirty="0" smtClean="0"/>
              <a:t>à </a:t>
            </a:r>
            <a:r>
              <a:rPr lang="fr-BE" sz="2800" dirty="0" smtClean="0"/>
              <a:t>l’exportation</a:t>
            </a:r>
          </a:p>
          <a:p>
            <a:pPr marL="457200"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fr-BE" sz="2800" dirty="0" smtClean="0"/>
              <a:t>ouverture des </a:t>
            </a:r>
            <a:r>
              <a:rPr lang="fr-BE" sz="2800" dirty="0" smtClean="0"/>
              <a:t>marchés</a:t>
            </a:r>
            <a:endParaRPr lang="fr-BE" sz="2800" dirty="0" smtClean="0"/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fr-FR" dirty="0"/>
          </a:p>
        </p:txBody>
      </p:sp>
      <p:grpSp>
        <p:nvGrpSpPr>
          <p:cNvPr id="2" name="Groupe 19" descr="élément décoratif">
            <a:extLst>
              <a:ext uri="{FF2B5EF4-FFF2-40B4-BE49-F238E27FC236}">
                <a16:creationId xmlns:a16="http://schemas.microsoft.com/office/drawing/2014/main" id="{102A00D8-5A4C-491C-AFE5-6972131052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e 23" descr="élément décoratif">
            <a:extLst>
              <a:ext uri="{FF2B5EF4-FFF2-40B4-BE49-F238E27FC236}">
                <a16:creationId xmlns:a16="http://schemas.microsoft.com/office/drawing/2014/main" id="{73816130-6E62-41EF-B818-D7CD343704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riangle isocèle 38" descr="élément décoratif">
            <a:extLst>
              <a:ext uri="{FF2B5EF4-FFF2-40B4-BE49-F238E27FC236}">
                <a16:creationId xmlns:a16="http://schemas.microsoft.com/office/drawing/2014/main" id="{B8447291-9832-4B76-BD34-EE4A5E1E96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395927" y="6069205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 smtClean="0"/>
              <a:t>Photo: </a:t>
            </a:r>
            <a:r>
              <a:rPr lang="fr-BE" sz="900" dirty="0" err="1" smtClean="0"/>
              <a:t>Filagri</a:t>
            </a:r>
            <a:endParaRPr lang="fr-BE" sz="9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" y="641068"/>
            <a:ext cx="6052055" cy="5589703"/>
          </a:xfrm>
        </p:spPr>
      </p:pic>
    </p:spTree>
    <p:extLst>
      <p:ext uri="{BB962C8B-B14F-4D97-AF65-F5344CB8AC3E}">
        <p14:creationId xmlns:p14="http://schemas.microsoft.com/office/powerpoint/2010/main" val="28620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 ans de histore de l'agriculture belge">
  <a:themeElements>
    <a:clrScheme name="Custom 1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B9BAA"/>
      </a:accent1>
      <a:accent2>
        <a:srgbClr val="FAB900"/>
      </a:accent2>
      <a:accent3>
        <a:srgbClr val="4B9BAA"/>
      </a:accent3>
      <a:accent4>
        <a:srgbClr val="EE7008"/>
      </a:accent4>
      <a:accent5>
        <a:srgbClr val="4B9BAA"/>
      </a:accent5>
      <a:accent6>
        <a:srgbClr val="D5393D"/>
      </a:accent6>
      <a:hlink>
        <a:srgbClr val="4B9BAA"/>
      </a:hlink>
      <a:folHlink>
        <a:srgbClr val="EE7008"/>
      </a:folHlink>
    </a:clrScheme>
    <a:fontScheme name="Custom 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413_TF89732948" id="{30259668-4D1E-448B-AE1A-E9B63E27CDB1}" vid="{17B58C4A-3A45-4CEE-BF5F-5AB1B90BDB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F42536-E1A7-4A93-85E5-1C91C8DE0C0F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fb0879af-3eba-417a-a55a-ffe6dcd6ca77"/>
    <ds:schemaRef ds:uri="http://purl.org/dc/elements/1.1/"/>
    <ds:schemaRef ds:uri="6dc4bcd6-49db-4c07-9060-8acfc67cef9f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7EB7EC9-BFC3-4E03-AF78-FBB8B5F6F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A86F69-8641-4864-BA5B-05F626DEC8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100 ans de histore de l'agriculture belge</Template>
  <TotalTime>0</TotalTime>
  <Words>936</Words>
  <Application>Microsoft Office PowerPoint</Application>
  <PresentationFormat>Widescreen</PresentationFormat>
  <Paragraphs>195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Tahoma</vt:lpstr>
      <vt:lpstr>Verdana</vt:lpstr>
      <vt:lpstr>100 ans de histore de l'agriculture belge</vt:lpstr>
      <vt:lpstr> OBJECTIFS DE LA POLITIQUE AGRICOLE COMMUNE </vt:lpstr>
      <vt:lpstr>25 mars 1957: le Traité de Rome</vt:lpstr>
      <vt:lpstr>25 mars 1957: le Traité de Rome</vt:lpstr>
      <vt:lpstr>Négociations internationales</vt:lpstr>
      <vt:lpstr>Les OCM</vt:lpstr>
      <vt:lpstr>Décembre 1968: propositions de S. Mansholt</vt:lpstr>
      <vt:lpstr>Elargissements de la CEE</vt:lpstr>
      <vt:lpstr>La PAC victime de son succès</vt:lpstr>
      <vt:lpstr>Les négociations de l’Uruguay round au GATT (1994)</vt:lpstr>
      <vt:lpstr>La réforme Mac Sharry: aides directes, jachère obligatoire</vt:lpstr>
      <vt:lpstr>Elargissements de la CEE/UE</vt:lpstr>
      <vt:lpstr>L’Agenda 2000</vt:lpstr>
      <vt:lpstr>La Revue à  mi-parcours  </vt:lpstr>
      <vt:lpstr>Le bilan de santé de la PAC</vt:lpstr>
      <vt:lpstr>La réforme de 2013: le verdissement  Structure des paiements directs</vt:lpstr>
      <vt:lpstr>GREEN DEAL: l’UE climatiquement neutre en 2050</vt:lpstr>
      <vt:lpstr>POUR L’AGRICULTURE</vt:lpstr>
      <vt:lpstr>NOUVELLE PAC 2021(23) - 2027</vt:lpstr>
      <vt:lpstr>NEUF OBJECTIFS DE LA NOUVELLE PAC</vt:lpstr>
      <vt:lpstr>Points principaux  de la nouvelle PAC  </vt:lpstr>
      <vt:lpstr>Points principaux de la nouvelle PAC</vt:lpstr>
      <vt:lpstr>Points principaux de la nouvelle PAC</vt:lpstr>
      <vt:lpstr>La politique agricole US</vt:lpstr>
      <vt:lpstr>La politique agricole US</vt:lpstr>
      <vt:lpstr>Programme J. BIDEN</vt:lpstr>
      <vt:lpstr>Conclusion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2020-09-14T15:15:26Z</dcterms:created>
  <dcterms:modified xsi:type="dcterms:W3CDTF">2020-11-25T08:39:07Z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