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charts/chart9.xml" ContentType="application/vnd.openxmlformats-officedocument.drawingml.chart+xml"/>
  <Override PartName="/ppt/drawings/drawing5.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drawings/drawing6.xml" ContentType="application/vnd.openxmlformats-officedocument.drawingml.chartshapes+xml"/>
  <Override PartName="/ppt/charts/chart11.xml" ContentType="application/vnd.openxmlformats-officedocument.drawingml.chart+xml"/>
  <Override PartName="/ppt/drawings/drawing7.xml" ContentType="application/vnd.openxmlformats-officedocument.drawingml.chartshapes+xml"/>
  <Override PartName="/ppt/charts/chart12.xml" ContentType="application/vnd.openxmlformats-officedocument.drawingml.chart+xml"/>
  <Override PartName="/ppt/drawings/drawing8.xml" ContentType="application/vnd.openxmlformats-officedocument.drawingml.chartshapes+xml"/>
  <Override PartName="/ppt/charts/chart13.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4.xml" ContentType="application/vnd.openxmlformats-officedocument.drawingml.chart+xml"/>
  <Override PartName="/ppt/notesSlides/notesSlide13.xml" ContentType="application/vnd.openxmlformats-officedocument.presentationml.notesSlide+xml"/>
  <Override PartName="/ppt/charts/chart15.xml" ContentType="application/vnd.openxmlformats-officedocument.drawingml.chart+xml"/>
  <Override PartName="/ppt/drawings/drawing10.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6.xml" ContentType="application/vnd.openxmlformats-officedocument.drawingml.chart+xml"/>
  <Override PartName="/ppt/notesSlides/notesSlide16.xml" ContentType="application/vnd.openxmlformats-officedocument.presentationml.notesSlide+xml"/>
  <Override PartName="/ppt/charts/chart17.xml" ContentType="application/vnd.openxmlformats-officedocument.drawingml.chart+xml"/>
  <Override PartName="/ppt/drawings/drawing11.xml" ContentType="application/vnd.openxmlformats-officedocument.drawingml.chartshapes+xml"/>
  <Override PartName="/ppt/charts/chart18.xml" ContentType="application/vnd.openxmlformats-officedocument.drawingml.chart+xml"/>
  <Override PartName="/ppt/drawings/drawing12.xml" ContentType="application/vnd.openxmlformats-officedocument.drawingml.chartshapes+xml"/>
  <Override PartName="/ppt/charts/chart19.xml" ContentType="application/vnd.openxmlformats-officedocument.drawingml.chart+xml"/>
  <Override PartName="/ppt/drawings/drawing13.xml" ContentType="application/vnd.openxmlformats-officedocument.drawingml.chartshapes+xml"/>
  <Override PartName="/ppt/charts/chart20.xml" ContentType="application/vnd.openxmlformats-officedocument.drawingml.chart+xml"/>
  <Override PartName="/ppt/drawings/drawing1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1.xml" ContentType="application/vnd.openxmlformats-officedocument.drawingml.chart+xml"/>
  <Override PartName="/ppt/notesSlides/notesSlide25.xml" ContentType="application/vnd.openxmlformats-officedocument.presentationml.notesSlide+xml"/>
  <Override PartName="/ppt/charts/chart22.xml" ContentType="application/vnd.openxmlformats-officedocument.drawingml.chart+xml"/>
  <Override PartName="/ppt/notesSlides/notesSlide26.xml" ContentType="application/vnd.openxmlformats-officedocument.presentationml.notesSlide+xml"/>
  <Override PartName="/ppt/charts/chart23.xml" ContentType="application/vnd.openxmlformats-officedocument.drawingml.chart+xml"/>
  <Override PartName="/ppt/drawings/drawing15.xml" ContentType="application/vnd.openxmlformats-officedocument.drawingml.chartshapes+xml"/>
  <Override PartName="/ppt/charts/chart24.xml" ContentType="application/vnd.openxmlformats-officedocument.drawingml.chart+xml"/>
  <Override PartName="/ppt/drawings/drawing16.xml" ContentType="application/vnd.openxmlformats-officedocument.drawingml.chartshapes+xml"/>
  <Override PartName="/ppt/notesSlides/notesSlide27.xml" ContentType="application/vnd.openxmlformats-officedocument.presentationml.notesSlide+xml"/>
  <Override PartName="/ppt/charts/chart25.xml" ContentType="application/vnd.openxmlformats-officedocument.drawingml.chart+xml"/>
  <Override PartName="/ppt/drawings/drawing17.xml" ContentType="application/vnd.openxmlformats-officedocument.drawingml.chartshapes+xml"/>
  <Override PartName="/ppt/notesSlides/notesSlide28.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theme/themeOverride1.xml" ContentType="application/vnd.openxmlformats-officedocument.themeOverride+xml"/>
  <Override PartName="/ppt/notesSlides/notesSlide32.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5.xml" ContentType="application/vnd.openxmlformats-officedocument.drawingml.chart+xml"/>
  <Override PartName="/ppt/notesSlides/notesSlide39.xml" ContentType="application/vnd.openxmlformats-officedocument.presentationml.notesSlide+xml"/>
  <Override PartName="/ppt/charts/chart36.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7.xml" ContentType="application/vnd.openxmlformats-officedocument.drawingml.chart+xml"/>
  <Override PartName="/ppt/notesSlides/notesSlide42.xml" ContentType="application/vnd.openxmlformats-officedocument.presentationml.notesSlide+xml"/>
  <Override PartName="/ppt/charts/chart38.xml" ContentType="application/vnd.openxmlformats-officedocument.drawingml.chart+xml"/>
  <Override PartName="/ppt/notesSlides/notesSlide43.xml" ContentType="application/vnd.openxmlformats-officedocument.presentationml.notesSlide+xml"/>
  <Override PartName="/ppt/charts/chart39.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Lst>
  <p:notesMasterIdLst>
    <p:notesMasterId r:id="rId56"/>
  </p:notesMasterIdLst>
  <p:handoutMasterIdLst>
    <p:handoutMasterId r:id="rId57"/>
  </p:handoutMasterIdLst>
  <p:sldIdLst>
    <p:sldId id="589" r:id="rId3"/>
    <p:sldId id="841" r:id="rId4"/>
    <p:sldId id="849" r:id="rId5"/>
    <p:sldId id="723" r:id="rId6"/>
    <p:sldId id="729" r:id="rId7"/>
    <p:sldId id="728" r:id="rId8"/>
    <p:sldId id="731" r:id="rId9"/>
    <p:sldId id="850" r:id="rId10"/>
    <p:sldId id="862" r:id="rId11"/>
    <p:sldId id="796" r:id="rId12"/>
    <p:sldId id="852" r:id="rId13"/>
    <p:sldId id="758" r:id="rId14"/>
    <p:sldId id="797" r:id="rId15"/>
    <p:sldId id="740" r:id="rId16"/>
    <p:sldId id="851" r:id="rId17"/>
    <p:sldId id="751" r:id="rId18"/>
    <p:sldId id="759" r:id="rId19"/>
    <p:sldId id="812" r:id="rId20"/>
    <p:sldId id="854" r:id="rId21"/>
    <p:sldId id="765" r:id="rId22"/>
    <p:sldId id="799" r:id="rId23"/>
    <p:sldId id="809" r:id="rId24"/>
    <p:sldId id="811" r:id="rId25"/>
    <p:sldId id="826" r:id="rId26"/>
    <p:sldId id="800" r:id="rId27"/>
    <p:sldId id="801" r:id="rId28"/>
    <p:sldId id="760" r:id="rId29"/>
    <p:sldId id="767" r:id="rId30"/>
    <p:sldId id="803" r:id="rId31"/>
    <p:sldId id="832" r:id="rId32"/>
    <p:sldId id="805" r:id="rId33"/>
    <p:sldId id="843" r:id="rId34"/>
    <p:sldId id="824" r:id="rId35"/>
    <p:sldId id="804" r:id="rId36"/>
    <p:sldId id="806" r:id="rId37"/>
    <p:sldId id="825" r:id="rId38"/>
    <p:sldId id="833" r:id="rId39"/>
    <p:sldId id="808" r:id="rId40"/>
    <p:sldId id="855" r:id="rId41"/>
    <p:sldId id="778" r:id="rId42"/>
    <p:sldId id="785" r:id="rId43"/>
    <p:sldId id="773" r:id="rId44"/>
    <p:sldId id="863" r:id="rId45"/>
    <p:sldId id="865" r:id="rId46"/>
    <p:sldId id="856" r:id="rId47"/>
    <p:sldId id="847" r:id="rId48"/>
    <p:sldId id="860" r:id="rId49"/>
    <p:sldId id="858" r:id="rId50"/>
    <p:sldId id="859" r:id="rId51"/>
    <p:sldId id="861" r:id="rId52"/>
    <p:sldId id="816" r:id="rId53"/>
    <p:sldId id="766" r:id="rId54"/>
    <p:sldId id="844" r:id="rId55"/>
  </p:sldIdLst>
  <p:sldSz cx="9144000" cy="6858000" type="screen4x3"/>
  <p:notesSz cx="6797675" cy="9926638"/>
  <p:defaultTextStyle>
    <a:defPPr>
      <a:defRPr lang="nl-NL"/>
    </a:defPPr>
    <a:lvl1pPr algn="ctr" rtl="0" fontAlgn="base">
      <a:spcBef>
        <a:spcPct val="0"/>
      </a:spcBef>
      <a:spcAft>
        <a:spcPct val="0"/>
      </a:spcAft>
      <a:defRPr kern="1200">
        <a:solidFill>
          <a:schemeClr val="bg2"/>
        </a:solidFill>
        <a:latin typeface="Arial" charset="0"/>
        <a:ea typeface="+mn-ea"/>
        <a:cs typeface="+mn-cs"/>
      </a:defRPr>
    </a:lvl1pPr>
    <a:lvl2pPr marL="457200" algn="ctr" rtl="0" fontAlgn="base">
      <a:spcBef>
        <a:spcPct val="0"/>
      </a:spcBef>
      <a:spcAft>
        <a:spcPct val="0"/>
      </a:spcAft>
      <a:defRPr kern="1200">
        <a:solidFill>
          <a:schemeClr val="bg2"/>
        </a:solidFill>
        <a:latin typeface="Arial" charset="0"/>
        <a:ea typeface="+mn-ea"/>
        <a:cs typeface="+mn-cs"/>
      </a:defRPr>
    </a:lvl2pPr>
    <a:lvl3pPr marL="914400" algn="ctr" rtl="0" fontAlgn="base">
      <a:spcBef>
        <a:spcPct val="0"/>
      </a:spcBef>
      <a:spcAft>
        <a:spcPct val="0"/>
      </a:spcAft>
      <a:defRPr kern="1200">
        <a:solidFill>
          <a:schemeClr val="bg2"/>
        </a:solidFill>
        <a:latin typeface="Arial" charset="0"/>
        <a:ea typeface="+mn-ea"/>
        <a:cs typeface="+mn-cs"/>
      </a:defRPr>
    </a:lvl3pPr>
    <a:lvl4pPr marL="1371600" algn="ctr" rtl="0" fontAlgn="base">
      <a:spcBef>
        <a:spcPct val="0"/>
      </a:spcBef>
      <a:spcAft>
        <a:spcPct val="0"/>
      </a:spcAft>
      <a:defRPr kern="1200">
        <a:solidFill>
          <a:schemeClr val="bg2"/>
        </a:solidFill>
        <a:latin typeface="Arial" charset="0"/>
        <a:ea typeface="+mn-ea"/>
        <a:cs typeface="+mn-cs"/>
      </a:defRPr>
    </a:lvl4pPr>
    <a:lvl5pPr marL="1828800" algn="ctr" rtl="0" fontAlgn="base">
      <a:spcBef>
        <a:spcPct val="0"/>
      </a:spcBef>
      <a:spcAft>
        <a:spcPct val="0"/>
      </a:spcAft>
      <a:defRPr kern="1200">
        <a:solidFill>
          <a:schemeClr val="bg2"/>
        </a:solidFill>
        <a:latin typeface="Arial" charset="0"/>
        <a:ea typeface="+mn-ea"/>
        <a:cs typeface="+mn-cs"/>
      </a:defRPr>
    </a:lvl5pPr>
    <a:lvl6pPr marL="2286000" algn="l" defTabSz="914400" rtl="0" eaLnBrk="1" latinLnBrk="0" hangingPunct="1">
      <a:defRPr kern="1200">
        <a:solidFill>
          <a:schemeClr val="bg2"/>
        </a:solidFill>
        <a:latin typeface="Arial" charset="0"/>
        <a:ea typeface="+mn-ea"/>
        <a:cs typeface="+mn-cs"/>
      </a:defRPr>
    </a:lvl6pPr>
    <a:lvl7pPr marL="2743200" algn="l" defTabSz="914400" rtl="0" eaLnBrk="1" latinLnBrk="0" hangingPunct="1">
      <a:defRPr kern="1200">
        <a:solidFill>
          <a:schemeClr val="bg2"/>
        </a:solidFill>
        <a:latin typeface="Arial" charset="0"/>
        <a:ea typeface="+mn-ea"/>
        <a:cs typeface="+mn-cs"/>
      </a:defRPr>
    </a:lvl7pPr>
    <a:lvl8pPr marL="3200400" algn="l" defTabSz="914400" rtl="0" eaLnBrk="1" latinLnBrk="0" hangingPunct="1">
      <a:defRPr kern="1200">
        <a:solidFill>
          <a:schemeClr val="bg2"/>
        </a:solidFill>
        <a:latin typeface="Arial" charset="0"/>
        <a:ea typeface="+mn-ea"/>
        <a:cs typeface="+mn-cs"/>
      </a:defRPr>
    </a:lvl8pPr>
    <a:lvl9pPr marL="3657600" algn="l" defTabSz="914400" rtl="0" eaLnBrk="1" latinLnBrk="0" hangingPunct="1">
      <a:defRPr kern="1200">
        <a:solidFill>
          <a:schemeClr val="bg2"/>
        </a:solidFill>
        <a:latin typeface="Arial" charset="0"/>
        <a:ea typeface="+mn-ea"/>
        <a:cs typeface="+mn-cs"/>
      </a:defRPr>
    </a:lvl9pPr>
  </p:defaultTextStyle>
  <p:extLst>
    <p:ext uri="{EFAFB233-063F-42B5-8137-9DF3F51BA10A}">
      <p15:sldGuideLst xmlns:p15="http://schemas.microsoft.com/office/powerpoint/2012/main">
        <p15:guide id="1" orient="horz" pos="725">
          <p15:clr>
            <a:srgbClr val="A4A3A4"/>
          </p15:clr>
        </p15:guide>
        <p15:guide id="2" orient="horz" pos="2943">
          <p15:clr>
            <a:srgbClr val="A4A3A4"/>
          </p15:clr>
        </p15:guide>
        <p15:guide id="3" pos="190">
          <p15:clr>
            <a:srgbClr val="A4A3A4"/>
          </p15:clr>
        </p15:guide>
        <p15:guide id="4" pos="2025">
          <p15:clr>
            <a:srgbClr val="A4A3A4"/>
          </p15:clr>
        </p15:guide>
        <p15:guide id="5" pos="4176">
          <p15:clr>
            <a:srgbClr val="A4A3A4"/>
          </p15:clr>
        </p15:guide>
      </p15:sldGuideLst>
    </p:ext>
    <p:ext uri="{2D200454-40CA-4A62-9FC3-DE9A4176ACB9}">
      <p15:notesGuideLst xmlns:p15="http://schemas.microsoft.com/office/powerpoint/2012/main">
        <p15:guide id="1" orient="horz" pos="3127">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000"/>
    <a:srgbClr val="97D2FF"/>
    <a:srgbClr val="00518E"/>
    <a:srgbClr val="0060A8"/>
    <a:srgbClr val="BDE3FF"/>
    <a:srgbClr val="FF9B9B"/>
    <a:srgbClr val="8383D7"/>
    <a:srgbClr val="5E5E5E"/>
    <a:srgbClr val="9EBC96"/>
    <a:srgbClr val="0070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7" autoAdjust="0"/>
    <p:restoredTop sz="94505" autoAdjust="0"/>
  </p:normalViewPr>
  <p:slideViewPr>
    <p:cSldViewPr snapToGrid="0" showGuides="1">
      <p:cViewPr varScale="1">
        <p:scale>
          <a:sx n="70" d="100"/>
          <a:sy n="70" d="100"/>
        </p:scale>
        <p:origin x="1272" y="72"/>
      </p:cViewPr>
      <p:guideLst>
        <p:guide orient="horz" pos="725"/>
        <p:guide orient="horz" pos="2943"/>
        <p:guide pos="190"/>
        <p:guide pos="2025"/>
        <p:guide pos="417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9" d="100"/>
          <a:sy n="89" d="100"/>
        </p:scale>
        <p:origin x="-3768" y="-120"/>
      </p:cViewPr>
      <p:guideLst>
        <p:guide orient="horz" pos="3127"/>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Feuille_de_calcul_Microsoft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Feuille_de_calcul_Microsoft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Feuille_de_calcul_Microsoft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Feuille_de_calcul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Microsoft_Excel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Feuille_de_calcul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de_calcul_Microsoft_Excel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Feuille_de_calcul_Microsoft_Excel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Feuille_de_calcul_Microsoft_Excel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Feuille_de_calcul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Feuille_de_calcul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Feuille_de_calcul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Feuille_de_calcul_Microsoft_Excel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Feuille_de_calcul_Microsoft_Excel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Feuille_de_calcul_Microsoft_Excel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Feuille_de_calcul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de_calcul_Microsoft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Feuille_de_calcul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Feuille_de_calcul_Microsoft_Excel28.xlsx"/></Relationships>
</file>

<file path=ppt/charts/_rels/chart29.xml.rels><?xml version="1.0" encoding="UTF-8" standalone="yes"?>
<Relationships xmlns="http://schemas.openxmlformats.org/package/2006/relationships"><Relationship Id="rId2" Type="http://schemas.openxmlformats.org/officeDocument/2006/relationships/package" Target="../embeddings/Feuille_de_calcul_Microsoft_Excel29.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Feuille_de_calcul_Microsoft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Feuille_de_calcul_Microsoft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Feuille_de_calcul_Microsoft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Feuille_de_calcul_Microsoft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Feuille_de_calcul_Microsoft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Feuille_de_calcul_Microsoft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Feuille_de_calcul_Microsoft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Feuille_de_calcul_Microsoft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Feuille_de_calcul_Microsoft_Excel38.xlsx"/></Relationships>
</file>

<file path=ppt/charts/_rels/chart39.xml.rels><?xml version="1.0" encoding="UTF-8" standalone="yes"?>
<Relationships xmlns="http://schemas.openxmlformats.org/package/2006/relationships"><Relationship Id="rId1" Type="http://schemas.openxmlformats.org/officeDocument/2006/relationships/oleObject" Target="Macintosh%20HD:Users:cordemans:Downloads:pwt90.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euille_de_calcul_Microsoft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Feuille_de_calcul_Microsoft_Excel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Feuille_de_calcul_Microsoft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Feuille_de_calcul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032742091669803E-2"/>
          <c:y val="3.1545298751409899E-2"/>
          <c:w val="0.93971449329791201"/>
          <c:h val="0.76552405239546195"/>
        </c:manualLayout>
      </c:layout>
      <c:lineChart>
        <c:grouping val="standard"/>
        <c:varyColors val="0"/>
        <c:ser>
          <c:idx val="0"/>
          <c:order val="0"/>
          <c:tx>
            <c:strRef>
              <c:f>Sheet1!$A$2</c:f>
              <c:strCache>
                <c:ptCount val="1"/>
                <c:pt idx="0">
                  <c:v>Advanced economies</c:v>
                </c:pt>
              </c:strCache>
            </c:strRef>
          </c:tx>
          <c:spPr>
            <a:ln w="31750" cap="rnd">
              <a:solidFill>
                <a:srgbClr val="B20000"/>
              </a:solidFill>
              <a:round/>
            </a:ln>
            <a:effectLst/>
          </c:spPr>
          <c:marker>
            <c:symbol val="none"/>
          </c:marker>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Sheet1!$B$2:$T$2</c:f>
              <c:numCache>
                <c:formatCode>General</c:formatCode>
                <c:ptCount val="19"/>
                <c:pt idx="0">
                  <c:v>4.1059999999999954</c:v>
                </c:pt>
                <c:pt idx="1">
                  <c:v>1.552</c:v>
                </c:pt>
                <c:pt idx="2">
                  <c:v>1.7330000000000001</c:v>
                </c:pt>
                <c:pt idx="3">
                  <c:v>2.0379999999999998</c:v>
                </c:pt>
                <c:pt idx="4">
                  <c:v>3.2130000000000001</c:v>
                </c:pt>
                <c:pt idx="5">
                  <c:v>2.7749999999999999</c:v>
                </c:pt>
                <c:pt idx="6">
                  <c:v>3.0089999999999999</c:v>
                </c:pt>
                <c:pt idx="7">
                  <c:v>2.677</c:v>
                </c:pt>
                <c:pt idx="8">
                  <c:v>0.14299999999999999</c:v>
                </c:pt>
                <c:pt idx="9">
                  <c:v>-3.395</c:v>
                </c:pt>
                <c:pt idx="10">
                  <c:v>3.0449999999999999</c:v>
                </c:pt>
                <c:pt idx="11">
                  <c:v>1.7370000000000001</c:v>
                </c:pt>
                <c:pt idx="12">
                  <c:v>1.2</c:v>
                </c:pt>
                <c:pt idx="13">
                  <c:v>1.3380000000000001</c:v>
                </c:pt>
                <c:pt idx="14">
                  <c:v>2.093</c:v>
                </c:pt>
                <c:pt idx="15">
                  <c:v>2.302</c:v>
                </c:pt>
                <c:pt idx="16">
                  <c:v>1.67</c:v>
                </c:pt>
                <c:pt idx="17">
                  <c:v>2.3359999999999981</c:v>
                </c:pt>
                <c:pt idx="18">
                  <c:v>2.48</c:v>
                </c:pt>
              </c:numCache>
            </c:numRef>
          </c:val>
          <c:smooth val="0"/>
          <c:extLst xmlns:c16r2="http://schemas.microsoft.com/office/drawing/2015/06/chart">
            <c:ext xmlns:c16="http://schemas.microsoft.com/office/drawing/2014/chart" uri="{C3380CC4-5D6E-409C-BE32-E72D297353CC}">
              <c16:uniqueId val="{00000000-3E44-4935-8CD6-43F87971AF5C}"/>
            </c:ext>
          </c:extLst>
        </c:ser>
        <c:ser>
          <c:idx val="2"/>
          <c:order val="2"/>
          <c:tx>
            <c:strRef>
              <c:f>Sheet1!$A$4</c:f>
              <c:strCache>
                <c:ptCount val="1"/>
                <c:pt idx="0">
                  <c:v>United States</c:v>
                </c:pt>
              </c:strCache>
            </c:strRef>
          </c:tx>
          <c:spPr>
            <a:ln w="31750" cap="rnd">
              <a:solidFill>
                <a:srgbClr val="00B050"/>
              </a:solidFill>
              <a:round/>
            </a:ln>
            <a:effectLst/>
          </c:spPr>
          <c:marker>
            <c:symbol val="none"/>
          </c:marker>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Sheet1!$B$4:$T$4</c:f>
              <c:numCache>
                <c:formatCode>General</c:formatCode>
                <c:ptCount val="19"/>
                <c:pt idx="0">
                  <c:v>4.0919999999999996</c:v>
                </c:pt>
                <c:pt idx="1">
                  <c:v>0.97599999999999998</c:v>
                </c:pt>
                <c:pt idx="2">
                  <c:v>1.786</c:v>
                </c:pt>
                <c:pt idx="3">
                  <c:v>2.8069999999999991</c:v>
                </c:pt>
                <c:pt idx="4">
                  <c:v>3.7850000000000001</c:v>
                </c:pt>
                <c:pt idx="5">
                  <c:v>3.3450000000000002</c:v>
                </c:pt>
                <c:pt idx="6">
                  <c:v>2.6659999999999999</c:v>
                </c:pt>
                <c:pt idx="7">
                  <c:v>1.7789999999999999</c:v>
                </c:pt>
                <c:pt idx="8">
                  <c:v>-0.29199999999999998</c:v>
                </c:pt>
                <c:pt idx="9">
                  <c:v>-2.7759999999999998</c:v>
                </c:pt>
                <c:pt idx="10">
                  <c:v>2.532</c:v>
                </c:pt>
                <c:pt idx="11">
                  <c:v>1.6020000000000001</c:v>
                </c:pt>
                <c:pt idx="12">
                  <c:v>2.2240000000000002</c:v>
                </c:pt>
                <c:pt idx="13">
                  <c:v>1.677</c:v>
                </c:pt>
                <c:pt idx="14">
                  <c:v>2.569</c:v>
                </c:pt>
                <c:pt idx="15">
                  <c:v>2.8620000000000001</c:v>
                </c:pt>
                <c:pt idx="16">
                  <c:v>1.4850000000000001</c:v>
                </c:pt>
                <c:pt idx="17">
                  <c:v>2.2730000000000001</c:v>
                </c:pt>
                <c:pt idx="18">
                  <c:v>2.9329999999999981</c:v>
                </c:pt>
              </c:numCache>
            </c:numRef>
          </c:val>
          <c:smooth val="0"/>
          <c:extLst xmlns:c16r2="http://schemas.microsoft.com/office/drawing/2015/06/chart">
            <c:ext xmlns:c16="http://schemas.microsoft.com/office/drawing/2014/chart" uri="{C3380CC4-5D6E-409C-BE32-E72D297353CC}">
              <c16:uniqueId val="{00000002-3E44-4935-8CD6-43F87971AF5C}"/>
            </c:ext>
          </c:extLst>
        </c:ser>
        <c:ser>
          <c:idx val="3"/>
          <c:order val="3"/>
          <c:tx>
            <c:strRef>
              <c:f>Sheet1!$A$5</c:f>
              <c:strCache>
                <c:ptCount val="1"/>
                <c:pt idx="0">
                  <c:v>Average</c:v>
                </c:pt>
              </c:strCache>
            </c:strRef>
          </c:tx>
          <c:spPr>
            <a:ln w="38100" cap="rnd">
              <a:solidFill>
                <a:schemeClr val="accent4"/>
              </a:solidFill>
              <a:prstDash val="sysDot"/>
              <a:round/>
            </a:ln>
            <a:effectLst/>
          </c:spPr>
          <c:marker>
            <c:symbol val="none"/>
          </c:marker>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Sheet1!$B$5:$T$5</c:f>
              <c:numCache>
                <c:formatCode>General</c:formatCode>
                <c:ptCount val="19"/>
                <c:pt idx="0">
                  <c:v>2.64</c:v>
                </c:pt>
                <c:pt idx="1">
                  <c:v>2.64</c:v>
                </c:pt>
                <c:pt idx="2">
                  <c:v>2.64</c:v>
                </c:pt>
                <c:pt idx="3">
                  <c:v>2.64</c:v>
                </c:pt>
                <c:pt idx="4">
                  <c:v>2.64</c:v>
                </c:pt>
                <c:pt idx="5">
                  <c:v>2.64</c:v>
                </c:pt>
                <c:pt idx="6">
                  <c:v>2.64</c:v>
                </c:pt>
                <c:pt idx="7">
                  <c:v>2.64</c:v>
                </c:pt>
                <c:pt idx="10">
                  <c:v>1.97</c:v>
                </c:pt>
                <c:pt idx="11">
                  <c:v>1.97</c:v>
                </c:pt>
                <c:pt idx="12">
                  <c:v>1.97</c:v>
                </c:pt>
                <c:pt idx="13">
                  <c:v>1.97</c:v>
                </c:pt>
                <c:pt idx="14">
                  <c:v>1.97</c:v>
                </c:pt>
                <c:pt idx="15">
                  <c:v>1.97</c:v>
                </c:pt>
                <c:pt idx="16">
                  <c:v>1.97</c:v>
                </c:pt>
                <c:pt idx="17">
                  <c:v>1.97</c:v>
                </c:pt>
              </c:numCache>
            </c:numRef>
          </c:val>
          <c:smooth val="0"/>
          <c:extLst xmlns:c16r2="http://schemas.microsoft.com/office/drawing/2015/06/chart">
            <c:ext xmlns:c16="http://schemas.microsoft.com/office/drawing/2014/chart" uri="{C3380CC4-5D6E-409C-BE32-E72D297353CC}">
              <c16:uniqueId val="{00000014-3E44-4935-8CD6-43F87971AF5C}"/>
            </c:ext>
          </c:extLst>
        </c:ser>
        <c:dLbls>
          <c:showLegendKey val="0"/>
          <c:showVal val="0"/>
          <c:showCatName val="0"/>
          <c:showSerName val="0"/>
          <c:showPercent val="0"/>
          <c:showBubbleSize val="0"/>
        </c:dLbls>
        <c:marker val="1"/>
        <c:smooth val="0"/>
        <c:axId val="178186544"/>
        <c:axId val="178187104"/>
      </c:lineChart>
      <c:lineChart>
        <c:grouping val="standard"/>
        <c:varyColors val="0"/>
        <c:ser>
          <c:idx val="1"/>
          <c:order val="1"/>
          <c:tx>
            <c:strRef>
              <c:f>Sheet1!$A$3</c:f>
              <c:strCache>
                <c:ptCount val="1"/>
                <c:pt idx="0">
                  <c:v>Euro area</c:v>
                </c:pt>
              </c:strCache>
            </c:strRef>
          </c:tx>
          <c:spPr>
            <a:ln w="31750" cap="rnd">
              <a:solidFill>
                <a:srgbClr val="0070C0"/>
              </a:solidFill>
              <a:round/>
            </a:ln>
            <a:effectLst/>
          </c:spPr>
          <c:marker>
            <c:symbol val="none"/>
          </c:marker>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Sheet1!$B$3:$T$3</c:f>
              <c:numCache>
                <c:formatCode>General</c:formatCode>
                <c:ptCount val="19"/>
                <c:pt idx="0">
                  <c:v>3.8180000000000001</c:v>
                </c:pt>
                <c:pt idx="1">
                  <c:v>2.1240000000000001</c:v>
                </c:pt>
                <c:pt idx="2">
                  <c:v>0.98</c:v>
                </c:pt>
                <c:pt idx="3">
                  <c:v>0.66100000000000003</c:v>
                </c:pt>
                <c:pt idx="4">
                  <c:v>2.2999999999999998</c:v>
                </c:pt>
                <c:pt idx="5">
                  <c:v>1.679</c:v>
                </c:pt>
                <c:pt idx="6">
                  <c:v>3.2280000000000002</c:v>
                </c:pt>
                <c:pt idx="7">
                  <c:v>3.0489999999999999</c:v>
                </c:pt>
                <c:pt idx="8">
                  <c:v>0.43</c:v>
                </c:pt>
                <c:pt idx="9">
                  <c:v>-4.5149999999999952</c:v>
                </c:pt>
                <c:pt idx="10">
                  <c:v>2.0819999999999999</c:v>
                </c:pt>
                <c:pt idx="11">
                  <c:v>1.6060000000000001</c:v>
                </c:pt>
                <c:pt idx="12">
                  <c:v>-0.88600000000000001</c:v>
                </c:pt>
                <c:pt idx="13">
                  <c:v>-0.24099999999999999</c:v>
                </c:pt>
                <c:pt idx="14">
                  <c:v>1.337</c:v>
                </c:pt>
                <c:pt idx="15">
                  <c:v>2.0670000000000002</c:v>
                </c:pt>
                <c:pt idx="16">
                  <c:v>1.804</c:v>
                </c:pt>
                <c:pt idx="17">
                  <c:v>2.3319999999999981</c:v>
                </c:pt>
                <c:pt idx="18">
                  <c:v>2.411999999999999</c:v>
                </c:pt>
              </c:numCache>
            </c:numRef>
          </c:val>
          <c:smooth val="0"/>
          <c:extLst xmlns:c16r2="http://schemas.microsoft.com/office/drawing/2015/06/chart">
            <c:ext xmlns:c16="http://schemas.microsoft.com/office/drawing/2014/chart" uri="{C3380CC4-5D6E-409C-BE32-E72D297353CC}">
              <c16:uniqueId val="{00000001-3E44-4935-8CD6-43F87971AF5C}"/>
            </c:ext>
          </c:extLst>
        </c:ser>
        <c:dLbls>
          <c:showLegendKey val="0"/>
          <c:showVal val="0"/>
          <c:showCatName val="0"/>
          <c:showSerName val="0"/>
          <c:showPercent val="0"/>
          <c:showBubbleSize val="0"/>
        </c:dLbls>
        <c:marker val="1"/>
        <c:smooth val="0"/>
        <c:axId val="178188224"/>
        <c:axId val="178187664"/>
      </c:lineChart>
      <c:catAx>
        <c:axId val="178186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crossAx val="178187104"/>
        <c:crosses val="autoZero"/>
        <c:auto val="1"/>
        <c:lblAlgn val="ctr"/>
        <c:lblOffset val="100"/>
        <c:tickLblSkip val="5"/>
        <c:tickMarkSkip val="5"/>
        <c:noMultiLvlLbl val="0"/>
      </c:catAx>
      <c:valAx>
        <c:axId val="178187104"/>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crossAx val="178186544"/>
        <c:crossesAt val="1"/>
        <c:crossBetween val="between"/>
      </c:valAx>
      <c:valAx>
        <c:axId val="17818766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178188224"/>
        <c:crosses val="max"/>
        <c:crossBetween val="between"/>
      </c:valAx>
      <c:catAx>
        <c:axId val="178188224"/>
        <c:scaling>
          <c:orientation val="minMax"/>
        </c:scaling>
        <c:delete val="1"/>
        <c:axPos val="b"/>
        <c:numFmt formatCode="General" sourceLinked="1"/>
        <c:majorTickMark val="out"/>
        <c:minorTickMark val="none"/>
        <c:tickLblPos val="nextTo"/>
        <c:crossAx val="178187664"/>
        <c:crosses val="autoZero"/>
        <c:auto val="1"/>
        <c:lblAlgn val="ctr"/>
        <c:lblOffset val="100"/>
        <c:noMultiLvlLbl val="0"/>
      </c:catAx>
      <c:spPr>
        <a:solidFill>
          <a:schemeClr val="bg1"/>
        </a:solidFill>
        <a:ln>
          <a:noFill/>
        </a:ln>
        <a:effectLst/>
      </c:spPr>
    </c:plotArea>
    <c:legend>
      <c:legendPos val="b"/>
      <c:legendEntry>
        <c:idx val="2"/>
        <c:delete val="1"/>
      </c:legendEntry>
      <c:layout>
        <c:manualLayout>
          <c:xMode val="edge"/>
          <c:yMode val="edge"/>
          <c:x val="5.0000043224535502E-2"/>
          <c:y val="0.91385773920540703"/>
          <c:w val="0.92980014333256"/>
          <c:h val="6.9944472621699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1207349081365E-2"/>
          <c:y val="0.14165289612771001"/>
          <c:w val="0.882104364844568"/>
          <c:h val="0.70868557868622595"/>
        </c:manualLayout>
      </c:layout>
      <c:barChart>
        <c:barDir val="col"/>
        <c:grouping val="stacked"/>
        <c:varyColors val="0"/>
        <c:ser>
          <c:idx val="2"/>
          <c:order val="0"/>
          <c:tx>
            <c:strRef>
              <c:f>Sheet1!$D$1</c:f>
              <c:strCache>
                <c:ptCount val="1"/>
                <c:pt idx="0">
                  <c:v>Hours/worker</c:v>
                </c:pt>
              </c:strCache>
            </c:strRef>
          </c:tx>
          <c:spPr>
            <a:solidFill>
              <a:srgbClr val="C00000"/>
            </a:solidFill>
            <a:ln w="38100">
              <a:noFill/>
            </a:ln>
          </c:spPr>
          <c:invertIfNegative val="0"/>
          <c:cat>
            <c:numRef>
              <c:f>Sheet1!$A$2:$A$44</c:f>
              <c:numCache>
                <c:formatCode>m/d/yyyy</c:formatCode>
                <c:ptCount val="43"/>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numCache>
            </c:numRef>
          </c:cat>
          <c:val>
            <c:numRef>
              <c:f>Sheet1!$D$2:$D$44</c:f>
              <c:numCache>
                <c:formatCode>General</c:formatCode>
                <c:ptCount val="43"/>
                <c:pt idx="15">
                  <c:v>-5.2849117781146301E-2</c:v>
                </c:pt>
                <c:pt idx="16">
                  <c:v>-7.4933077282783894E-2</c:v>
                </c:pt>
                <c:pt idx="17">
                  <c:v>-0.129637672468779</c:v>
                </c:pt>
                <c:pt idx="18">
                  <c:v>-8.5418160339421095E-2</c:v>
                </c:pt>
                <c:pt idx="19">
                  <c:v>-9.5781647292645405E-2</c:v>
                </c:pt>
                <c:pt idx="20">
                  <c:v>0.109787755674879</c:v>
                </c:pt>
                <c:pt idx="21">
                  <c:v>0.208154023621652</c:v>
                </c:pt>
                <c:pt idx="22">
                  <c:v>0.26250184970861001</c:v>
                </c:pt>
                <c:pt idx="23">
                  <c:v>0.17463803861580199</c:v>
                </c:pt>
                <c:pt idx="24">
                  <c:v>1.0993296646237801E-2</c:v>
                </c:pt>
                <c:pt idx="25">
                  <c:v>-7.5921895947579393E-2</c:v>
                </c:pt>
                <c:pt idx="26">
                  <c:v>-0.30497099389053201</c:v>
                </c:pt>
                <c:pt idx="27">
                  <c:v>-0.41450645794658397</c:v>
                </c:pt>
                <c:pt idx="28">
                  <c:v>-0.52518714416683898</c:v>
                </c:pt>
                <c:pt idx="29">
                  <c:v>-0.45956738947179798</c:v>
                </c:pt>
                <c:pt idx="30">
                  <c:v>-0.42799091162288599</c:v>
                </c:pt>
                <c:pt idx="31">
                  <c:v>-0.15465196878214901</c:v>
                </c:pt>
                <c:pt idx="32">
                  <c:v>-0.121711271858662</c:v>
                </c:pt>
                <c:pt idx="33">
                  <c:v>-8.8981587865579706E-2</c:v>
                </c:pt>
                <c:pt idx="34">
                  <c:v>-0.40190608503230402</c:v>
                </c:pt>
                <c:pt idx="35">
                  <c:v>-0.23264964112021899</c:v>
                </c:pt>
                <c:pt idx="36">
                  <c:v>-0.17588416769252799</c:v>
                </c:pt>
                <c:pt idx="37">
                  <c:v>-0.119967192976886</c:v>
                </c:pt>
                <c:pt idx="38">
                  <c:v>-6.4425154335148199E-2</c:v>
                </c:pt>
                <c:pt idx="39">
                  <c:v>0.259891171488489</c:v>
                </c:pt>
                <c:pt idx="40">
                  <c:v>0.135103877103919</c:v>
                </c:pt>
                <c:pt idx="41">
                  <c:v>1.13175949721955E-2</c:v>
                </c:pt>
                <c:pt idx="42">
                  <c:v>-2.7940548372298899E-2</c:v>
                </c:pt>
              </c:numCache>
            </c:numRef>
          </c:val>
          <c:extLst xmlns:c16r2="http://schemas.microsoft.com/office/drawing/2015/06/chart">
            <c:ext xmlns:c16="http://schemas.microsoft.com/office/drawing/2014/chart" uri="{C3380CC4-5D6E-409C-BE32-E72D297353CC}">
              <c16:uniqueId val="{00000000-E1B3-4178-BA4B-6870690BB43B}"/>
            </c:ext>
          </c:extLst>
        </c:ser>
        <c:ser>
          <c:idx val="1"/>
          <c:order val="1"/>
          <c:tx>
            <c:strRef>
              <c:f>Sheet1!$C$1</c:f>
              <c:strCache>
                <c:ptCount val="1"/>
                <c:pt idx="0">
                  <c:v>W-A pop. Ratio</c:v>
                </c:pt>
              </c:strCache>
            </c:strRef>
          </c:tx>
          <c:spPr>
            <a:solidFill>
              <a:schemeClr val="tx1">
                <a:lumMod val="95000"/>
                <a:lumOff val="5000"/>
              </a:schemeClr>
            </a:solidFill>
          </c:spPr>
          <c:invertIfNegative val="0"/>
          <c:cat>
            <c:numRef>
              <c:f>Sheet1!$A$2:$A$44</c:f>
              <c:numCache>
                <c:formatCode>m/d/yyyy</c:formatCode>
                <c:ptCount val="43"/>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numCache>
            </c:numRef>
          </c:cat>
          <c:val>
            <c:numRef>
              <c:f>Sheet1!$C$2:$C$44</c:f>
              <c:numCache>
                <c:formatCode>General</c:formatCode>
                <c:ptCount val="43"/>
                <c:pt idx="15">
                  <c:v>0.160445706768366</c:v>
                </c:pt>
                <c:pt idx="16">
                  <c:v>-6.36892243767395E-3</c:v>
                </c:pt>
                <c:pt idx="17">
                  <c:v>-0.13359014441195199</c:v>
                </c:pt>
                <c:pt idx="18">
                  <c:v>-0.197190411735852</c:v>
                </c:pt>
                <c:pt idx="19">
                  <c:v>-0.21569719827558401</c:v>
                </c:pt>
                <c:pt idx="20">
                  <c:v>-0.407853641079641</c:v>
                </c:pt>
                <c:pt idx="21">
                  <c:v>-0.33363703374743098</c:v>
                </c:pt>
                <c:pt idx="22">
                  <c:v>-0.19849899354123601</c:v>
                </c:pt>
                <c:pt idx="23">
                  <c:v>-0.14812121888225599</c:v>
                </c:pt>
                <c:pt idx="24">
                  <c:v>-6.3640832375888606E-2</c:v>
                </c:pt>
                <c:pt idx="25">
                  <c:v>0.22620568657120099</c:v>
                </c:pt>
                <c:pt idx="26">
                  <c:v>0.31460798022297198</c:v>
                </c:pt>
                <c:pt idx="27">
                  <c:v>0.35444001184511598</c:v>
                </c:pt>
                <c:pt idx="28">
                  <c:v>0.54363647090449196</c:v>
                </c:pt>
                <c:pt idx="29">
                  <c:v>0.52081503788581796</c:v>
                </c:pt>
                <c:pt idx="30">
                  <c:v>0.36307544888556798</c:v>
                </c:pt>
                <c:pt idx="31">
                  <c:v>0.33949271269139802</c:v>
                </c:pt>
                <c:pt idx="32">
                  <c:v>0.32913214184557799</c:v>
                </c:pt>
                <c:pt idx="33">
                  <c:v>7.1830939200729901E-2</c:v>
                </c:pt>
                <c:pt idx="34">
                  <c:v>5.7543237788770796E-3</c:v>
                </c:pt>
                <c:pt idx="35">
                  <c:v>-8.2810806978472803E-2</c:v>
                </c:pt>
                <c:pt idx="36">
                  <c:v>-0.19357298576864199</c:v>
                </c:pt>
                <c:pt idx="37">
                  <c:v>-0.25443453723330101</c:v>
                </c:pt>
                <c:pt idx="38">
                  <c:v>-0.22908874189821599</c:v>
                </c:pt>
                <c:pt idx="39">
                  <c:v>-0.25809046688732401</c:v>
                </c:pt>
                <c:pt idx="40">
                  <c:v>-0.25268877702110798</c:v>
                </c:pt>
                <c:pt idx="41">
                  <c:v>-0.21826455006200601</c:v>
                </c:pt>
                <c:pt idx="42">
                  <c:v>-0.35671508884016001</c:v>
                </c:pt>
              </c:numCache>
            </c:numRef>
          </c:val>
          <c:extLst xmlns:c16r2="http://schemas.microsoft.com/office/drawing/2015/06/chart">
            <c:ext xmlns:c16="http://schemas.microsoft.com/office/drawing/2014/chart" uri="{C3380CC4-5D6E-409C-BE32-E72D297353CC}">
              <c16:uniqueId val="{00000001-E1B3-4178-BA4B-6870690BB43B}"/>
            </c:ext>
          </c:extLst>
        </c:ser>
        <c:ser>
          <c:idx val="0"/>
          <c:order val="2"/>
          <c:tx>
            <c:strRef>
              <c:f>Sheet1!$B$1</c:f>
              <c:strCache>
                <c:ptCount val="1"/>
                <c:pt idx="0">
                  <c:v>Employment ratio</c:v>
                </c:pt>
              </c:strCache>
            </c:strRef>
          </c:tx>
          <c:spPr>
            <a:solidFill>
              <a:srgbClr val="9EBC96"/>
            </a:solidFill>
          </c:spPr>
          <c:invertIfNegative val="0"/>
          <c:cat>
            <c:numRef>
              <c:f>Sheet1!$A$2:$A$44</c:f>
              <c:numCache>
                <c:formatCode>m/d/yyyy</c:formatCode>
                <c:ptCount val="43"/>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numCache>
            </c:numRef>
          </c:cat>
          <c:val>
            <c:numRef>
              <c:f>Sheet1!$B$2:$B$44</c:f>
              <c:numCache>
                <c:formatCode>General</c:formatCode>
                <c:ptCount val="43"/>
                <c:pt idx="15">
                  <c:v>0.91025940510233805</c:v>
                </c:pt>
                <c:pt idx="16">
                  <c:v>0.37374970820880099</c:v>
                </c:pt>
                <c:pt idx="17">
                  <c:v>2.4287613696663001E-2</c:v>
                </c:pt>
                <c:pt idx="18">
                  <c:v>-0.117938592749998</c:v>
                </c:pt>
                <c:pt idx="19">
                  <c:v>-0.13164045882282399</c:v>
                </c:pt>
                <c:pt idx="20">
                  <c:v>0.100079252960896</c:v>
                </c:pt>
                <c:pt idx="21">
                  <c:v>0.52877638803481297</c:v>
                </c:pt>
                <c:pt idx="22">
                  <c:v>0.750662819829508</c:v>
                </c:pt>
                <c:pt idx="23">
                  <c:v>0.72969772238891994</c:v>
                </c:pt>
                <c:pt idx="24">
                  <c:v>0.534344872453412</c:v>
                </c:pt>
                <c:pt idx="25">
                  <c:v>0.42664252419278198</c:v>
                </c:pt>
                <c:pt idx="26">
                  <c:v>7.7646217499740502E-2</c:v>
                </c:pt>
                <c:pt idx="27">
                  <c:v>-0.42819986775395602</c:v>
                </c:pt>
                <c:pt idx="28">
                  <c:v>-0.71726722121741904</c:v>
                </c:pt>
                <c:pt idx="29">
                  <c:v>-0.745045149484034</c:v>
                </c:pt>
                <c:pt idx="30">
                  <c:v>-0.69855579316788596</c:v>
                </c:pt>
                <c:pt idx="31">
                  <c:v>-0.30870464435478501</c:v>
                </c:pt>
                <c:pt idx="32">
                  <c:v>-3.9579974163044297E-2</c:v>
                </c:pt>
                <c:pt idx="33">
                  <c:v>-9.2468114260417802E-2</c:v>
                </c:pt>
                <c:pt idx="34">
                  <c:v>-1.0128967492698511</c:v>
                </c:pt>
                <c:pt idx="35">
                  <c:v>-1.375792101343341</c:v>
                </c:pt>
                <c:pt idx="36">
                  <c:v>-1.518949207547295</c:v>
                </c:pt>
                <c:pt idx="37">
                  <c:v>-1.311996392813161</c:v>
                </c:pt>
                <c:pt idx="38">
                  <c:v>-0.99626803538688502</c:v>
                </c:pt>
                <c:pt idx="39">
                  <c:v>0.15849761923031999</c:v>
                </c:pt>
                <c:pt idx="40">
                  <c:v>0.59943166186888996</c:v>
                </c:pt>
                <c:pt idx="41" formatCode="#,##0.0_ ;\-#,##0.0\ ">
                  <c:v>0.79883173043966405</c:v>
                </c:pt>
                <c:pt idx="42" formatCode="#,##0.0_ ;\-#,##0.0\ ">
                  <c:v>0.87095207349765102</c:v>
                </c:pt>
              </c:numCache>
            </c:numRef>
          </c:val>
          <c:extLst xmlns:c16r2="http://schemas.microsoft.com/office/drawing/2015/06/chart">
            <c:ext xmlns:c16="http://schemas.microsoft.com/office/drawing/2014/chart" uri="{C3380CC4-5D6E-409C-BE32-E72D297353CC}">
              <c16:uniqueId val="{00000002-E1B3-4178-BA4B-6870690BB43B}"/>
            </c:ext>
          </c:extLst>
        </c:ser>
        <c:dLbls>
          <c:showLegendKey val="0"/>
          <c:showVal val="0"/>
          <c:showCatName val="0"/>
          <c:showSerName val="0"/>
          <c:showPercent val="0"/>
          <c:showBubbleSize val="0"/>
        </c:dLbls>
        <c:gapWidth val="96"/>
        <c:overlap val="100"/>
        <c:axId val="179843840"/>
        <c:axId val="179844400"/>
      </c:barChart>
      <c:lineChart>
        <c:grouping val="standard"/>
        <c:varyColors val="0"/>
        <c:ser>
          <c:idx val="3"/>
          <c:order val="3"/>
          <c:tx>
            <c:strRef>
              <c:f>Sheet1!$E$1</c:f>
              <c:strCache>
                <c:ptCount val="1"/>
                <c:pt idx="0">
                  <c:v>"Labour utilisation"</c:v>
                </c:pt>
              </c:strCache>
            </c:strRef>
          </c:tx>
          <c:spPr>
            <a:ln w="38100">
              <a:solidFill>
                <a:srgbClr val="0070C4"/>
              </a:solidFill>
            </a:ln>
          </c:spPr>
          <c:marker>
            <c:symbol val="none"/>
          </c:marker>
          <c:cat>
            <c:numRef>
              <c:f>Sheet1!$A$2:$A$44</c:f>
              <c:numCache>
                <c:formatCode>m/d/yyyy</c:formatCode>
                <c:ptCount val="43"/>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numCache>
            </c:numRef>
          </c:cat>
          <c:val>
            <c:numRef>
              <c:f>Sheet1!$E$2:$E$44</c:f>
              <c:numCache>
                <c:formatCode>General</c:formatCode>
                <c:ptCount val="43"/>
                <c:pt idx="15">
                  <c:v>1.017855994089558</c:v>
                </c:pt>
                <c:pt idx="16">
                  <c:v>0.292447708488344</c:v>
                </c:pt>
                <c:pt idx="17">
                  <c:v>-0.238940203184068</c:v>
                </c:pt>
                <c:pt idx="18">
                  <c:v>-0.40054716482527097</c:v>
                </c:pt>
                <c:pt idx="19">
                  <c:v>-0.44311930439105301</c:v>
                </c:pt>
                <c:pt idx="20">
                  <c:v>-0.197986632443865</c:v>
                </c:pt>
                <c:pt idx="21">
                  <c:v>0.40329337790903302</c:v>
                </c:pt>
                <c:pt idx="22">
                  <c:v>0.814665675996882</c:v>
                </c:pt>
                <c:pt idx="23">
                  <c:v>0.75621454212246597</c:v>
                </c:pt>
                <c:pt idx="24">
                  <c:v>0.48169733672376103</c:v>
                </c:pt>
                <c:pt idx="25">
                  <c:v>0.576926314816404</c:v>
                </c:pt>
                <c:pt idx="26">
                  <c:v>8.7283203832180203E-2</c:v>
                </c:pt>
                <c:pt idx="27">
                  <c:v>-0.48826631385542302</c:v>
                </c:pt>
                <c:pt idx="28">
                  <c:v>-0.69881789447976606</c:v>
                </c:pt>
                <c:pt idx="29">
                  <c:v>-0.68379750107001402</c:v>
                </c:pt>
                <c:pt idx="30">
                  <c:v>-0.76347125590520404</c:v>
                </c:pt>
                <c:pt idx="31">
                  <c:v>-0.123863900445536</c:v>
                </c:pt>
                <c:pt idx="32">
                  <c:v>0.16784089582387199</c:v>
                </c:pt>
                <c:pt idx="33">
                  <c:v>-0.109618762925268</c:v>
                </c:pt>
                <c:pt idx="34">
                  <c:v>-1.40904851052328</c:v>
                </c:pt>
                <c:pt idx="35">
                  <c:v>-1.691252549442033</c:v>
                </c:pt>
                <c:pt idx="36">
                  <c:v>-1.8884063610084649</c:v>
                </c:pt>
                <c:pt idx="37">
                  <c:v>-1.68639812302335</c:v>
                </c:pt>
                <c:pt idx="38">
                  <c:v>-1.2897819316202499</c:v>
                </c:pt>
                <c:pt idx="39">
                  <c:v>0.16029832383148501</c:v>
                </c:pt>
                <c:pt idx="40">
                  <c:v>0.48184676195170101</c:v>
                </c:pt>
                <c:pt idx="41">
                  <c:v>0.59188477534985395</c:v>
                </c:pt>
                <c:pt idx="42">
                  <c:v>0.49188454595965098</c:v>
                </c:pt>
              </c:numCache>
            </c:numRef>
          </c:val>
          <c:smooth val="0"/>
          <c:extLst xmlns:c16r2="http://schemas.microsoft.com/office/drawing/2015/06/chart">
            <c:ext xmlns:c16="http://schemas.microsoft.com/office/drawing/2014/chart" uri="{C3380CC4-5D6E-409C-BE32-E72D297353CC}">
              <c16:uniqueId val="{00000003-E1B3-4178-BA4B-6870690BB43B}"/>
            </c:ext>
          </c:extLst>
        </c:ser>
        <c:dLbls>
          <c:showLegendKey val="0"/>
          <c:showVal val="0"/>
          <c:showCatName val="0"/>
          <c:showSerName val="0"/>
          <c:showPercent val="0"/>
          <c:showBubbleSize val="0"/>
        </c:dLbls>
        <c:marker val="1"/>
        <c:smooth val="0"/>
        <c:axId val="179843840"/>
        <c:axId val="179844400"/>
      </c:lineChart>
      <c:dateAx>
        <c:axId val="179843840"/>
        <c:scaling>
          <c:orientation val="minMax"/>
          <c:min val="32874"/>
        </c:scaling>
        <c:delete val="0"/>
        <c:axPos val="b"/>
        <c:majorGridlines>
          <c:spPr>
            <a:ln>
              <a:prstDash val="sysDot"/>
            </a:ln>
          </c:spPr>
        </c:majorGridlines>
        <c:numFmt formatCode="yyyy" sourceLinked="0"/>
        <c:majorTickMark val="out"/>
        <c:minorTickMark val="none"/>
        <c:tickLblPos val="low"/>
        <c:txPr>
          <a:bodyPr/>
          <a:lstStyle/>
          <a:p>
            <a:pPr>
              <a:defRPr sz="1500" b="1"/>
            </a:pPr>
            <a:endParaRPr lang="fr-FR"/>
          </a:p>
        </c:txPr>
        <c:crossAx val="179844400"/>
        <c:crosses val="autoZero"/>
        <c:auto val="1"/>
        <c:lblOffset val="100"/>
        <c:baseTimeUnit val="years"/>
        <c:majorUnit val="5"/>
        <c:majorTimeUnit val="years"/>
        <c:minorUnit val="10"/>
      </c:dateAx>
      <c:valAx>
        <c:axId val="179844400"/>
        <c:scaling>
          <c:orientation val="minMax"/>
          <c:max val="2"/>
          <c:min val="-2"/>
        </c:scaling>
        <c:delete val="0"/>
        <c:axPos val="l"/>
        <c:majorGridlines/>
        <c:minorGridlines/>
        <c:numFmt formatCode="General" sourceLinked="0"/>
        <c:majorTickMark val="out"/>
        <c:minorTickMark val="none"/>
        <c:tickLblPos val="nextTo"/>
        <c:txPr>
          <a:bodyPr/>
          <a:lstStyle/>
          <a:p>
            <a:pPr>
              <a:defRPr sz="1500" b="1"/>
            </a:pPr>
            <a:endParaRPr lang="fr-FR"/>
          </a:p>
        </c:txPr>
        <c:crossAx val="179843840"/>
        <c:crosses val="autoZero"/>
        <c:crossBetween val="between"/>
        <c:majorUnit val="1"/>
        <c:minorUnit val="0.5"/>
      </c:valAx>
      <c:spPr>
        <a:solidFill>
          <a:schemeClr val="bg1"/>
        </a:solidFill>
      </c:spPr>
    </c:plotArea>
    <c:plotVisOnly val="1"/>
    <c:dispBlanksAs val="gap"/>
    <c:showDLblsOverMax val="0"/>
  </c:chart>
  <c:txPr>
    <a:bodyPr/>
    <a:lstStyle/>
    <a:p>
      <a:pPr>
        <a:defRPr sz="18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467344608829698E-2"/>
          <c:y val="9.8426294457050104E-2"/>
          <c:w val="0.45776361474994998"/>
          <c:h val="0.56481328201413505"/>
        </c:manualLayout>
      </c:layout>
      <c:barChart>
        <c:barDir val="col"/>
        <c:grouping val="stacked"/>
        <c:varyColors val="0"/>
        <c:ser>
          <c:idx val="2"/>
          <c:order val="0"/>
          <c:tx>
            <c:strRef>
              <c:f>Sheet1!$D$1</c:f>
              <c:strCache>
                <c:ptCount val="1"/>
                <c:pt idx="0">
                  <c:v>Hours per worker</c:v>
                </c:pt>
              </c:strCache>
            </c:strRef>
          </c:tx>
          <c:spPr>
            <a:solidFill>
              <a:srgbClr val="C00000"/>
            </a:solidFill>
            <a:ln w="38100">
              <a:noFill/>
            </a:ln>
          </c:spPr>
          <c:invertIfNegative val="0"/>
          <c:cat>
            <c:numRef>
              <c:f>Sheet1!$A$2:$A$44</c:f>
              <c:numCache>
                <c:formatCode>m/d/yyyy</c:formatCode>
                <c:ptCount val="43"/>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numCache>
            </c:numRef>
          </c:cat>
          <c:val>
            <c:numRef>
              <c:f>Sheet1!$D$2:$D$44</c:f>
              <c:numCache>
                <c:formatCode>General</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-0.596619368447184</c:v>
                </c:pt>
                <c:pt idx="16">
                  <c:v>-0.95980508774362205</c:v>
                </c:pt>
                <c:pt idx="17">
                  <c:v>-1.2805979836438139</c:v>
                </c:pt>
                <c:pt idx="18">
                  <c:v>-1.8531170676132811</c:v>
                </c:pt>
                <c:pt idx="19">
                  <c:v>-1.7162828334604281</c:v>
                </c:pt>
                <c:pt idx="20">
                  <c:v>-1.4869949484250731</c:v>
                </c:pt>
                <c:pt idx="21">
                  <c:v>-1.077106186025703</c:v>
                </c:pt>
                <c:pt idx="22">
                  <c:v>-1.03218811785182</c:v>
                </c:pt>
                <c:pt idx="23">
                  <c:v>-0.66814988851673995</c:v>
                </c:pt>
                <c:pt idx="24">
                  <c:v>-0.94210750049276804</c:v>
                </c:pt>
                <c:pt idx="25">
                  <c:v>-0.67303682999925596</c:v>
                </c:pt>
                <c:pt idx="26">
                  <c:v>-0.889758236659697</c:v>
                </c:pt>
                <c:pt idx="27">
                  <c:v>-0.72596012596814596</c:v>
                </c:pt>
                <c:pt idx="28">
                  <c:v>-0.468187861879659</c:v>
                </c:pt>
                <c:pt idx="29">
                  <c:v>-0.254146884837883</c:v>
                </c:pt>
                <c:pt idx="30">
                  <c:v>-0.50999714778668004</c:v>
                </c:pt>
                <c:pt idx="31">
                  <c:v>-0.27679298044324802</c:v>
                </c:pt>
                <c:pt idx="32">
                  <c:v>-0.14396806664651399</c:v>
                </c:pt>
                <c:pt idx="33">
                  <c:v>-0.311954282267355</c:v>
                </c:pt>
                <c:pt idx="34">
                  <c:v>-0.822250955649802</c:v>
                </c:pt>
                <c:pt idx="35">
                  <c:v>-0.46624403675742399</c:v>
                </c:pt>
                <c:pt idx="36">
                  <c:v>-0.62535589196251395</c:v>
                </c:pt>
                <c:pt idx="37">
                  <c:v>-0.43980739503508998</c:v>
                </c:pt>
                <c:pt idx="38">
                  <c:v>-0.40901914850438598</c:v>
                </c:pt>
                <c:pt idx="39">
                  <c:v>0.17701484658632799</c:v>
                </c:pt>
                <c:pt idx="40">
                  <c:v>-0.16036257056754499</c:v>
                </c:pt>
                <c:pt idx="41">
                  <c:v>-0.17246719398988899</c:v>
                </c:pt>
                <c:pt idx="42">
                  <c:v>-0.461533066561437</c:v>
                </c:pt>
              </c:numCache>
            </c:numRef>
          </c:val>
          <c:extLst xmlns:c16r2="http://schemas.microsoft.com/office/drawing/2015/06/chart">
            <c:ext xmlns:c16="http://schemas.microsoft.com/office/drawing/2014/chart" uri="{C3380CC4-5D6E-409C-BE32-E72D297353CC}">
              <c16:uniqueId val="{00000000-CA0A-4742-B6A1-0C579E51E646}"/>
            </c:ext>
          </c:extLst>
        </c:ser>
        <c:ser>
          <c:idx val="1"/>
          <c:order val="1"/>
          <c:tx>
            <c:strRef>
              <c:f>Sheet1!$C$1</c:f>
              <c:strCache>
                <c:ptCount val="1"/>
                <c:pt idx="0">
                  <c:v>Working-age ratio</c:v>
                </c:pt>
              </c:strCache>
            </c:strRef>
          </c:tx>
          <c:spPr>
            <a:solidFill>
              <a:schemeClr val="tx1">
                <a:lumMod val="95000"/>
                <a:lumOff val="5000"/>
              </a:schemeClr>
            </a:solidFill>
          </c:spPr>
          <c:invertIfNegative val="0"/>
          <c:cat>
            <c:numRef>
              <c:f>Sheet1!$A$2:$A$44</c:f>
              <c:numCache>
                <c:formatCode>m/d/yyyy</c:formatCode>
                <c:ptCount val="43"/>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numCache>
            </c:numRef>
          </c:cat>
          <c:val>
            <c:numRef>
              <c:f>Sheet1!$C$2:$C$44</c:f>
              <c:numCache>
                <c:formatCode>General</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0.492768375133323</c:v>
                </c:pt>
                <c:pt idx="16">
                  <c:v>0.44482304455041499</c:v>
                </c:pt>
                <c:pt idx="17">
                  <c:v>0.35340638222221399</c:v>
                </c:pt>
                <c:pt idx="18">
                  <c:v>0.24909329242439199</c:v>
                </c:pt>
                <c:pt idx="19">
                  <c:v>0.12856097005807099</c:v>
                </c:pt>
                <c:pt idx="20">
                  <c:v>7.4653122183576696E-3</c:v>
                </c:pt>
                <c:pt idx="21">
                  <c:v>-0.112247239604613</c:v>
                </c:pt>
                <c:pt idx="22">
                  <c:v>-0.14837665626215901</c:v>
                </c:pt>
                <c:pt idx="23">
                  <c:v>-0.23541884202577401</c:v>
                </c:pt>
                <c:pt idx="24">
                  <c:v>-0.29394931230516202</c:v>
                </c:pt>
                <c:pt idx="25">
                  <c:v>-0.33593618089350602</c:v>
                </c:pt>
                <c:pt idx="26">
                  <c:v>-0.38215364302932398</c:v>
                </c:pt>
                <c:pt idx="27">
                  <c:v>-0.50697185080803397</c:v>
                </c:pt>
                <c:pt idx="28">
                  <c:v>-0.55439742107715095</c:v>
                </c:pt>
                <c:pt idx="29">
                  <c:v>-0.56425977198652799</c:v>
                </c:pt>
                <c:pt idx="30">
                  <c:v>-0.60098141559036899</c:v>
                </c:pt>
                <c:pt idx="31">
                  <c:v>-0.61611273343821404</c:v>
                </c:pt>
                <c:pt idx="32">
                  <c:v>-0.64772192186326505</c:v>
                </c:pt>
                <c:pt idx="33">
                  <c:v>-0.67159241561921501</c:v>
                </c:pt>
                <c:pt idx="34">
                  <c:v>-0.73222279509408905</c:v>
                </c:pt>
                <c:pt idx="35">
                  <c:v>-0.70128156654211404</c:v>
                </c:pt>
                <c:pt idx="36">
                  <c:v>-0.721381268771073</c:v>
                </c:pt>
                <c:pt idx="37">
                  <c:v>-0.59769014164882095</c:v>
                </c:pt>
                <c:pt idx="38">
                  <c:v>-0.734858108858232</c:v>
                </c:pt>
                <c:pt idx="39">
                  <c:v>-0.83728609948280597</c:v>
                </c:pt>
                <c:pt idx="40">
                  <c:v>-0.958288225016382</c:v>
                </c:pt>
                <c:pt idx="41">
                  <c:v>-0.97162589523936704</c:v>
                </c:pt>
                <c:pt idx="42">
                  <c:v>-1.011782600566284</c:v>
                </c:pt>
              </c:numCache>
            </c:numRef>
          </c:val>
          <c:extLst xmlns:c16r2="http://schemas.microsoft.com/office/drawing/2015/06/chart">
            <c:ext xmlns:c16="http://schemas.microsoft.com/office/drawing/2014/chart" uri="{C3380CC4-5D6E-409C-BE32-E72D297353CC}">
              <c16:uniqueId val="{00000001-CA0A-4742-B6A1-0C579E51E646}"/>
            </c:ext>
          </c:extLst>
        </c:ser>
        <c:ser>
          <c:idx val="0"/>
          <c:order val="2"/>
          <c:tx>
            <c:strRef>
              <c:f>Sheet1!$B$1</c:f>
              <c:strCache>
                <c:ptCount val="1"/>
                <c:pt idx="0">
                  <c:v>Employment rate</c:v>
                </c:pt>
              </c:strCache>
            </c:strRef>
          </c:tx>
          <c:spPr>
            <a:solidFill>
              <a:srgbClr val="9EBC96"/>
            </a:solidFill>
          </c:spPr>
          <c:invertIfNegative val="0"/>
          <c:cat>
            <c:numRef>
              <c:f>Sheet1!$A$2:$A$44</c:f>
              <c:numCache>
                <c:formatCode>m/d/yyyy</c:formatCode>
                <c:ptCount val="43"/>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numCache>
            </c:numRef>
          </c:cat>
          <c:val>
            <c:numRef>
              <c:f>Sheet1!$B$2:$B$44</c:f>
              <c:numCache>
                <c:formatCode>General</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0.42988012512132701</c:v>
                </c:pt>
                <c:pt idx="16">
                  <c:v>0.65819700694707195</c:v>
                </c:pt>
                <c:pt idx="17">
                  <c:v>0.77241911388858497</c:v>
                </c:pt>
                <c:pt idx="18">
                  <c:v>0.61697554632639096</c:v>
                </c:pt>
                <c:pt idx="19">
                  <c:v>0.35997799041699302</c:v>
                </c:pt>
                <c:pt idx="20">
                  <c:v>0.12775340545153599</c:v>
                </c:pt>
                <c:pt idx="21">
                  <c:v>2.67588098364047E-2</c:v>
                </c:pt>
                <c:pt idx="22">
                  <c:v>8.9782806613063496E-2</c:v>
                </c:pt>
                <c:pt idx="23">
                  <c:v>2.4310774995850398E-3</c:v>
                </c:pt>
                <c:pt idx="24">
                  <c:v>-8.7908029676744298E-2</c:v>
                </c:pt>
                <c:pt idx="25">
                  <c:v>-7.25321838264925E-2</c:v>
                </c:pt>
                <c:pt idx="26">
                  <c:v>-0.20262341161258399</c:v>
                </c:pt>
                <c:pt idx="27">
                  <c:v>-0.50364079807512496</c:v>
                </c:pt>
                <c:pt idx="28">
                  <c:v>-0.31968908423720699</c:v>
                </c:pt>
                <c:pt idx="29">
                  <c:v>-6.16772020510781E-2</c:v>
                </c:pt>
                <c:pt idx="30">
                  <c:v>0.11087096161198599</c:v>
                </c:pt>
                <c:pt idx="31">
                  <c:v>0.34134039007563299</c:v>
                </c:pt>
                <c:pt idx="32">
                  <c:v>0.70937511608753001</c:v>
                </c:pt>
                <c:pt idx="33">
                  <c:v>0.69504605600792002</c:v>
                </c:pt>
                <c:pt idx="34">
                  <c:v>0.39613931221368098</c:v>
                </c:pt>
                <c:pt idx="35">
                  <c:v>0.26604102850512801</c:v>
                </c:pt>
                <c:pt idx="36">
                  <c:v>0.22790833194604501</c:v>
                </c:pt>
                <c:pt idx="37">
                  <c:v>-4.31297622989723E-2</c:v>
                </c:pt>
                <c:pt idx="38">
                  <c:v>0.252106371964611</c:v>
                </c:pt>
                <c:pt idx="39">
                  <c:v>0.72829786273255703</c:v>
                </c:pt>
                <c:pt idx="40">
                  <c:v>0.87031514896573703</c:v>
                </c:pt>
                <c:pt idx="41">
                  <c:v>1.004656240917982</c:v>
                </c:pt>
                <c:pt idx="42">
                  <c:v>1.2995850959151409</c:v>
                </c:pt>
              </c:numCache>
            </c:numRef>
          </c:val>
          <c:extLst xmlns:c16r2="http://schemas.microsoft.com/office/drawing/2015/06/chart">
            <c:ext xmlns:c16="http://schemas.microsoft.com/office/drawing/2014/chart" uri="{C3380CC4-5D6E-409C-BE32-E72D297353CC}">
              <c16:uniqueId val="{00000002-CA0A-4742-B6A1-0C579E51E646}"/>
            </c:ext>
          </c:extLst>
        </c:ser>
        <c:dLbls>
          <c:showLegendKey val="0"/>
          <c:showVal val="0"/>
          <c:showCatName val="0"/>
          <c:showSerName val="0"/>
          <c:showPercent val="0"/>
          <c:showBubbleSize val="0"/>
        </c:dLbls>
        <c:gapWidth val="96"/>
        <c:overlap val="100"/>
        <c:axId val="179848320"/>
        <c:axId val="179848880"/>
      </c:barChart>
      <c:lineChart>
        <c:grouping val="standard"/>
        <c:varyColors val="0"/>
        <c:ser>
          <c:idx val="3"/>
          <c:order val="3"/>
          <c:tx>
            <c:strRef>
              <c:f>Sheet1!$E$1</c:f>
              <c:strCache>
                <c:ptCount val="1"/>
                <c:pt idx="0">
                  <c:v>Labour utilisation</c:v>
                </c:pt>
              </c:strCache>
            </c:strRef>
          </c:tx>
          <c:spPr>
            <a:ln w="38100">
              <a:solidFill>
                <a:srgbClr val="0070C4"/>
              </a:solidFill>
            </a:ln>
          </c:spPr>
          <c:marker>
            <c:symbol val="none"/>
          </c:marker>
          <c:cat>
            <c:numRef>
              <c:f>Sheet1!$A$2:$A$44</c:f>
              <c:numCache>
                <c:formatCode>m/d/yyyy</c:formatCode>
                <c:ptCount val="43"/>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numCache>
            </c:numRef>
          </c:cat>
          <c:val>
            <c:numRef>
              <c:f>Sheet1!$E$2:$E$44</c:f>
              <c:numCache>
                <c:formatCode>General</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0.32602913180746601</c:v>
                </c:pt>
                <c:pt idx="16">
                  <c:v>0.143214963753866</c:v>
                </c:pt>
                <c:pt idx="17">
                  <c:v>-0.15477248753301501</c:v>
                </c:pt>
                <c:pt idx="18">
                  <c:v>-0.98704822886249899</c:v>
                </c:pt>
                <c:pt idx="19">
                  <c:v>-1.2277438729853629</c:v>
                </c:pt>
                <c:pt idx="20">
                  <c:v>-1.3517762307551791</c:v>
                </c:pt>
                <c:pt idx="21">
                  <c:v>-1.16259461579391</c:v>
                </c:pt>
                <c:pt idx="22">
                  <c:v>-1.090781967500916</c:v>
                </c:pt>
                <c:pt idx="23">
                  <c:v>-0.90113765304292903</c:v>
                </c:pt>
                <c:pt idx="24">
                  <c:v>-1.3239648424746731</c:v>
                </c:pt>
                <c:pt idx="25">
                  <c:v>-1.081505194719254</c:v>
                </c:pt>
                <c:pt idx="26">
                  <c:v>-1.4745352913016041</c:v>
                </c:pt>
                <c:pt idx="27">
                  <c:v>-1.736572774851304</c:v>
                </c:pt>
                <c:pt idx="28">
                  <c:v>-1.342274367194016</c:v>
                </c:pt>
                <c:pt idx="29">
                  <c:v>-0.88008385887548901</c:v>
                </c:pt>
                <c:pt idx="30">
                  <c:v>-1.0001076017650641</c:v>
                </c:pt>
                <c:pt idx="31">
                  <c:v>-0.55156532380582901</c:v>
                </c:pt>
                <c:pt idx="32">
                  <c:v>-8.23148724222489E-2</c:v>
                </c:pt>
                <c:pt idx="33">
                  <c:v>-0.28850064187865099</c:v>
                </c:pt>
                <c:pt idx="34">
                  <c:v>-1.1583344385302099</c:v>
                </c:pt>
                <c:pt idx="35">
                  <c:v>-0.90148457479440902</c:v>
                </c:pt>
                <c:pt idx="36">
                  <c:v>-1.1188288287875421</c:v>
                </c:pt>
                <c:pt idx="37">
                  <c:v>-1.0806272989828829</c:v>
                </c:pt>
                <c:pt idx="38">
                  <c:v>-0.89177088539800697</c:v>
                </c:pt>
                <c:pt idx="39">
                  <c:v>6.8026609836078195E-2</c:v>
                </c:pt>
                <c:pt idx="40">
                  <c:v>-0.24833564661818999</c:v>
                </c:pt>
                <c:pt idx="41">
                  <c:v>-0.13943684831127401</c:v>
                </c:pt>
                <c:pt idx="42">
                  <c:v>-0.27305808605669901</c:v>
                </c:pt>
              </c:numCache>
            </c:numRef>
          </c:val>
          <c:smooth val="0"/>
          <c:extLst xmlns:c16r2="http://schemas.microsoft.com/office/drawing/2015/06/chart">
            <c:ext xmlns:c16="http://schemas.microsoft.com/office/drawing/2014/chart" uri="{C3380CC4-5D6E-409C-BE32-E72D297353CC}">
              <c16:uniqueId val="{00000003-CA0A-4742-B6A1-0C579E51E646}"/>
            </c:ext>
          </c:extLst>
        </c:ser>
        <c:dLbls>
          <c:showLegendKey val="0"/>
          <c:showVal val="0"/>
          <c:showCatName val="0"/>
          <c:showSerName val="0"/>
          <c:showPercent val="0"/>
          <c:showBubbleSize val="0"/>
        </c:dLbls>
        <c:marker val="1"/>
        <c:smooth val="0"/>
        <c:axId val="179848320"/>
        <c:axId val="179848880"/>
      </c:lineChart>
      <c:dateAx>
        <c:axId val="179848320"/>
        <c:scaling>
          <c:orientation val="minMax"/>
          <c:min val="32874"/>
        </c:scaling>
        <c:delete val="0"/>
        <c:axPos val="b"/>
        <c:majorGridlines>
          <c:spPr>
            <a:ln>
              <a:prstDash val="sysDot"/>
            </a:ln>
          </c:spPr>
        </c:majorGridlines>
        <c:numFmt formatCode="yyyy" sourceLinked="0"/>
        <c:majorTickMark val="out"/>
        <c:minorTickMark val="none"/>
        <c:tickLblPos val="low"/>
        <c:txPr>
          <a:bodyPr/>
          <a:lstStyle/>
          <a:p>
            <a:pPr>
              <a:defRPr sz="1500" b="1"/>
            </a:pPr>
            <a:endParaRPr lang="fr-FR"/>
          </a:p>
        </c:txPr>
        <c:crossAx val="179848880"/>
        <c:crosses val="autoZero"/>
        <c:auto val="1"/>
        <c:lblOffset val="100"/>
        <c:baseTimeUnit val="years"/>
        <c:majorUnit val="5"/>
        <c:majorTimeUnit val="years"/>
        <c:minorUnit val="10"/>
      </c:dateAx>
      <c:valAx>
        <c:axId val="179848880"/>
        <c:scaling>
          <c:orientation val="minMax"/>
          <c:max val="2"/>
          <c:min val="-2"/>
        </c:scaling>
        <c:delete val="0"/>
        <c:axPos val="l"/>
        <c:majorGridlines/>
        <c:minorGridlines/>
        <c:numFmt formatCode="General" sourceLinked="0"/>
        <c:majorTickMark val="out"/>
        <c:minorTickMark val="none"/>
        <c:tickLblPos val="nextTo"/>
        <c:txPr>
          <a:bodyPr/>
          <a:lstStyle/>
          <a:p>
            <a:pPr>
              <a:defRPr sz="1500" b="1"/>
            </a:pPr>
            <a:endParaRPr lang="fr-FR"/>
          </a:p>
        </c:txPr>
        <c:crossAx val="179848320"/>
        <c:crosses val="autoZero"/>
        <c:crossBetween val="between"/>
        <c:majorUnit val="1"/>
        <c:minorUnit val="0.5"/>
      </c:valAx>
      <c:spPr>
        <a:solidFill>
          <a:schemeClr val="bg1"/>
        </a:solidFill>
      </c:spPr>
    </c:plotArea>
    <c:legend>
      <c:legendPos val="b"/>
      <c:layout>
        <c:manualLayout>
          <c:xMode val="edge"/>
          <c:yMode val="edge"/>
          <c:x val="0.213695961771595"/>
          <c:y val="0.82533486568279102"/>
          <c:w val="0.63822546284853399"/>
          <c:h val="0.17466513431720901"/>
        </c:manualLayout>
      </c:layout>
      <c:overlay val="0"/>
      <c:txPr>
        <a:bodyPr/>
        <a:lstStyle/>
        <a:p>
          <a:pPr>
            <a:defRPr sz="1700"/>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1207349081365E-2"/>
          <c:y val="0.14165289612771001"/>
          <c:w val="0.86476331905880199"/>
          <c:h val="0.70868557868622595"/>
        </c:manualLayout>
      </c:layout>
      <c:barChart>
        <c:barDir val="col"/>
        <c:grouping val="stacked"/>
        <c:varyColors val="0"/>
        <c:ser>
          <c:idx val="2"/>
          <c:order val="0"/>
          <c:tx>
            <c:strRef>
              <c:f>Sheet1!$D$1</c:f>
              <c:strCache>
                <c:ptCount val="1"/>
                <c:pt idx="0">
                  <c:v>Hours/worker</c:v>
                </c:pt>
              </c:strCache>
            </c:strRef>
          </c:tx>
          <c:spPr>
            <a:solidFill>
              <a:srgbClr val="C00000"/>
            </a:solidFill>
            <a:ln w="38100">
              <a:noFill/>
            </a:ln>
          </c:spPr>
          <c:invertIfNegative val="0"/>
          <c:cat>
            <c:numRef>
              <c:f>Sheet1!$A$2:$A$44</c:f>
              <c:numCache>
                <c:formatCode>m/d/yyyy</c:formatCode>
                <c:ptCount val="43"/>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numCache>
            </c:numRef>
          </c:cat>
          <c:val>
            <c:numRef>
              <c:f>Sheet1!$D$2:$D$44</c:f>
              <c:numCache>
                <c:formatCode>General</c:formatCode>
                <c:ptCount val="43"/>
                <c:pt idx="25">
                  <c:v>-0.34008009839199499</c:v>
                </c:pt>
                <c:pt idx="26">
                  <c:v>-0.41472985028193599</c:v>
                </c:pt>
                <c:pt idx="27">
                  <c:v>-0.51071330636928802</c:v>
                </c:pt>
                <c:pt idx="28">
                  <c:v>-0.56648694148207202</c:v>
                </c:pt>
                <c:pt idx="29">
                  <c:v>-0.42547561855844002</c:v>
                </c:pt>
                <c:pt idx="30">
                  <c:v>-0.30025918747176999</c:v>
                </c:pt>
                <c:pt idx="31">
                  <c:v>-0.20463640067897901</c:v>
                </c:pt>
                <c:pt idx="32">
                  <c:v>-2.3805273016579399E-2</c:v>
                </c:pt>
                <c:pt idx="33">
                  <c:v>9.6484003207741708E-3</c:v>
                </c:pt>
                <c:pt idx="34">
                  <c:v>-0.39038353048442398</c:v>
                </c:pt>
                <c:pt idx="35">
                  <c:v>-0.32109703192879202</c:v>
                </c:pt>
                <c:pt idx="36">
                  <c:v>-0.32444729188848098</c:v>
                </c:pt>
                <c:pt idx="37">
                  <c:v>-0.58759060983925504</c:v>
                </c:pt>
                <c:pt idx="38">
                  <c:v>-0.71566201564722898</c:v>
                </c:pt>
                <c:pt idx="39">
                  <c:v>-0.38140613340346602</c:v>
                </c:pt>
                <c:pt idx="40">
                  <c:v>-0.39134369314793399</c:v>
                </c:pt>
                <c:pt idx="41">
                  <c:v>-0.37410424684816501</c:v>
                </c:pt>
                <c:pt idx="42">
                  <c:v>-0.14198365338685401</c:v>
                </c:pt>
              </c:numCache>
            </c:numRef>
          </c:val>
          <c:extLst xmlns:c16r2="http://schemas.microsoft.com/office/drawing/2015/06/chart">
            <c:ext xmlns:c16="http://schemas.microsoft.com/office/drawing/2014/chart" uri="{C3380CC4-5D6E-409C-BE32-E72D297353CC}">
              <c16:uniqueId val="{00000000-F6EE-4AF2-95D8-AF09714FBCBD}"/>
            </c:ext>
          </c:extLst>
        </c:ser>
        <c:ser>
          <c:idx val="1"/>
          <c:order val="1"/>
          <c:tx>
            <c:strRef>
              <c:f>Sheet1!$C$1</c:f>
              <c:strCache>
                <c:ptCount val="1"/>
                <c:pt idx="0">
                  <c:v>W-A pop. Ratio</c:v>
                </c:pt>
              </c:strCache>
            </c:strRef>
          </c:tx>
          <c:spPr>
            <a:solidFill>
              <a:schemeClr val="tx1">
                <a:lumMod val="95000"/>
                <a:lumOff val="5000"/>
              </a:schemeClr>
            </a:solidFill>
          </c:spPr>
          <c:invertIfNegative val="0"/>
          <c:cat>
            <c:numRef>
              <c:f>Sheet1!$A$2:$A$44</c:f>
              <c:numCache>
                <c:formatCode>m/d/yyyy</c:formatCode>
                <c:ptCount val="43"/>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numCache>
            </c:numRef>
          </c:cat>
          <c:val>
            <c:numRef>
              <c:f>Sheet1!$C$2:$C$44</c:f>
              <c:numCache>
                <c:formatCode>General</c:formatCode>
                <c:ptCount val="43"/>
                <c:pt idx="25">
                  <c:v>-5.8180335485546998E-2</c:v>
                </c:pt>
                <c:pt idx="26">
                  <c:v>-8.2298464515397907E-2</c:v>
                </c:pt>
                <c:pt idx="27">
                  <c:v>-0.11536114275178901</c:v>
                </c:pt>
                <c:pt idx="28">
                  <c:v>-0.124600911014403</c:v>
                </c:pt>
                <c:pt idx="29">
                  <c:v>-0.12998625045260501</c:v>
                </c:pt>
                <c:pt idx="30">
                  <c:v>-0.13578929550501301</c:v>
                </c:pt>
                <c:pt idx="31">
                  <c:v>-0.14052649587759999</c:v>
                </c:pt>
                <c:pt idx="32">
                  <c:v>-0.132416324043485</c:v>
                </c:pt>
                <c:pt idx="33">
                  <c:v>-0.120251023777216</c:v>
                </c:pt>
                <c:pt idx="34">
                  <c:v>-0.150960160997125</c:v>
                </c:pt>
                <c:pt idx="35">
                  <c:v>-0.171962565914072</c:v>
                </c:pt>
                <c:pt idx="36">
                  <c:v>-0.182192597589208</c:v>
                </c:pt>
                <c:pt idx="37">
                  <c:v>-0.22010772234700299</c:v>
                </c:pt>
                <c:pt idx="38">
                  <c:v>-0.29219547238642501</c:v>
                </c:pt>
                <c:pt idx="39">
                  <c:v>-0.32788153708812601</c:v>
                </c:pt>
                <c:pt idx="40">
                  <c:v>-0.36067103478907098</c:v>
                </c:pt>
                <c:pt idx="41">
                  <c:v>-0.31248493575810199</c:v>
                </c:pt>
                <c:pt idx="42">
                  <c:v>-0.24684260400712499</c:v>
                </c:pt>
              </c:numCache>
            </c:numRef>
          </c:val>
          <c:extLst xmlns:c16r2="http://schemas.microsoft.com/office/drawing/2015/06/chart">
            <c:ext xmlns:c16="http://schemas.microsoft.com/office/drawing/2014/chart" uri="{C3380CC4-5D6E-409C-BE32-E72D297353CC}">
              <c16:uniqueId val="{00000001-F6EE-4AF2-95D8-AF09714FBCBD}"/>
            </c:ext>
          </c:extLst>
        </c:ser>
        <c:ser>
          <c:idx val="0"/>
          <c:order val="2"/>
          <c:tx>
            <c:strRef>
              <c:f>Sheet1!$B$1</c:f>
              <c:strCache>
                <c:ptCount val="1"/>
                <c:pt idx="0">
                  <c:v>Employment ratio</c:v>
                </c:pt>
              </c:strCache>
            </c:strRef>
          </c:tx>
          <c:spPr>
            <a:solidFill>
              <a:srgbClr val="9EBC96"/>
            </a:solidFill>
          </c:spPr>
          <c:invertIfNegative val="0"/>
          <c:cat>
            <c:numRef>
              <c:f>Sheet1!$A$2:$A$44</c:f>
              <c:numCache>
                <c:formatCode>m/d/yyyy</c:formatCode>
                <c:ptCount val="43"/>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numCache>
            </c:numRef>
          </c:cat>
          <c:val>
            <c:numRef>
              <c:f>Sheet1!$B$2:$B$44</c:f>
              <c:numCache>
                <c:formatCode>General</c:formatCode>
                <c:ptCount val="43"/>
                <c:pt idx="25">
                  <c:v>1.2255711497482329</c:v>
                </c:pt>
                <c:pt idx="26">
                  <c:v>1.4088871739682409</c:v>
                </c:pt>
                <c:pt idx="27">
                  <c:v>1.4326936351678781</c:v>
                </c:pt>
                <c:pt idx="28">
                  <c:v>1.2661855061351051</c:v>
                </c:pt>
                <c:pt idx="29">
                  <c:v>0.97272254702914496</c:v>
                </c:pt>
                <c:pt idx="30">
                  <c:v>0.81974244573287203</c:v>
                </c:pt>
                <c:pt idx="31">
                  <c:v>0.87341577345814203</c:v>
                </c:pt>
                <c:pt idx="32">
                  <c:v>1.0288550249224799</c:v>
                </c:pt>
                <c:pt idx="33">
                  <c:v>1.0127862698528041</c:v>
                </c:pt>
                <c:pt idx="34">
                  <c:v>0.515043494531091</c:v>
                </c:pt>
                <c:pt idx="35">
                  <c:v>4.9699387102624101E-2</c:v>
                </c:pt>
                <c:pt idx="36">
                  <c:v>-0.19327717030458699</c:v>
                </c:pt>
                <c:pt idx="37">
                  <c:v>-0.62911680833080297</c:v>
                </c:pt>
                <c:pt idx="38">
                  <c:v>-0.79292975271272303</c:v>
                </c:pt>
                <c:pt idx="39">
                  <c:v>-0.25287969084346601</c:v>
                </c:pt>
                <c:pt idx="40">
                  <c:v>0.187943176687768</c:v>
                </c:pt>
                <c:pt idx="41" formatCode="#,##0.0_ ;\-#,##0.0\ ">
                  <c:v>0.101669574840647</c:v>
                </c:pt>
                <c:pt idx="42" formatCode="#,##0.0_ ;\-#,##0.0\ ">
                  <c:v>0.22641262161267101</c:v>
                </c:pt>
              </c:numCache>
            </c:numRef>
          </c:val>
          <c:extLst xmlns:c16r2="http://schemas.microsoft.com/office/drawing/2015/06/chart">
            <c:ext xmlns:c16="http://schemas.microsoft.com/office/drawing/2014/chart" uri="{C3380CC4-5D6E-409C-BE32-E72D297353CC}">
              <c16:uniqueId val="{00000002-F6EE-4AF2-95D8-AF09714FBCBD}"/>
            </c:ext>
          </c:extLst>
        </c:ser>
        <c:dLbls>
          <c:showLegendKey val="0"/>
          <c:showVal val="0"/>
          <c:showCatName val="0"/>
          <c:showSerName val="0"/>
          <c:showPercent val="0"/>
          <c:showBubbleSize val="0"/>
        </c:dLbls>
        <c:gapWidth val="96"/>
        <c:overlap val="100"/>
        <c:axId val="180163296"/>
        <c:axId val="180163856"/>
      </c:barChart>
      <c:lineChart>
        <c:grouping val="standard"/>
        <c:varyColors val="0"/>
        <c:ser>
          <c:idx val="3"/>
          <c:order val="3"/>
          <c:tx>
            <c:strRef>
              <c:f>Sheet1!$E$1</c:f>
              <c:strCache>
                <c:ptCount val="1"/>
                <c:pt idx="0">
                  <c:v>"Labour utilisation"</c:v>
                </c:pt>
              </c:strCache>
            </c:strRef>
          </c:tx>
          <c:spPr>
            <a:ln w="38100">
              <a:solidFill>
                <a:srgbClr val="0070C4"/>
              </a:solidFill>
            </a:ln>
          </c:spPr>
          <c:marker>
            <c:symbol val="none"/>
          </c:marker>
          <c:cat>
            <c:numRef>
              <c:f>Sheet1!$A$2:$A$44</c:f>
              <c:numCache>
                <c:formatCode>m/d/yyyy</c:formatCode>
                <c:ptCount val="43"/>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numCache>
            </c:numRef>
          </c:cat>
          <c:val>
            <c:numRef>
              <c:f>Sheet1!$E$2:$E$44</c:f>
              <c:numCache>
                <c:formatCode>General</c:formatCode>
                <c:ptCount val="43"/>
                <c:pt idx="25">
                  <c:v>0.82731071587069105</c:v>
                </c:pt>
                <c:pt idx="26">
                  <c:v>0.91185885917090703</c:v>
                </c:pt>
                <c:pt idx="27">
                  <c:v>0.80661918604680205</c:v>
                </c:pt>
                <c:pt idx="28">
                  <c:v>0.57509765363862997</c:v>
                </c:pt>
                <c:pt idx="29">
                  <c:v>0.41726067801810102</c:v>
                </c:pt>
                <c:pt idx="30">
                  <c:v>0.38369396275608902</c:v>
                </c:pt>
                <c:pt idx="31">
                  <c:v>0.52825287690156297</c:v>
                </c:pt>
                <c:pt idx="32">
                  <c:v>0.87263342786241505</c:v>
                </c:pt>
                <c:pt idx="33">
                  <c:v>0.90218364639636195</c:v>
                </c:pt>
                <c:pt idx="34">
                  <c:v>-2.6300196950457402E-2</c:v>
                </c:pt>
                <c:pt idx="35">
                  <c:v>-0.44336021074024001</c:v>
                </c:pt>
                <c:pt idx="36">
                  <c:v>-0.69991705978227603</c:v>
                </c:pt>
                <c:pt idx="37">
                  <c:v>-1.4368151405170599</c:v>
                </c:pt>
                <c:pt idx="38">
                  <c:v>-1.8007872407463781</c:v>
                </c:pt>
                <c:pt idx="39">
                  <c:v>-0.96216736133505798</c:v>
                </c:pt>
                <c:pt idx="40">
                  <c:v>-0.56407155124923702</c:v>
                </c:pt>
                <c:pt idx="41">
                  <c:v>-0.58491960776562002</c:v>
                </c:pt>
                <c:pt idx="42">
                  <c:v>-0.16241363578130699</c:v>
                </c:pt>
              </c:numCache>
            </c:numRef>
          </c:val>
          <c:smooth val="0"/>
          <c:extLst xmlns:c16r2="http://schemas.microsoft.com/office/drawing/2015/06/chart">
            <c:ext xmlns:c16="http://schemas.microsoft.com/office/drawing/2014/chart" uri="{C3380CC4-5D6E-409C-BE32-E72D297353CC}">
              <c16:uniqueId val="{00000003-F6EE-4AF2-95D8-AF09714FBCBD}"/>
            </c:ext>
          </c:extLst>
        </c:ser>
        <c:dLbls>
          <c:showLegendKey val="0"/>
          <c:showVal val="0"/>
          <c:showCatName val="0"/>
          <c:showSerName val="0"/>
          <c:showPercent val="0"/>
          <c:showBubbleSize val="0"/>
        </c:dLbls>
        <c:marker val="1"/>
        <c:smooth val="0"/>
        <c:axId val="180164976"/>
        <c:axId val="180164416"/>
      </c:lineChart>
      <c:dateAx>
        <c:axId val="180163296"/>
        <c:scaling>
          <c:orientation val="minMax"/>
          <c:min val="36526"/>
        </c:scaling>
        <c:delete val="0"/>
        <c:axPos val="b"/>
        <c:majorGridlines>
          <c:spPr>
            <a:ln>
              <a:prstDash val="sysDot"/>
            </a:ln>
          </c:spPr>
        </c:majorGridlines>
        <c:numFmt formatCode="yyyy" sourceLinked="0"/>
        <c:majorTickMark val="out"/>
        <c:minorTickMark val="none"/>
        <c:tickLblPos val="low"/>
        <c:txPr>
          <a:bodyPr/>
          <a:lstStyle/>
          <a:p>
            <a:pPr>
              <a:defRPr sz="1500" b="1"/>
            </a:pPr>
            <a:endParaRPr lang="fr-FR"/>
          </a:p>
        </c:txPr>
        <c:crossAx val="180163856"/>
        <c:crosses val="autoZero"/>
        <c:auto val="1"/>
        <c:lblOffset val="100"/>
        <c:baseTimeUnit val="years"/>
        <c:majorUnit val="5"/>
        <c:majorTimeUnit val="years"/>
        <c:minorUnit val="10"/>
      </c:dateAx>
      <c:valAx>
        <c:axId val="180163856"/>
        <c:scaling>
          <c:orientation val="minMax"/>
          <c:max val="2"/>
          <c:min val="-2"/>
        </c:scaling>
        <c:delete val="1"/>
        <c:axPos val="l"/>
        <c:majorGridlines/>
        <c:minorGridlines/>
        <c:numFmt formatCode="General" sourceLinked="0"/>
        <c:majorTickMark val="out"/>
        <c:minorTickMark val="none"/>
        <c:tickLblPos val="nextTo"/>
        <c:crossAx val="180163296"/>
        <c:crosses val="autoZero"/>
        <c:crossBetween val="between"/>
        <c:majorUnit val="1"/>
        <c:minorUnit val="0.5"/>
      </c:valAx>
      <c:valAx>
        <c:axId val="180164416"/>
        <c:scaling>
          <c:orientation val="minMax"/>
          <c:max val="2"/>
          <c:min val="-2"/>
        </c:scaling>
        <c:delete val="0"/>
        <c:axPos val="r"/>
        <c:numFmt formatCode="General" sourceLinked="1"/>
        <c:majorTickMark val="out"/>
        <c:minorTickMark val="none"/>
        <c:tickLblPos val="nextTo"/>
        <c:txPr>
          <a:bodyPr/>
          <a:lstStyle/>
          <a:p>
            <a:pPr>
              <a:defRPr sz="1500" b="1"/>
            </a:pPr>
            <a:endParaRPr lang="fr-FR"/>
          </a:p>
        </c:txPr>
        <c:crossAx val="180164976"/>
        <c:crosses val="max"/>
        <c:crossBetween val="between"/>
      </c:valAx>
      <c:dateAx>
        <c:axId val="180164976"/>
        <c:scaling>
          <c:orientation val="minMax"/>
        </c:scaling>
        <c:delete val="1"/>
        <c:axPos val="b"/>
        <c:numFmt formatCode="m/d/yyyy" sourceLinked="1"/>
        <c:majorTickMark val="out"/>
        <c:minorTickMark val="none"/>
        <c:tickLblPos val="nextTo"/>
        <c:crossAx val="180164416"/>
        <c:crosses val="autoZero"/>
        <c:auto val="1"/>
        <c:lblOffset val="100"/>
        <c:baseTimeUnit val="years"/>
      </c:dateAx>
      <c:spPr>
        <a:solidFill>
          <a:schemeClr val="bg1"/>
        </a:solidFill>
      </c:spPr>
    </c:plotArea>
    <c:plotVisOnly val="1"/>
    <c:dispBlanksAs val="gap"/>
    <c:showDLblsOverMax val="0"/>
  </c:chart>
  <c:txPr>
    <a:bodyPr/>
    <a:lstStyle/>
    <a:p>
      <a:pPr>
        <a:defRPr sz="18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331527923171501E-2"/>
          <c:y val="0.13270756996959501"/>
          <c:w val="0.854140457876292"/>
          <c:h val="0.71023310205036205"/>
        </c:manualLayout>
      </c:layout>
      <c:barChart>
        <c:barDir val="col"/>
        <c:grouping val="stacked"/>
        <c:varyColors val="0"/>
        <c:ser>
          <c:idx val="2"/>
          <c:order val="0"/>
          <c:tx>
            <c:strRef>
              <c:f>Sheet1!$D$1</c:f>
              <c:strCache>
                <c:ptCount val="1"/>
                <c:pt idx="0">
                  <c:v>Hours/worker</c:v>
                </c:pt>
              </c:strCache>
            </c:strRef>
          </c:tx>
          <c:spPr>
            <a:solidFill>
              <a:srgbClr val="C00000"/>
            </a:solidFill>
            <a:ln w="38100">
              <a:noFill/>
            </a:ln>
          </c:spPr>
          <c:invertIfNegative val="0"/>
          <c:cat>
            <c:numRef>
              <c:f>Sheet1!$A$2:$A$44</c:f>
              <c:numCache>
                <c:formatCode>m/d/yyyy</c:formatCode>
                <c:ptCount val="43"/>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numCache>
            </c:numRef>
          </c:cat>
          <c:val>
            <c:numRef>
              <c:f>Sheet1!$D$2:$D$44</c:f>
              <c:numCache>
                <c:formatCode>General</c:formatCode>
                <c:ptCount val="43"/>
                <c:pt idx="15">
                  <c:v>6.3456722001278304E-2</c:v>
                </c:pt>
                <c:pt idx="16">
                  <c:v>-4.6285213672514498E-3</c:v>
                </c:pt>
                <c:pt idx="17">
                  <c:v>-0.27711704991117098</c:v>
                </c:pt>
                <c:pt idx="18">
                  <c:v>-0.80322270994929601</c:v>
                </c:pt>
                <c:pt idx="19">
                  <c:v>-0.55308263358173404</c:v>
                </c:pt>
                <c:pt idx="20">
                  <c:v>-0.384543307739038</c:v>
                </c:pt>
                <c:pt idx="21">
                  <c:v>-0.350548973461418</c:v>
                </c:pt>
                <c:pt idx="22">
                  <c:v>4.6726849467073603E-2</c:v>
                </c:pt>
                <c:pt idx="23">
                  <c:v>5.8441429837892099E-2</c:v>
                </c:pt>
                <c:pt idx="24">
                  <c:v>-0.173644930257528</c:v>
                </c:pt>
                <c:pt idx="25">
                  <c:v>-0.36012511673771502</c:v>
                </c:pt>
                <c:pt idx="26">
                  <c:v>-0.30130158732595103</c:v>
                </c:pt>
                <c:pt idx="27">
                  <c:v>-0.54763589817639102</c:v>
                </c:pt>
                <c:pt idx="28">
                  <c:v>-0.60863066868099402</c:v>
                </c:pt>
                <c:pt idx="29">
                  <c:v>-0.49275581352456399</c:v>
                </c:pt>
                <c:pt idx="30">
                  <c:v>-0.31822305834664699</c:v>
                </c:pt>
                <c:pt idx="31">
                  <c:v>-0.42486487825452701</c:v>
                </c:pt>
                <c:pt idx="32">
                  <c:v>-8.2664779507142294E-2</c:v>
                </c:pt>
                <c:pt idx="33">
                  <c:v>-0.17856898577979499</c:v>
                </c:pt>
                <c:pt idx="34">
                  <c:v>-0.27501262652723302</c:v>
                </c:pt>
                <c:pt idx="35">
                  <c:v>-0.27517906560654998</c:v>
                </c:pt>
                <c:pt idx="36">
                  <c:v>-0.42130016904982798</c:v>
                </c:pt>
                <c:pt idx="37">
                  <c:v>-0.27236791533110699</c:v>
                </c:pt>
                <c:pt idx="38">
                  <c:v>8.7403917683883697E-2</c:v>
                </c:pt>
                <c:pt idx="39">
                  <c:v>0.31590037955977501</c:v>
                </c:pt>
                <c:pt idx="40">
                  <c:v>0.29223607462830298</c:v>
                </c:pt>
                <c:pt idx="41">
                  <c:v>0.51007033117223599</c:v>
                </c:pt>
                <c:pt idx="42">
                  <c:v>0.33159036194571301</c:v>
                </c:pt>
              </c:numCache>
            </c:numRef>
          </c:val>
          <c:extLst xmlns:c16r2="http://schemas.microsoft.com/office/drawing/2015/06/chart">
            <c:ext xmlns:c16="http://schemas.microsoft.com/office/drawing/2014/chart" uri="{C3380CC4-5D6E-409C-BE32-E72D297353CC}">
              <c16:uniqueId val="{00000000-B826-4377-84C4-2E479341DA5C}"/>
            </c:ext>
          </c:extLst>
        </c:ser>
        <c:ser>
          <c:idx val="1"/>
          <c:order val="1"/>
          <c:tx>
            <c:strRef>
              <c:f>Sheet1!$C$1</c:f>
              <c:strCache>
                <c:ptCount val="1"/>
                <c:pt idx="0">
                  <c:v>W-A pop. Ratio</c:v>
                </c:pt>
              </c:strCache>
            </c:strRef>
          </c:tx>
          <c:spPr>
            <a:solidFill>
              <a:schemeClr val="tx1">
                <a:lumMod val="95000"/>
                <a:lumOff val="5000"/>
              </a:schemeClr>
            </a:solidFill>
          </c:spPr>
          <c:invertIfNegative val="0"/>
          <c:cat>
            <c:numRef>
              <c:f>Sheet1!$A$2:$A$44</c:f>
              <c:numCache>
                <c:formatCode>m/d/yyyy</c:formatCode>
                <c:ptCount val="43"/>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numCache>
            </c:numRef>
          </c:cat>
          <c:val>
            <c:numRef>
              <c:f>Sheet1!$C$2:$C$44</c:f>
              <c:numCache>
                <c:formatCode>General</c:formatCode>
                <c:ptCount val="43"/>
                <c:pt idx="15">
                  <c:v>-0.11487088717684101</c:v>
                </c:pt>
                <c:pt idx="16">
                  <c:v>-0.17020394999101701</c:v>
                </c:pt>
                <c:pt idx="17">
                  <c:v>-0.22413115849658799</c:v>
                </c:pt>
                <c:pt idx="18">
                  <c:v>-0.24307506301703499</c:v>
                </c:pt>
                <c:pt idx="19">
                  <c:v>-0.220219418623155</c:v>
                </c:pt>
                <c:pt idx="20">
                  <c:v>-0.16854478007562099</c:v>
                </c:pt>
                <c:pt idx="21">
                  <c:v>-9.7518733607868599E-2</c:v>
                </c:pt>
                <c:pt idx="22">
                  <c:v>-2.1867463116389499E-2</c:v>
                </c:pt>
                <c:pt idx="23">
                  <c:v>4.1660378622181402E-2</c:v>
                </c:pt>
                <c:pt idx="24">
                  <c:v>9.4202894653574398E-2</c:v>
                </c:pt>
                <c:pt idx="25">
                  <c:v>0.143240134934182</c:v>
                </c:pt>
                <c:pt idx="26">
                  <c:v>0.18785540552926699</c:v>
                </c:pt>
                <c:pt idx="27">
                  <c:v>0.22636356393315599</c:v>
                </c:pt>
                <c:pt idx="28">
                  <c:v>0.25308669303204301</c:v>
                </c:pt>
                <c:pt idx="29">
                  <c:v>0.263093480976897</c:v>
                </c:pt>
                <c:pt idx="30">
                  <c:v>0.26689720127190097</c:v>
                </c:pt>
                <c:pt idx="31">
                  <c:v>0.26689809474181603</c:v>
                </c:pt>
                <c:pt idx="32">
                  <c:v>0.24269602678407501</c:v>
                </c:pt>
                <c:pt idx="33">
                  <c:v>0.18499476811301799</c:v>
                </c:pt>
                <c:pt idx="34">
                  <c:v>0.101798121169472</c:v>
                </c:pt>
                <c:pt idx="35">
                  <c:v>9.8857566916521499E-4</c:v>
                </c:pt>
                <c:pt idx="36">
                  <c:v>-0.12733191992867299</c:v>
                </c:pt>
                <c:pt idx="37">
                  <c:v>-0.27469850504030102</c:v>
                </c:pt>
                <c:pt idx="38">
                  <c:v>-0.38785155064111798</c:v>
                </c:pt>
                <c:pt idx="39">
                  <c:v>-0.44633149878351203</c:v>
                </c:pt>
                <c:pt idx="40">
                  <c:v>-0.48164292266557301</c:v>
                </c:pt>
                <c:pt idx="41">
                  <c:v>-0.487098096151175</c:v>
                </c:pt>
                <c:pt idx="42">
                  <c:v>-0.430257943943544</c:v>
                </c:pt>
              </c:numCache>
            </c:numRef>
          </c:val>
          <c:extLst xmlns:c16r2="http://schemas.microsoft.com/office/drawing/2015/06/chart">
            <c:ext xmlns:c16="http://schemas.microsoft.com/office/drawing/2014/chart" uri="{C3380CC4-5D6E-409C-BE32-E72D297353CC}">
              <c16:uniqueId val="{00000001-B826-4377-84C4-2E479341DA5C}"/>
            </c:ext>
          </c:extLst>
        </c:ser>
        <c:ser>
          <c:idx val="0"/>
          <c:order val="2"/>
          <c:tx>
            <c:strRef>
              <c:f>Sheet1!$B$1</c:f>
              <c:strCache>
                <c:ptCount val="1"/>
                <c:pt idx="0">
                  <c:v>Employment ratio</c:v>
                </c:pt>
              </c:strCache>
            </c:strRef>
          </c:tx>
          <c:spPr>
            <a:solidFill>
              <a:srgbClr val="9EBC96"/>
            </a:solidFill>
          </c:spPr>
          <c:invertIfNegative val="0"/>
          <c:cat>
            <c:numRef>
              <c:f>Sheet1!$A$2:$A$44</c:f>
              <c:numCache>
                <c:formatCode>m/d/yyyy</c:formatCode>
                <c:ptCount val="43"/>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numCache>
            </c:numRef>
          </c:cat>
          <c:val>
            <c:numRef>
              <c:f>Sheet1!$B$2:$B$44</c:f>
              <c:numCache>
                <c:formatCode>General</c:formatCode>
                <c:ptCount val="43"/>
                <c:pt idx="15">
                  <c:v>1.909438162483972</c:v>
                </c:pt>
                <c:pt idx="16">
                  <c:v>1.275622611396158</c:v>
                </c:pt>
                <c:pt idx="17">
                  <c:v>0.53342728972553</c:v>
                </c:pt>
                <c:pt idx="18">
                  <c:v>-0.493900880757423</c:v>
                </c:pt>
                <c:pt idx="19">
                  <c:v>-1.0380670170948809</c:v>
                </c:pt>
                <c:pt idx="20">
                  <c:v>-1.098973385022852</c:v>
                </c:pt>
                <c:pt idx="21">
                  <c:v>-0.40622723740488997</c:v>
                </c:pt>
                <c:pt idx="22">
                  <c:v>0.330701818558503</c:v>
                </c:pt>
                <c:pt idx="23">
                  <c:v>0.712536650456701</c:v>
                </c:pt>
                <c:pt idx="24">
                  <c:v>0.736319800937277</c:v>
                </c:pt>
                <c:pt idx="25">
                  <c:v>0.985130414262541</c:v>
                </c:pt>
                <c:pt idx="26">
                  <c:v>0.91766703582804698</c:v>
                </c:pt>
                <c:pt idx="27">
                  <c:v>0.65995700755460796</c:v>
                </c:pt>
                <c:pt idx="28">
                  <c:v>0.61537239441026104</c:v>
                </c:pt>
                <c:pt idx="29">
                  <c:v>0.55179762327997495</c:v>
                </c:pt>
                <c:pt idx="30">
                  <c:v>0.206903255928439</c:v>
                </c:pt>
                <c:pt idx="31">
                  <c:v>0.15656539419679899</c:v>
                </c:pt>
                <c:pt idx="32">
                  <c:v>0.114949343338411</c:v>
                </c:pt>
                <c:pt idx="33">
                  <c:v>8.5036896855499297E-2</c:v>
                </c:pt>
                <c:pt idx="34">
                  <c:v>-0.39665977143347197</c:v>
                </c:pt>
                <c:pt idx="35">
                  <c:v>-0.49715587985686099</c:v>
                </c:pt>
                <c:pt idx="36">
                  <c:v>-0.47960771306525302</c:v>
                </c:pt>
                <c:pt idx="37">
                  <c:v>-0.25202040619241001</c:v>
                </c:pt>
                <c:pt idx="38">
                  <c:v>-4.9647319575849502E-2</c:v>
                </c:pt>
                <c:pt idx="39">
                  <c:v>0.79762509684256699</c:v>
                </c:pt>
                <c:pt idx="40">
                  <c:v>1.1242280994831819</c:v>
                </c:pt>
                <c:pt idx="41" formatCode="#,##0.0_ ;\-#,##0.0\ ">
                  <c:v>1.3134187521656451</c:v>
                </c:pt>
                <c:pt idx="42" formatCode="#,##0.0_ ;\-#,##0.0\ ">
                  <c:v>1.270587328794943</c:v>
                </c:pt>
              </c:numCache>
            </c:numRef>
          </c:val>
          <c:extLst xmlns:c16r2="http://schemas.microsoft.com/office/drawing/2015/06/chart">
            <c:ext xmlns:c16="http://schemas.microsoft.com/office/drawing/2014/chart" uri="{C3380CC4-5D6E-409C-BE32-E72D297353CC}">
              <c16:uniqueId val="{00000002-B826-4377-84C4-2E479341DA5C}"/>
            </c:ext>
          </c:extLst>
        </c:ser>
        <c:dLbls>
          <c:showLegendKey val="0"/>
          <c:showVal val="0"/>
          <c:showCatName val="0"/>
          <c:showSerName val="0"/>
          <c:showPercent val="0"/>
          <c:showBubbleSize val="0"/>
        </c:dLbls>
        <c:gapWidth val="96"/>
        <c:overlap val="100"/>
        <c:axId val="180168896"/>
        <c:axId val="180169456"/>
      </c:barChart>
      <c:lineChart>
        <c:grouping val="standard"/>
        <c:varyColors val="0"/>
        <c:ser>
          <c:idx val="3"/>
          <c:order val="3"/>
          <c:tx>
            <c:strRef>
              <c:f>Sheet1!$E$1</c:f>
              <c:strCache>
                <c:ptCount val="1"/>
                <c:pt idx="0">
                  <c:v>"Labour utilisation"</c:v>
                </c:pt>
              </c:strCache>
            </c:strRef>
          </c:tx>
          <c:spPr>
            <a:ln w="38100">
              <a:solidFill>
                <a:srgbClr val="0070C4"/>
              </a:solidFill>
            </a:ln>
          </c:spPr>
          <c:marker>
            <c:symbol val="none"/>
          </c:marker>
          <c:cat>
            <c:numRef>
              <c:f>Sheet1!$A$2:$A$44</c:f>
              <c:numCache>
                <c:formatCode>m/d/yyyy</c:formatCode>
                <c:ptCount val="43"/>
                <c:pt idx="0">
                  <c:v>27395</c:v>
                </c:pt>
                <c:pt idx="1">
                  <c:v>27760</c:v>
                </c:pt>
                <c:pt idx="2">
                  <c:v>28126</c:v>
                </c:pt>
                <c:pt idx="3">
                  <c:v>28491</c:v>
                </c:pt>
                <c:pt idx="4">
                  <c:v>28856</c:v>
                </c:pt>
                <c:pt idx="5">
                  <c:v>29221</c:v>
                </c:pt>
                <c:pt idx="6">
                  <c:v>29587</c:v>
                </c:pt>
                <c:pt idx="7">
                  <c:v>29952</c:v>
                </c:pt>
                <c:pt idx="8">
                  <c:v>30317</c:v>
                </c:pt>
                <c:pt idx="9">
                  <c:v>30682</c:v>
                </c:pt>
                <c:pt idx="10">
                  <c:v>31048</c:v>
                </c:pt>
                <c:pt idx="11">
                  <c:v>31413</c:v>
                </c:pt>
                <c:pt idx="12">
                  <c:v>31778</c:v>
                </c:pt>
                <c:pt idx="13">
                  <c:v>32143</c:v>
                </c:pt>
                <c:pt idx="14">
                  <c:v>32509</c:v>
                </c:pt>
                <c:pt idx="15">
                  <c:v>32874</c:v>
                </c:pt>
                <c:pt idx="16">
                  <c:v>33239</c:v>
                </c:pt>
                <c:pt idx="17">
                  <c:v>33604</c:v>
                </c:pt>
                <c:pt idx="18">
                  <c:v>33970</c:v>
                </c:pt>
                <c:pt idx="19">
                  <c:v>34335</c:v>
                </c:pt>
                <c:pt idx="20">
                  <c:v>34700</c:v>
                </c:pt>
                <c:pt idx="21">
                  <c:v>35065</c:v>
                </c:pt>
                <c:pt idx="22">
                  <c:v>35431</c:v>
                </c:pt>
                <c:pt idx="23">
                  <c:v>35796</c:v>
                </c:pt>
                <c:pt idx="24">
                  <c:v>36161</c:v>
                </c:pt>
                <c:pt idx="25">
                  <c:v>36526</c:v>
                </c:pt>
                <c:pt idx="26">
                  <c:v>36892</c:v>
                </c:pt>
                <c:pt idx="27">
                  <c:v>37257</c:v>
                </c:pt>
                <c:pt idx="28">
                  <c:v>37622</c:v>
                </c:pt>
                <c:pt idx="29">
                  <c:v>37987</c:v>
                </c:pt>
                <c:pt idx="30">
                  <c:v>38353</c:v>
                </c:pt>
                <c:pt idx="31">
                  <c:v>38718</c:v>
                </c:pt>
                <c:pt idx="32">
                  <c:v>39083</c:v>
                </c:pt>
                <c:pt idx="33">
                  <c:v>39448</c:v>
                </c:pt>
                <c:pt idx="34">
                  <c:v>39814</c:v>
                </c:pt>
                <c:pt idx="35">
                  <c:v>40179</c:v>
                </c:pt>
                <c:pt idx="36">
                  <c:v>40544</c:v>
                </c:pt>
                <c:pt idx="37">
                  <c:v>40909</c:v>
                </c:pt>
                <c:pt idx="38">
                  <c:v>41275</c:v>
                </c:pt>
                <c:pt idx="39">
                  <c:v>41640</c:v>
                </c:pt>
                <c:pt idx="40">
                  <c:v>42005</c:v>
                </c:pt>
                <c:pt idx="41">
                  <c:v>42370</c:v>
                </c:pt>
                <c:pt idx="42">
                  <c:v>42736</c:v>
                </c:pt>
              </c:numCache>
            </c:numRef>
          </c:cat>
          <c:val>
            <c:numRef>
              <c:f>Sheet1!$E$2:$E$44</c:f>
              <c:numCache>
                <c:formatCode>General</c:formatCode>
                <c:ptCount val="43"/>
                <c:pt idx="15">
                  <c:v>1.8580239973084089</c:v>
                </c:pt>
                <c:pt idx="16">
                  <c:v>1.100790140037891</c:v>
                </c:pt>
                <c:pt idx="17">
                  <c:v>3.2179081317771203E-2</c:v>
                </c:pt>
                <c:pt idx="18">
                  <c:v>-1.540198653723754</c:v>
                </c:pt>
                <c:pt idx="19">
                  <c:v>-1.811369069299771</c:v>
                </c:pt>
                <c:pt idx="20">
                  <c:v>-1.652061472837512</c:v>
                </c:pt>
                <c:pt idx="21">
                  <c:v>-0.85429494447417698</c:v>
                </c:pt>
                <c:pt idx="22">
                  <c:v>0.35556120490918702</c:v>
                </c:pt>
                <c:pt idx="23">
                  <c:v>0.812638458916775</c:v>
                </c:pt>
                <c:pt idx="24">
                  <c:v>0.65687776533332398</c:v>
                </c:pt>
                <c:pt idx="25">
                  <c:v>0.768245432459007</c:v>
                </c:pt>
                <c:pt idx="26">
                  <c:v>0.80422085403136301</c:v>
                </c:pt>
                <c:pt idx="27">
                  <c:v>0.33868467331137397</c:v>
                </c:pt>
                <c:pt idx="28">
                  <c:v>0.25982841876131002</c:v>
                </c:pt>
                <c:pt idx="29">
                  <c:v>0.32213529073230801</c:v>
                </c:pt>
                <c:pt idx="30">
                  <c:v>0.15557739885369201</c:v>
                </c:pt>
                <c:pt idx="31">
                  <c:v>-1.40138931591149E-3</c:v>
                </c:pt>
                <c:pt idx="32">
                  <c:v>0.27498059061534402</c:v>
                </c:pt>
                <c:pt idx="33">
                  <c:v>9.1462679188723001E-2</c:v>
                </c:pt>
                <c:pt idx="34">
                  <c:v>-0.56987427679123404</c:v>
                </c:pt>
                <c:pt idx="35">
                  <c:v>-0.77134636979424498</c:v>
                </c:pt>
                <c:pt idx="36">
                  <c:v>-1.0282398020437531</c:v>
                </c:pt>
                <c:pt idx="37">
                  <c:v>-0.79908682656381702</c:v>
                </c:pt>
                <c:pt idx="38">
                  <c:v>-0.35009495253308398</c:v>
                </c:pt>
                <c:pt idx="39">
                  <c:v>0.66719397761883004</c:v>
                </c:pt>
                <c:pt idx="40">
                  <c:v>0.93482125144591199</c:v>
                </c:pt>
                <c:pt idx="41">
                  <c:v>1.3363909871867059</c:v>
                </c:pt>
                <c:pt idx="42">
                  <c:v>1.10560167440797</c:v>
                </c:pt>
              </c:numCache>
            </c:numRef>
          </c:val>
          <c:smooth val="0"/>
          <c:extLst xmlns:c16r2="http://schemas.microsoft.com/office/drawing/2015/06/chart">
            <c:ext xmlns:c16="http://schemas.microsoft.com/office/drawing/2014/chart" uri="{C3380CC4-5D6E-409C-BE32-E72D297353CC}">
              <c16:uniqueId val="{00000003-B826-4377-84C4-2E479341DA5C}"/>
            </c:ext>
          </c:extLst>
        </c:ser>
        <c:dLbls>
          <c:showLegendKey val="0"/>
          <c:showVal val="0"/>
          <c:showCatName val="0"/>
          <c:showSerName val="0"/>
          <c:showPercent val="0"/>
          <c:showBubbleSize val="0"/>
        </c:dLbls>
        <c:marker val="1"/>
        <c:smooth val="0"/>
        <c:axId val="180629136"/>
        <c:axId val="180628576"/>
      </c:lineChart>
      <c:dateAx>
        <c:axId val="180168896"/>
        <c:scaling>
          <c:orientation val="minMax"/>
          <c:min val="32874"/>
        </c:scaling>
        <c:delete val="0"/>
        <c:axPos val="b"/>
        <c:majorGridlines>
          <c:spPr>
            <a:ln>
              <a:prstDash val="sysDot"/>
            </a:ln>
          </c:spPr>
        </c:majorGridlines>
        <c:numFmt formatCode="yyyy" sourceLinked="0"/>
        <c:majorTickMark val="out"/>
        <c:minorTickMark val="none"/>
        <c:tickLblPos val="low"/>
        <c:txPr>
          <a:bodyPr/>
          <a:lstStyle/>
          <a:p>
            <a:pPr>
              <a:defRPr sz="1500" b="1"/>
            </a:pPr>
            <a:endParaRPr lang="fr-FR"/>
          </a:p>
        </c:txPr>
        <c:crossAx val="180169456"/>
        <c:crosses val="autoZero"/>
        <c:auto val="1"/>
        <c:lblOffset val="100"/>
        <c:baseTimeUnit val="years"/>
        <c:majorUnit val="5"/>
        <c:majorTimeUnit val="years"/>
        <c:minorUnit val="10"/>
      </c:dateAx>
      <c:valAx>
        <c:axId val="180169456"/>
        <c:scaling>
          <c:orientation val="minMax"/>
          <c:max val="2"/>
          <c:min val="-2"/>
        </c:scaling>
        <c:delete val="1"/>
        <c:axPos val="l"/>
        <c:majorGridlines/>
        <c:minorGridlines/>
        <c:numFmt formatCode="General" sourceLinked="0"/>
        <c:majorTickMark val="out"/>
        <c:minorTickMark val="none"/>
        <c:tickLblPos val="nextTo"/>
        <c:crossAx val="180168896"/>
        <c:crosses val="autoZero"/>
        <c:crossBetween val="between"/>
        <c:majorUnit val="1"/>
        <c:minorUnit val="0.5"/>
      </c:valAx>
      <c:valAx>
        <c:axId val="180628576"/>
        <c:scaling>
          <c:orientation val="minMax"/>
          <c:max val="2"/>
          <c:min val="-2"/>
        </c:scaling>
        <c:delete val="0"/>
        <c:axPos val="r"/>
        <c:numFmt formatCode="General" sourceLinked="1"/>
        <c:majorTickMark val="out"/>
        <c:minorTickMark val="none"/>
        <c:tickLblPos val="nextTo"/>
        <c:txPr>
          <a:bodyPr/>
          <a:lstStyle/>
          <a:p>
            <a:pPr>
              <a:defRPr sz="1500" b="1"/>
            </a:pPr>
            <a:endParaRPr lang="fr-FR"/>
          </a:p>
        </c:txPr>
        <c:crossAx val="180629136"/>
        <c:crosses val="max"/>
        <c:crossBetween val="between"/>
        <c:majorUnit val="1"/>
      </c:valAx>
      <c:dateAx>
        <c:axId val="180629136"/>
        <c:scaling>
          <c:orientation val="minMax"/>
        </c:scaling>
        <c:delete val="1"/>
        <c:axPos val="b"/>
        <c:numFmt formatCode="m/d/yyyy" sourceLinked="1"/>
        <c:majorTickMark val="out"/>
        <c:minorTickMark val="none"/>
        <c:tickLblPos val="nextTo"/>
        <c:crossAx val="180628576"/>
        <c:crosses val="autoZero"/>
        <c:auto val="1"/>
        <c:lblOffset val="100"/>
        <c:baseTimeUnit val="years"/>
      </c:dateAx>
      <c:spPr>
        <a:solidFill>
          <a:schemeClr val="bg1"/>
        </a:solidFill>
      </c:spPr>
    </c:plotArea>
    <c:plotVisOnly val="1"/>
    <c:dispBlanksAs val="gap"/>
    <c:showDLblsOverMax val="0"/>
  </c:chart>
  <c:txPr>
    <a:bodyPr/>
    <a:lstStyle/>
    <a:p>
      <a:pPr>
        <a:defRPr sz="1800"/>
      </a:pPr>
      <a:endParaRPr lang="fr-F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299037897600305E-2"/>
          <c:y val="4.37646493316243E-2"/>
          <c:w val="0.88426831550968998"/>
          <c:h val="0.73710080571323899"/>
        </c:manualLayout>
      </c:layout>
      <c:lineChart>
        <c:grouping val="standard"/>
        <c:varyColors val="0"/>
        <c:ser>
          <c:idx val="0"/>
          <c:order val="0"/>
          <c:tx>
            <c:strRef>
              <c:f>Sheet1!$B$1</c:f>
              <c:strCache>
                <c:ptCount val="1"/>
                <c:pt idx="0">
                  <c:v>US</c:v>
                </c:pt>
              </c:strCache>
            </c:strRef>
          </c:tx>
          <c:spPr>
            <a:ln w="38100">
              <a:solidFill>
                <a:srgbClr val="00B050"/>
              </a:solidFill>
            </a:ln>
          </c:spPr>
          <c:marker>
            <c:symbol val="none"/>
          </c:marker>
          <c:cat>
            <c:numRef>
              <c:f>Sheet1!$A$2:$A$70</c:f>
              <c:numCache>
                <c:formatCode>m/d/yyyy</c:formatCode>
                <c:ptCount val="69"/>
                <c:pt idx="0">
                  <c:v>18264</c:v>
                </c:pt>
                <c:pt idx="1">
                  <c:v>18629</c:v>
                </c:pt>
                <c:pt idx="2">
                  <c:v>18994</c:v>
                </c:pt>
                <c:pt idx="3">
                  <c:v>19360</c:v>
                </c:pt>
                <c:pt idx="4">
                  <c:v>19725</c:v>
                </c:pt>
                <c:pt idx="5">
                  <c:v>20090</c:v>
                </c:pt>
                <c:pt idx="6">
                  <c:v>20455</c:v>
                </c:pt>
                <c:pt idx="7">
                  <c:v>20821</c:v>
                </c:pt>
                <c:pt idx="8">
                  <c:v>21186</c:v>
                </c:pt>
                <c:pt idx="9">
                  <c:v>21551</c:v>
                </c:pt>
                <c:pt idx="10">
                  <c:v>21916</c:v>
                </c:pt>
                <c:pt idx="11">
                  <c:v>22282</c:v>
                </c:pt>
                <c:pt idx="12">
                  <c:v>22647</c:v>
                </c:pt>
                <c:pt idx="13">
                  <c:v>23012</c:v>
                </c:pt>
                <c:pt idx="14">
                  <c:v>23377</c:v>
                </c:pt>
                <c:pt idx="15">
                  <c:v>23743</c:v>
                </c:pt>
                <c:pt idx="16">
                  <c:v>24108</c:v>
                </c:pt>
                <c:pt idx="17">
                  <c:v>24473</c:v>
                </c:pt>
                <c:pt idx="18">
                  <c:v>24838</c:v>
                </c:pt>
                <c:pt idx="19">
                  <c:v>25204</c:v>
                </c:pt>
                <c:pt idx="20">
                  <c:v>25569</c:v>
                </c:pt>
                <c:pt idx="21">
                  <c:v>25934</c:v>
                </c:pt>
                <c:pt idx="22">
                  <c:v>26299</c:v>
                </c:pt>
                <c:pt idx="23">
                  <c:v>26665</c:v>
                </c:pt>
                <c:pt idx="24">
                  <c:v>27030</c:v>
                </c:pt>
                <c:pt idx="25">
                  <c:v>27395</c:v>
                </c:pt>
                <c:pt idx="26">
                  <c:v>27760</c:v>
                </c:pt>
                <c:pt idx="27">
                  <c:v>28126</c:v>
                </c:pt>
                <c:pt idx="28">
                  <c:v>28491</c:v>
                </c:pt>
                <c:pt idx="29">
                  <c:v>28856</c:v>
                </c:pt>
                <c:pt idx="30">
                  <c:v>29221</c:v>
                </c:pt>
                <c:pt idx="31">
                  <c:v>29587</c:v>
                </c:pt>
                <c:pt idx="32">
                  <c:v>29952</c:v>
                </c:pt>
                <c:pt idx="33">
                  <c:v>30317</c:v>
                </c:pt>
                <c:pt idx="34">
                  <c:v>30682</c:v>
                </c:pt>
                <c:pt idx="35">
                  <c:v>31048</c:v>
                </c:pt>
                <c:pt idx="36">
                  <c:v>31413</c:v>
                </c:pt>
                <c:pt idx="37">
                  <c:v>31778</c:v>
                </c:pt>
                <c:pt idx="38">
                  <c:v>32143</c:v>
                </c:pt>
                <c:pt idx="39">
                  <c:v>32509</c:v>
                </c:pt>
                <c:pt idx="40">
                  <c:v>32874</c:v>
                </c:pt>
                <c:pt idx="41">
                  <c:v>33239</c:v>
                </c:pt>
                <c:pt idx="42">
                  <c:v>33604</c:v>
                </c:pt>
                <c:pt idx="43">
                  <c:v>33970</c:v>
                </c:pt>
                <c:pt idx="44">
                  <c:v>34335</c:v>
                </c:pt>
                <c:pt idx="45">
                  <c:v>34700</c:v>
                </c:pt>
                <c:pt idx="46">
                  <c:v>35065</c:v>
                </c:pt>
                <c:pt idx="47">
                  <c:v>35431</c:v>
                </c:pt>
                <c:pt idx="48">
                  <c:v>35796</c:v>
                </c:pt>
                <c:pt idx="49">
                  <c:v>36161</c:v>
                </c:pt>
                <c:pt idx="50">
                  <c:v>36526</c:v>
                </c:pt>
                <c:pt idx="51">
                  <c:v>36892</c:v>
                </c:pt>
                <c:pt idx="52">
                  <c:v>37257</c:v>
                </c:pt>
                <c:pt idx="53">
                  <c:v>37622</c:v>
                </c:pt>
                <c:pt idx="54">
                  <c:v>37987</c:v>
                </c:pt>
                <c:pt idx="55">
                  <c:v>38353</c:v>
                </c:pt>
                <c:pt idx="56">
                  <c:v>38718</c:v>
                </c:pt>
                <c:pt idx="57">
                  <c:v>39083</c:v>
                </c:pt>
                <c:pt idx="58">
                  <c:v>39448</c:v>
                </c:pt>
                <c:pt idx="59">
                  <c:v>39814</c:v>
                </c:pt>
                <c:pt idx="60">
                  <c:v>40179</c:v>
                </c:pt>
                <c:pt idx="61">
                  <c:v>40544</c:v>
                </c:pt>
                <c:pt idx="62">
                  <c:v>40909</c:v>
                </c:pt>
                <c:pt idx="63">
                  <c:v>41275</c:v>
                </c:pt>
                <c:pt idx="64">
                  <c:v>41640</c:v>
                </c:pt>
                <c:pt idx="65">
                  <c:v>42005</c:v>
                </c:pt>
                <c:pt idx="66">
                  <c:v>42370</c:v>
                </c:pt>
                <c:pt idx="67">
                  <c:v>42736</c:v>
                </c:pt>
                <c:pt idx="68">
                  <c:v>43101</c:v>
                </c:pt>
              </c:numCache>
            </c:numRef>
          </c:cat>
          <c:val>
            <c:numRef>
              <c:f>Sheet1!$B$2:$B$70</c:f>
              <c:numCache>
                <c:formatCode>General</c:formatCode>
                <c:ptCount val="69"/>
                <c:pt idx="0">
                  <c:v>1989.238029221674</c:v>
                </c:pt>
                <c:pt idx="1">
                  <c:v>2030.5598914592069</c:v>
                </c:pt>
                <c:pt idx="2">
                  <c:v>2026.7347825146039</c:v>
                </c:pt>
                <c:pt idx="3">
                  <c:v>2020.249938758705</c:v>
                </c:pt>
                <c:pt idx="4">
                  <c:v>1997.0837551903601</c:v>
                </c:pt>
                <c:pt idx="5">
                  <c:v>2004.501788340544</c:v>
                </c:pt>
                <c:pt idx="6">
                  <c:v>1989.3649455486391</c:v>
                </c:pt>
                <c:pt idx="7">
                  <c:v>1961.523766466878</c:v>
                </c:pt>
                <c:pt idx="8">
                  <c:v>1927.547640197615</c:v>
                </c:pt>
                <c:pt idx="9">
                  <c:v>1952.852953560292</c:v>
                </c:pt>
                <c:pt idx="10">
                  <c:v>1934.2874622810759</c:v>
                </c:pt>
                <c:pt idx="11">
                  <c:v>1919.7971880295429</c:v>
                </c:pt>
                <c:pt idx="12">
                  <c:v>1939.2451553105029</c:v>
                </c:pt>
                <c:pt idx="13">
                  <c:v>1927.4595739792951</c:v>
                </c:pt>
                <c:pt idx="14">
                  <c:v>1933.1255396611521</c:v>
                </c:pt>
                <c:pt idx="15">
                  <c:v>1952.989980248783</c:v>
                </c:pt>
                <c:pt idx="16">
                  <c:v>1961.7111970961701</c:v>
                </c:pt>
                <c:pt idx="17">
                  <c:v>1938.948893382734</c:v>
                </c:pt>
                <c:pt idx="18">
                  <c:v>1935.2845955549551</c:v>
                </c:pt>
                <c:pt idx="19">
                  <c:v>1935.9679423642081</c:v>
                </c:pt>
                <c:pt idx="20">
                  <c:v>1891.412022043866</c:v>
                </c:pt>
                <c:pt idx="21">
                  <c:v>1875.6472282066691</c:v>
                </c:pt>
                <c:pt idx="22">
                  <c:v>1873.319947330443</c:v>
                </c:pt>
                <c:pt idx="23">
                  <c:v>1871.673323745089</c:v>
                </c:pt>
                <c:pt idx="24">
                  <c:v>1843.8124175082719</c:v>
                </c:pt>
                <c:pt idx="25">
                  <c:v>1812.416461649254</c:v>
                </c:pt>
                <c:pt idx="26">
                  <c:v>1808.450151931758</c:v>
                </c:pt>
                <c:pt idx="27">
                  <c:v>1808.5083456875161</c:v>
                </c:pt>
                <c:pt idx="28">
                  <c:v>1814.819359773903</c:v>
                </c:pt>
                <c:pt idx="29">
                  <c:v>1817.1193832000249</c:v>
                </c:pt>
                <c:pt idx="30">
                  <c:v>1801.33281156613</c:v>
                </c:pt>
                <c:pt idx="31">
                  <c:v>1788.807142914628</c:v>
                </c:pt>
                <c:pt idx="32">
                  <c:v>1771.0434556546111</c:v>
                </c:pt>
                <c:pt idx="33">
                  <c:v>1779.080779934776</c:v>
                </c:pt>
                <c:pt idx="34">
                  <c:v>1794.7220742209761</c:v>
                </c:pt>
                <c:pt idx="35">
                  <c:v>1800.7004993282701</c:v>
                </c:pt>
                <c:pt idx="36">
                  <c:v>1780.511736226013</c:v>
                </c:pt>
                <c:pt idx="37">
                  <c:v>1787.9777593763499</c:v>
                </c:pt>
                <c:pt idx="38">
                  <c:v>1797.7432988170749</c:v>
                </c:pt>
                <c:pt idx="39">
                  <c:v>1809.922241249255</c:v>
                </c:pt>
                <c:pt idx="40">
                  <c:v>1795.551526479155</c:v>
                </c:pt>
                <c:pt idx="41">
                  <c:v>1787.2531541887211</c:v>
                </c:pt>
                <c:pt idx="42">
                  <c:v>1775.088074536711</c:v>
                </c:pt>
                <c:pt idx="43">
                  <c:v>1790.074096256337</c:v>
                </c:pt>
                <c:pt idx="44">
                  <c:v>1807.96582026227</c:v>
                </c:pt>
                <c:pt idx="45">
                  <c:v>1817.5756847279119</c:v>
                </c:pt>
                <c:pt idx="46">
                  <c:v>1823.622340704841</c:v>
                </c:pt>
                <c:pt idx="47">
                  <c:v>1828.681756505873</c:v>
                </c:pt>
                <c:pt idx="48">
                  <c:v>1839.5144119628051</c:v>
                </c:pt>
                <c:pt idx="49">
                  <c:v>1841.641226494525</c:v>
                </c:pt>
                <c:pt idx="50">
                  <c:v>1844.918661937668</c:v>
                </c:pt>
                <c:pt idx="51">
                  <c:v>1823.8228829505611</c:v>
                </c:pt>
                <c:pt idx="52">
                  <c:v>1806.903654748721</c:v>
                </c:pt>
                <c:pt idx="53">
                  <c:v>1791.0932706828401</c:v>
                </c:pt>
                <c:pt idx="54">
                  <c:v>1789.9678856314099</c:v>
                </c:pt>
                <c:pt idx="55">
                  <c:v>1787.3109828744871</c:v>
                </c:pt>
                <c:pt idx="56">
                  <c:v>1787.577667462288</c:v>
                </c:pt>
                <c:pt idx="57">
                  <c:v>1786.084188077069</c:v>
                </c:pt>
                <c:pt idx="58">
                  <c:v>1767.012724743352</c:v>
                </c:pt>
                <c:pt idx="59">
                  <c:v>1729.955347220344</c:v>
                </c:pt>
                <c:pt idx="60">
                  <c:v>1736.0950035323549</c:v>
                </c:pt>
                <c:pt idx="61">
                  <c:v>1745.0492532236401</c:v>
                </c:pt>
                <c:pt idx="62">
                  <c:v>1745.437967736857</c:v>
                </c:pt>
                <c:pt idx="63">
                  <c:v>1750.078663365746</c:v>
                </c:pt>
                <c:pt idx="64">
                  <c:v>1754.422389190406</c:v>
                </c:pt>
                <c:pt idx="65">
                  <c:v>1765.1825749011441</c:v>
                </c:pt>
                <c:pt idx="66">
                  <c:v>1760.7960120083051</c:v>
                </c:pt>
                <c:pt idx="67">
                  <c:v>1757.2255222881381</c:v>
                </c:pt>
                <c:pt idx="68">
                  <c:v>1760.65928550794</c:v>
                </c:pt>
              </c:numCache>
            </c:numRef>
          </c:val>
          <c:smooth val="0"/>
          <c:extLst xmlns:c16r2="http://schemas.microsoft.com/office/drawing/2015/06/chart">
            <c:ext xmlns:c16="http://schemas.microsoft.com/office/drawing/2014/chart" uri="{C3380CC4-5D6E-409C-BE32-E72D297353CC}">
              <c16:uniqueId val="{00000000-E48E-4470-A489-D36D289BA0E6}"/>
            </c:ext>
          </c:extLst>
        </c:ser>
        <c:ser>
          <c:idx val="1"/>
          <c:order val="1"/>
          <c:tx>
            <c:strRef>
              <c:f>Sheet1!$C$1</c:f>
              <c:strCache>
                <c:ptCount val="1"/>
                <c:pt idx="0">
                  <c:v>JP</c:v>
                </c:pt>
              </c:strCache>
            </c:strRef>
          </c:tx>
          <c:spPr>
            <a:ln w="38100">
              <a:solidFill>
                <a:srgbClr val="C00000"/>
              </a:solidFill>
            </a:ln>
          </c:spPr>
          <c:marker>
            <c:symbol val="none"/>
          </c:marker>
          <c:cat>
            <c:numRef>
              <c:f>Sheet1!$A$2:$A$70</c:f>
              <c:numCache>
                <c:formatCode>m/d/yyyy</c:formatCode>
                <c:ptCount val="69"/>
                <c:pt idx="0">
                  <c:v>18264</c:v>
                </c:pt>
                <c:pt idx="1">
                  <c:v>18629</c:v>
                </c:pt>
                <c:pt idx="2">
                  <c:v>18994</c:v>
                </c:pt>
                <c:pt idx="3">
                  <c:v>19360</c:v>
                </c:pt>
                <c:pt idx="4">
                  <c:v>19725</c:v>
                </c:pt>
                <c:pt idx="5">
                  <c:v>20090</c:v>
                </c:pt>
                <c:pt idx="6">
                  <c:v>20455</c:v>
                </c:pt>
                <c:pt idx="7">
                  <c:v>20821</c:v>
                </c:pt>
                <c:pt idx="8">
                  <c:v>21186</c:v>
                </c:pt>
                <c:pt idx="9">
                  <c:v>21551</c:v>
                </c:pt>
                <c:pt idx="10">
                  <c:v>21916</c:v>
                </c:pt>
                <c:pt idx="11">
                  <c:v>22282</c:v>
                </c:pt>
                <c:pt idx="12">
                  <c:v>22647</c:v>
                </c:pt>
                <c:pt idx="13">
                  <c:v>23012</c:v>
                </c:pt>
                <c:pt idx="14">
                  <c:v>23377</c:v>
                </c:pt>
                <c:pt idx="15">
                  <c:v>23743</c:v>
                </c:pt>
                <c:pt idx="16">
                  <c:v>24108</c:v>
                </c:pt>
                <c:pt idx="17">
                  <c:v>24473</c:v>
                </c:pt>
                <c:pt idx="18">
                  <c:v>24838</c:v>
                </c:pt>
                <c:pt idx="19">
                  <c:v>25204</c:v>
                </c:pt>
                <c:pt idx="20">
                  <c:v>25569</c:v>
                </c:pt>
                <c:pt idx="21">
                  <c:v>25934</c:v>
                </c:pt>
                <c:pt idx="22">
                  <c:v>26299</c:v>
                </c:pt>
                <c:pt idx="23">
                  <c:v>26665</c:v>
                </c:pt>
                <c:pt idx="24">
                  <c:v>27030</c:v>
                </c:pt>
                <c:pt idx="25">
                  <c:v>27395</c:v>
                </c:pt>
                <c:pt idx="26">
                  <c:v>27760</c:v>
                </c:pt>
                <c:pt idx="27">
                  <c:v>28126</c:v>
                </c:pt>
                <c:pt idx="28">
                  <c:v>28491</c:v>
                </c:pt>
                <c:pt idx="29">
                  <c:v>28856</c:v>
                </c:pt>
                <c:pt idx="30">
                  <c:v>29221</c:v>
                </c:pt>
                <c:pt idx="31">
                  <c:v>29587</c:v>
                </c:pt>
                <c:pt idx="32">
                  <c:v>29952</c:v>
                </c:pt>
                <c:pt idx="33">
                  <c:v>30317</c:v>
                </c:pt>
                <c:pt idx="34">
                  <c:v>30682</c:v>
                </c:pt>
                <c:pt idx="35">
                  <c:v>31048</c:v>
                </c:pt>
                <c:pt idx="36">
                  <c:v>31413</c:v>
                </c:pt>
                <c:pt idx="37">
                  <c:v>31778</c:v>
                </c:pt>
                <c:pt idx="38">
                  <c:v>32143</c:v>
                </c:pt>
                <c:pt idx="39">
                  <c:v>32509</c:v>
                </c:pt>
                <c:pt idx="40">
                  <c:v>32874</c:v>
                </c:pt>
                <c:pt idx="41">
                  <c:v>33239</c:v>
                </c:pt>
                <c:pt idx="42">
                  <c:v>33604</c:v>
                </c:pt>
                <c:pt idx="43">
                  <c:v>33970</c:v>
                </c:pt>
                <c:pt idx="44">
                  <c:v>34335</c:v>
                </c:pt>
                <c:pt idx="45">
                  <c:v>34700</c:v>
                </c:pt>
                <c:pt idx="46">
                  <c:v>35065</c:v>
                </c:pt>
                <c:pt idx="47">
                  <c:v>35431</c:v>
                </c:pt>
                <c:pt idx="48">
                  <c:v>35796</c:v>
                </c:pt>
                <c:pt idx="49">
                  <c:v>36161</c:v>
                </c:pt>
                <c:pt idx="50">
                  <c:v>36526</c:v>
                </c:pt>
                <c:pt idx="51">
                  <c:v>36892</c:v>
                </c:pt>
                <c:pt idx="52">
                  <c:v>37257</c:v>
                </c:pt>
                <c:pt idx="53">
                  <c:v>37622</c:v>
                </c:pt>
                <c:pt idx="54">
                  <c:v>37987</c:v>
                </c:pt>
                <c:pt idx="55">
                  <c:v>38353</c:v>
                </c:pt>
                <c:pt idx="56">
                  <c:v>38718</c:v>
                </c:pt>
                <c:pt idx="57">
                  <c:v>39083</c:v>
                </c:pt>
                <c:pt idx="58">
                  <c:v>39448</c:v>
                </c:pt>
                <c:pt idx="59">
                  <c:v>39814</c:v>
                </c:pt>
                <c:pt idx="60">
                  <c:v>40179</c:v>
                </c:pt>
                <c:pt idx="61">
                  <c:v>40544</c:v>
                </c:pt>
                <c:pt idx="62">
                  <c:v>40909</c:v>
                </c:pt>
                <c:pt idx="63">
                  <c:v>41275</c:v>
                </c:pt>
                <c:pt idx="64">
                  <c:v>41640</c:v>
                </c:pt>
                <c:pt idx="65">
                  <c:v>42005</c:v>
                </c:pt>
                <c:pt idx="66">
                  <c:v>42370</c:v>
                </c:pt>
                <c:pt idx="67">
                  <c:v>42736</c:v>
                </c:pt>
                <c:pt idx="68">
                  <c:v>43101</c:v>
                </c:pt>
              </c:numCache>
            </c:numRef>
          </c:cat>
          <c:val>
            <c:numRef>
              <c:f>Sheet1!$C$2:$C$70</c:f>
              <c:numCache>
                <c:formatCode>General</c:formatCode>
                <c:ptCount val="69"/>
                <c:pt idx="0">
                  <c:v>2030.413756765754</c:v>
                </c:pt>
                <c:pt idx="1">
                  <c:v>2012.990686401595</c:v>
                </c:pt>
                <c:pt idx="2">
                  <c:v>1995.7171241758149</c:v>
                </c:pt>
                <c:pt idx="3">
                  <c:v>1978.59178715246</c:v>
                </c:pt>
                <c:pt idx="4">
                  <c:v>2008.9453999468919</c:v>
                </c:pt>
                <c:pt idx="5">
                  <c:v>2034.5163777633011</c:v>
                </c:pt>
                <c:pt idx="6">
                  <c:v>2084.966797298438</c:v>
                </c:pt>
                <c:pt idx="7">
                  <c:v>2108.0427864521489</c:v>
                </c:pt>
                <c:pt idx="8">
                  <c:v>2133.144806548687</c:v>
                </c:pt>
                <c:pt idx="9">
                  <c:v>2156.2446448145351</c:v>
                </c:pt>
                <c:pt idx="10">
                  <c:v>2172.8989326791402</c:v>
                </c:pt>
                <c:pt idx="11">
                  <c:v>2175.313753199423</c:v>
                </c:pt>
                <c:pt idx="12">
                  <c:v>2152.700040754562</c:v>
                </c:pt>
                <c:pt idx="13">
                  <c:v>2146.3276148174859</c:v>
                </c:pt>
                <c:pt idx="14">
                  <c:v>2153.529144408591</c:v>
                </c:pt>
                <c:pt idx="15">
                  <c:v>2135.1222743113858</c:v>
                </c:pt>
                <c:pt idx="16">
                  <c:v>2142.947382183595</c:v>
                </c:pt>
                <c:pt idx="17">
                  <c:v>2156.5711175099618</c:v>
                </c:pt>
                <c:pt idx="18">
                  <c:v>2160.3400313320599</c:v>
                </c:pt>
                <c:pt idx="19">
                  <c:v>2147.01177688185</c:v>
                </c:pt>
                <c:pt idx="20">
                  <c:v>2137.2173163974462</c:v>
                </c:pt>
                <c:pt idx="21">
                  <c:v>2129.29543160703</c:v>
                </c:pt>
                <c:pt idx="22">
                  <c:v>2131.6647734032349</c:v>
                </c:pt>
                <c:pt idx="23">
                  <c:v>2117.544245687448</c:v>
                </c:pt>
                <c:pt idx="24">
                  <c:v>2058.716300508002</c:v>
                </c:pt>
                <c:pt idx="25">
                  <c:v>2030.261873007461</c:v>
                </c:pt>
                <c:pt idx="26">
                  <c:v>2057.4999942858872</c:v>
                </c:pt>
                <c:pt idx="27">
                  <c:v>2064.006283792286</c:v>
                </c:pt>
                <c:pt idx="28">
                  <c:v>2067.9876906570489</c:v>
                </c:pt>
                <c:pt idx="29">
                  <c:v>2072.703052815818</c:v>
                </c:pt>
                <c:pt idx="30">
                  <c:v>2073.9437605575508</c:v>
                </c:pt>
                <c:pt idx="31">
                  <c:v>2068.8276275419471</c:v>
                </c:pt>
                <c:pt idx="32">
                  <c:v>2068.6185422386552</c:v>
                </c:pt>
                <c:pt idx="33">
                  <c:v>2074.8601641942341</c:v>
                </c:pt>
                <c:pt idx="34">
                  <c:v>2089.2797542120779</c:v>
                </c:pt>
                <c:pt idx="35">
                  <c:v>2076.7673324168359</c:v>
                </c:pt>
                <c:pt idx="36">
                  <c:v>2078.4952318609812</c:v>
                </c:pt>
                <c:pt idx="37">
                  <c:v>2083.9681701062059</c:v>
                </c:pt>
                <c:pt idx="38">
                  <c:v>2080.4377183726551</c:v>
                </c:pt>
                <c:pt idx="39">
                  <c:v>2061.361691434056</c:v>
                </c:pt>
                <c:pt idx="40">
                  <c:v>2028.41875</c:v>
                </c:pt>
                <c:pt idx="41">
                  <c:v>2010.741898148148</c:v>
                </c:pt>
                <c:pt idx="42">
                  <c:v>1962.130555555555</c:v>
                </c:pt>
                <c:pt idx="43">
                  <c:v>1926.776851851851</c:v>
                </c:pt>
                <c:pt idx="44">
                  <c:v>1909.1</c:v>
                </c:pt>
                <c:pt idx="45">
                  <c:v>1911.6</c:v>
                </c:pt>
                <c:pt idx="46">
                  <c:v>1914.8</c:v>
                </c:pt>
                <c:pt idx="47">
                  <c:v>1887.1</c:v>
                </c:pt>
                <c:pt idx="48">
                  <c:v>1866.5</c:v>
                </c:pt>
                <c:pt idx="49">
                  <c:v>1850.9</c:v>
                </c:pt>
                <c:pt idx="50">
                  <c:v>1858.5</c:v>
                </c:pt>
                <c:pt idx="51">
                  <c:v>1843.1</c:v>
                </c:pt>
                <c:pt idx="52">
                  <c:v>1830.6</c:v>
                </c:pt>
                <c:pt idx="53">
                  <c:v>1834.2</c:v>
                </c:pt>
                <c:pt idx="54">
                  <c:v>1841.5</c:v>
                </c:pt>
                <c:pt idx="55">
                  <c:v>1827.8</c:v>
                </c:pt>
                <c:pt idx="56">
                  <c:v>1836</c:v>
                </c:pt>
                <c:pt idx="57">
                  <c:v>1826.5</c:v>
                </c:pt>
                <c:pt idx="58">
                  <c:v>1807.3</c:v>
                </c:pt>
                <c:pt idx="59">
                  <c:v>1757.2</c:v>
                </c:pt>
                <c:pt idx="60">
                  <c:v>1777.8</c:v>
                </c:pt>
                <c:pt idx="61">
                  <c:v>1772.7</c:v>
                </c:pt>
                <c:pt idx="62">
                  <c:v>1782.9</c:v>
                </c:pt>
                <c:pt idx="63">
                  <c:v>1761.5</c:v>
                </c:pt>
                <c:pt idx="64">
                  <c:v>1756.5</c:v>
                </c:pt>
                <c:pt idx="65">
                  <c:v>1750.9</c:v>
                </c:pt>
                <c:pt idx="66">
                  <c:v>1742</c:v>
                </c:pt>
                <c:pt idx="67">
                  <c:v>1738.36325678497</c:v>
                </c:pt>
                <c:pt idx="68">
                  <c:v>1734.890004681253</c:v>
                </c:pt>
              </c:numCache>
            </c:numRef>
          </c:val>
          <c:smooth val="0"/>
          <c:extLst xmlns:c16r2="http://schemas.microsoft.com/office/drawing/2015/06/chart">
            <c:ext xmlns:c16="http://schemas.microsoft.com/office/drawing/2014/chart" uri="{C3380CC4-5D6E-409C-BE32-E72D297353CC}">
              <c16:uniqueId val="{00000001-E48E-4470-A489-D36D289BA0E6}"/>
            </c:ext>
          </c:extLst>
        </c:ser>
        <c:ser>
          <c:idx val="3"/>
          <c:order val="3"/>
          <c:tx>
            <c:strRef>
              <c:f>Sheet1!$E$1</c:f>
              <c:strCache>
                <c:ptCount val="1"/>
                <c:pt idx="0">
                  <c:v>UK</c:v>
                </c:pt>
              </c:strCache>
            </c:strRef>
          </c:tx>
          <c:spPr>
            <a:ln w="38100">
              <a:solidFill>
                <a:srgbClr val="FFC000"/>
              </a:solidFill>
            </a:ln>
          </c:spPr>
          <c:marker>
            <c:symbol val="none"/>
          </c:marker>
          <c:cat>
            <c:numRef>
              <c:f>Sheet1!$A$2:$A$70</c:f>
              <c:numCache>
                <c:formatCode>m/d/yyyy</c:formatCode>
                <c:ptCount val="69"/>
                <c:pt idx="0">
                  <c:v>18264</c:v>
                </c:pt>
                <c:pt idx="1">
                  <c:v>18629</c:v>
                </c:pt>
                <c:pt idx="2">
                  <c:v>18994</c:v>
                </c:pt>
                <c:pt idx="3">
                  <c:v>19360</c:v>
                </c:pt>
                <c:pt idx="4">
                  <c:v>19725</c:v>
                </c:pt>
                <c:pt idx="5">
                  <c:v>20090</c:v>
                </c:pt>
                <c:pt idx="6">
                  <c:v>20455</c:v>
                </c:pt>
                <c:pt idx="7">
                  <c:v>20821</c:v>
                </c:pt>
                <c:pt idx="8">
                  <c:v>21186</c:v>
                </c:pt>
                <c:pt idx="9">
                  <c:v>21551</c:v>
                </c:pt>
                <c:pt idx="10">
                  <c:v>21916</c:v>
                </c:pt>
                <c:pt idx="11">
                  <c:v>22282</c:v>
                </c:pt>
                <c:pt idx="12">
                  <c:v>22647</c:v>
                </c:pt>
                <c:pt idx="13">
                  <c:v>23012</c:v>
                </c:pt>
                <c:pt idx="14">
                  <c:v>23377</c:v>
                </c:pt>
                <c:pt idx="15">
                  <c:v>23743</c:v>
                </c:pt>
                <c:pt idx="16">
                  <c:v>24108</c:v>
                </c:pt>
                <c:pt idx="17">
                  <c:v>24473</c:v>
                </c:pt>
                <c:pt idx="18">
                  <c:v>24838</c:v>
                </c:pt>
                <c:pt idx="19">
                  <c:v>25204</c:v>
                </c:pt>
                <c:pt idx="20">
                  <c:v>25569</c:v>
                </c:pt>
                <c:pt idx="21">
                  <c:v>25934</c:v>
                </c:pt>
                <c:pt idx="22">
                  <c:v>26299</c:v>
                </c:pt>
                <c:pt idx="23">
                  <c:v>26665</c:v>
                </c:pt>
                <c:pt idx="24">
                  <c:v>27030</c:v>
                </c:pt>
                <c:pt idx="25">
                  <c:v>27395</c:v>
                </c:pt>
                <c:pt idx="26">
                  <c:v>27760</c:v>
                </c:pt>
                <c:pt idx="27">
                  <c:v>28126</c:v>
                </c:pt>
                <c:pt idx="28">
                  <c:v>28491</c:v>
                </c:pt>
                <c:pt idx="29">
                  <c:v>28856</c:v>
                </c:pt>
                <c:pt idx="30">
                  <c:v>29221</c:v>
                </c:pt>
                <c:pt idx="31">
                  <c:v>29587</c:v>
                </c:pt>
                <c:pt idx="32">
                  <c:v>29952</c:v>
                </c:pt>
                <c:pt idx="33">
                  <c:v>30317</c:v>
                </c:pt>
                <c:pt idx="34">
                  <c:v>30682</c:v>
                </c:pt>
                <c:pt idx="35">
                  <c:v>31048</c:v>
                </c:pt>
                <c:pt idx="36">
                  <c:v>31413</c:v>
                </c:pt>
                <c:pt idx="37">
                  <c:v>31778</c:v>
                </c:pt>
                <c:pt idx="38">
                  <c:v>32143</c:v>
                </c:pt>
                <c:pt idx="39">
                  <c:v>32509</c:v>
                </c:pt>
                <c:pt idx="40">
                  <c:v>32874</c:v>
                </c:pt>
                <c:pt idx="41">
                  <c:v>33239</c:v>
                </c:pt>
                <c:pt idx="42">
                  <c:v>33604</c:v>
                </c:pt>
                <c:pt idx="43">
                  <c:v>33970</c:v>
                </c:pt>
                <c:pt idx="44">
                  <c:v>34335</c:v>
                </c:pt>
                <c:pt idx="45">
                  <c:v>34700</c:v>
                </c:pt>
                <c:pt idx="46">
                  <c:v>35065</c:v>
                </c:pt>
                <c:pt idx="47">
                  <c:v>35431</c:v>
                </c:pt>
                <c:pt idx="48">
                  <c:v>35796</c:v>
                </c:pt>
                <c:pt idx="49">
                  <c:v>36161</c:v>
                </c:pt>
                <c:pt idx="50">
                  <c:v>36526</c:v>
                </c:pt>
                <c:pt idx="51">
                  <c:v>36892</c:v>
                </c:pt>
                <c:pt idx="52">
                  <c:v>37257</c:v>
                </c:pt>
                <c:pt idx="53">
                  <c:v>37622</c:v>
                </c:pt>
                <c:pt idx="54">
                  <c:v>37987</c:v>
                </c:pt>
                <c:pt idx="55">
                  <c:v>38353</c:v>
                </c:pt>
                <c:pt idx="56">
                  <c:v>38718</c:v>
                </c:pt>
                <c:pt idx="57">
                  <c:v>39083</c:v>
                </c:pt>
                <c:pt idx="58">
                  <c:v>39448</c:v>
                </c:pt>
                <c:pt idx="59">
                  <c:v>39814</c:v>
                </c:pt>
                <c:pt idx="60">
                  <c:v>40179</c:v>
                </c:pt>
                <c:pt idx="61">
                  <c:v>40544</c:v>
                </c:pt>
                <c:pt idx="62">
                  <c:v>40909</c:v>
                </c:pt>
                <c:pt idx="63">
                  <c:v>41275</c:v>
                </c:pt>
                <c:pt idx="64">
                  <c:v>41640</c:v>
                </c:pt>
                <c:pt idx="65">
                  <c:v>42005</c:v>
                </c:pt>
                <c:pt idx="66">
                  <c:v>42370</c:v>
                </c:pt>
                <c:pt idx="67">
                  <c:v>42736</c:v>
                </c:pt>
                <c:pt idx="68">
                  <c:v>43101</c:v>
                </c:pt>
              </c:numCache>
            </c:numRef>
          </c:cat>
          <c:val>
            <c:numRef>
              <c:f>Sheet1!$E$2:$E$70</c:f>
              <c:numCache>
                <c:formatCode>General</c:formatCode>
                <c:ptCount val="69"/>
                <c:pt idx="0">
                  <c:v>2183.9436222540462</c:v>
                </c:pt>
                <c:pt idx="1">
                  <c:v>2192.6638470979001</c:v>
                </c:pt>
                <c:pt idx="2">
                  <c:v>2160.8585601835939</c:v>
                </c:pt>
                <c:pt idx="3">
                  <c:v>2164.779889399596</c:v>
                </c:pt>
                <c:pt idx="4">
                  <c:v>2168.9310029005551</c:v>
                </c:pt>
                <c:pt idx="5">
                  <c:v>2167.3629520402528</c:v>
                </c:pt>
                <c:pt idx="6">
                  <c:v>2153.7795980563501</c:v>
                </c:pt>
                <c:pt idx="7">
                  <c:v>2132.2523181112142</c:v>
                </c:pt>
                <c:pt idx="8">
                  <c:v>2102.453274417227</c:v>
                </c:pt>
                <c:pt idx="9">
                  <c:v>2112.238030848167</c:v>
                </c:pt>
                <c:pt idx="10">
                  <c:v>2103.583658349678</c:v>
                </c:pt>
                <c:pt idx="11">
                  <c:v>2066.8111063219449</c:v>
                </c:pt>
                <c:pt idx="12">
                  <c:v>2029.0447596219051</c:v>
                </c:pt>
                <c:pt idx="13">
                  <c:v>2020.5966819849409</c:v>
                </c:pt>
                <c:pt idx="14">
                  <c:v>2020.833649721053</c:v>
                </c:pt>
                <c:pt idx="15">
                  <c:v>1997.567955878844</c:v>
                </c:pt>
                <c:pt idx="16">
                  <c:v>1941.6097513129471</c:v>
                </c:pt>
                <c:pt idx="17">
                  <c:v>1929.527471747037</c:v>
                </c:pt>
                <c:pt idx="18">
                  <c:v>1922.2015335395811</c:v>
                </c:pt>
                <c:pt idx="19">
                  <c:v>1912.604782634359</c:v>
                </c:pt>
                <c:pt idx="20">
                  <c:v>1870.8944071238359</c:v>
                </c:pt>
                <c:pt idx="21">
                  <c:v>1830.142408291508</c:v>
                </c:pt>
                <c:pt idx="22">
                  <c:v>1851.366498164102</c:v>
                </c:pt>
                <c:pt idx="23">
                  <c:v>1860.2523532946129</c:v>
                </c:pt>
                <c:pt idx="24">
                  <c:v>1845.297002507067</c:v>
                </c:pt>
                <c:pt idx="25">
                  <c:v>1814.079592512006</c:v>
                </c:pt>
                <c:pt idx="26">
                  <c:v>1807.024126523037</c:v>
                </c:pt>
                <c:pt idx="27">
                  <c:v>1816.9293401588129</c:v>
                </c:pt>
                <c:pt idx="28">
                  <c:v>1818.0374703034311</c:v>
                </c:pt>
                <c:pt idx="29">
                  <c:v>1815.492999672558</c:v>
                </c:pt>
                <c:pt idx="30">
                  <c:v>1785.396382480443</c:v>
                </c:pt>
                <c:pt idx="31">
                  <c:v>1749.1199345067539</c:v>
                </c:pt>
                <c:pt idx="32">
                  <c:v>1745.4192457438701</c:v>
                </c:pt>
                <c:pt idx="33">
                  <c:v>1739.548480037013</c:v>
                </c:pt>
                <c:pt idx="34">
                  <c:v>1745.752522133004</c:v>
                </c:pt>
                <c:pt idx="35">
                  <c:v>1748.081732235436</c:v>
                </c:pt>
                <c:pt idx="36">
                  <c:v>1742.736778299743</c:v>
                </c:pt>
                <c:pt idx="37">
                  <c:v>1747.5667376553911</c:v>
                </c:pt>
                <c:pt idx="38">
                  <c:v>1754.725738396625</c:v>
                </c:pt>
                <c:pt idx="39">
                  <c:v>1758.556941913173</c:v>
                </c:pt>
                <c:pt idx="40">
                  <c:v>1745.944085221194</c:v>
                </c:pt>
                <c:pt idx="41">
                  <c:v>1720.546583850931</c:v>
                </c:pt>
                <c:pt idx="42">
                  <c:v>1714.3304620203601</c:v>
                </c:pt>
                <c:pt idx="43">
                  <c:v>1710.3160723636761</c:v>
                </c:pt>
                <c:pt idx="44">
                  <c:v>1720.5904840322301</c:v>
                </c:pt>
                <c:pt idx="45">
                  <c:v>1722.625249336716</c:v>
                </c:pt>
                <c:pt idx="46">
                  <c:v>1722.092498968716</c:v>
                </c:pt>
                <c:pt idx="47">
                  <c:v>1721.195442164689</c:v>
                </c:pt>
                <c:pt idx="48">
                  <c:v>1716.999440194066</c:v>
                </c:pt>
                <c:pt idx="49">
                  <c:v>1708.6103928370951</c:v>
                </c:pt>
                <c:pt idx="50">
                  <c:v>1692.9539541906961</c:v>
                </c:pt>
                <c:pt idx="51">
                  <c:v>1695.976472286374</c:v>
                </c:pt>
                <c:pt idx="52">
                  <c:v>1678.5613956609261</c:v>
                </c:pt>
                <c:pt idx="53">
                  <c:v>1669.3803428267711</c:v>
                </c:pt>
                <c:pt idx="54">
                  <c:v>1666.715737819839</c:v>
                </c:pt>
                <c:pt idx="55">
                  <c:v>1669.737172765796</c:v>
                </c:pt>
                <c:pt idx="56">
                  <c:v>1663.98572298822</c:v>
                </c:pt>
                <c:pt idx="57">
                  <c:v>1665.821362924637</c:v>
                </c:pt>
                <c:pt idx="58">
                  <c:v>1660.468805373205</c:v>
                </c:pt>
                <c:pt idx="59">
                  <c:v>1638.331732747976</c:v>
                </c:pt>
                <c:pt idx="60">
                  <c:v>1643.2078279761199</c:v>
                </c:pt>
                <c:pt idx="61">
                  <c:v>1641.3156886940981</c:v>
                </c:pt>
                <c:pt idx="62">
                  <c:v>1655.1065764218611</c:v>
                </c:pt>
                <c:pt idx="63">
                  <c:v>1665.8917115303</c:v>
                </c:pt>
                <c:pt idx="64">
                  <c:v>1672.267923914811</c:v>
                </c:pt>
                <c:pt idx="65">
                  <c:v>1669.074751866</c:v>
                </c:pt>
                <c:pt idx="66">
                  <c:v>1668.3876254865811</c:v>
                </c:pt>
                <c:pt idx="67">
                  <c:v>1670.2727995882269</c:v>
                </c:pt>
                <c:pt idx="68">
                  <c:v>1670.2727995882269</c:v>
                </c:pt>
              </c:numCache>
            </c:numRef>
          </c:val>
          <c:smooth val="0"/>
          <c:extLst xmlns:c16r2="http://schemas.microsoft.com/office/drawing/2015/06/chart">
            <c:ext xmlns:c16="http://schemas.microsoft.com/office/drawing/2014/chart" uri="{C3380CC4-5D6E-409C-BE32-E72D297353CC}">
              <c16:uniqueId val="{00000002-E48E-4470-A489-D36D289BA0E6}"/>
            </c:ext>
          </c:extLst>
        </c:ser>
        <c:dLbls>
          <c:showLegendKey val="0"/>
          <c:showVal val="0"/>
          <c:showCatName val="0"/>
          <c:showSerName val="0"/>
          <c:showPercent val="0"/>
          <c:showBubbleSize val="0"/>
        </c:dLbls>
        <c:marker val="1"/>
        <c:smooth val="0"/>
        <c:axId val="180466320"/>
        <c:axId val="180466880"/>
      </c:lineChart>
      <c:lineChart>
        <c:grouping val="standard"/>
        <c:varyColors val="0"/>
        <c:ser>
          <c:idx val="2"/>
          <c:order val="2"/>
          <c:tx>
            <c:strRef>
              <c:f>Sheet1!$D$1</c:f>
              <c:strCache>
                <c:ptCount val="1"/>
                <c:pt idx="0">
                  <c:v>EA</c:v>
                </c:pt>
              </c:strCache>
            </c:strRef>
          </c:tx>
          <c:spPr>
            <a:ln w="38100">
              <a:solidFill>
                <a:srgbClr val="0070C0"/>
              </a:solidFill>
            </a:ln>
          </c:spPr>
          <c:marker>
            <c:symbol val="none"/>
          </c:marker>
          <c:cat>
            <c:numRef>
              <c:f>Sheet1!$A$2:$A$70</c:f>
              <c:numCache>
                <c:formatCode>m/d/yyyy</c:formatCode>
                <c:ptCount val="69"/>
                <c:pt idx="0">
                  <c:v>18264</c:v>
                </c:pt>
                <c:pt idx="1">
                  <c:v>18629</c:v>
                </c:pt>
                <c:pt idx="2">
                  <c:v>18994</c:v>
                </c:pt>
                <c:pt idx="3">
                  <c:v>19360</c:v>
                </c:pt>
                <c:pt idx="4">
                  <c:v>19725</c:v>
                </c:pt>
                <c:pt idx="5">
                  <c:v>20090</c:v>
                </c:pt>
                <c:pt idx="6">
                  <c:v>20455</c:v>
                </c:pt>
                <c:pt idx="7">
                  <c:v>20821</c:v>
                </c:pt>
                <c:pt idx="8">
                  <c:v>21186</c:v>
                </c:pt>
                <c:pt idx="9">
                  <c:v>21551</c:v>
                </c:pt>
                <c:pt idx="10">
                  <c:v>21916</c:v>
                </c:pt>
                <c:pt idx="11">
                  <c:v>22282</c:v>
                </c:pt>
                <c:pt idx="12">
                  <c:v>22647</c:v>
                </c:pt>
                <c:pt idx="13">
                  <c:v>23012</c:v>
                </c:pt>
                <c:pt idx="14">
                  <c:v>23377</c:v>
                </c:pt>
                <c:pt idx="15">
                  <c:v>23743</c:v>
                </c:pt>
                <c:pt idx="16">
                  <c:v>24108</c:v>
                </c:pt>
                <c:pt idx="17">
                  <c:v>24473</c:v>
                </c:pt>
                <c:pt idx="18">
                  <c:v>24838</c:v>
                </c:pt>
                <c:pt idx="19">
                  <c:v>25204</c:v>
                </c:pt>
                <c:pt idx="20">
                  <c:v>25569</c:v>
                </c:pt>
                <c:pt idx="21">
                  <c:v>25934</c:v>
                </c:pt>
                <c:pt idx="22">
                  <c:v>26299</c:v>
                </c:pt>
                <c:pt idx="23">
                  <c:v>26665</c:v>
                </c:pt>
                <c:pt idx="24">
                  <c:v>27030</c:v>
                </c:pt>
                <c:pt idx="25">
                  <c:v>27395</c:v>
                </c:pt>
                <c:pt idx="26">
                  <c:v>27760</c:v>
                </c:pt>
                <c:pt idx="27">
                  <c:v>28126</c:v>
                </c:pt>
                <c:pt idx="28">
                  <c:v>28491</c:v>
                </c:pt>
                <c:pt idx="29">
                  <c:v>28856</c:v>
                </c:pt>
                <c:pt idx="30">
                  <c:v>29221</c:v>
                </c:pt>
                <c:pt idx="31">
                  <c:v>29587</c:v>
                </c:pt>
                <c:pt idx="32">
                  <c:v>29952</c:v>
                </c:pt>
                <c:pt idx="33">
                  <c:v>30317</c:v>
                </c:pt>
                <c:pt idx="34">
                  <c:v>30682</c:v>
                </c:pt>
                <c:pt idx="35">
                  <c:v>31048</c:v>
                </c:pt>
                <c:pt idx="36">
                  <c:v>31413</c:v>
                </c:pt>
                <c:pt idx="37">
                  <c:v>31778</c:v>
                </c:pt>
                <c:pt idx="38">
                  <c:v>32143</c:v>
                </c:pt>
                <c:pt idx="39">
                  <c:v>32509</c:v>
                </c:pt>
                <c:pt idx="40">
                  <c:v>32874</c:v>
                </c:pt>
                <c:pt idx="41">
                  <c:v>33239</c:v>
                </c:pt>
                <c:pt idx="42">
                  <c:v>33604</c:v>
                </c:pt>
                <c:pt idx="43">
                  <c:v>33970</c:v>
                </c:pt>
                <c:pt idx="44">
                  <c:v>34335</c:v>
                </c:pt>
                <c:pt idx="45">
                  <c:v>34700</c:v>
                </c:pt>
                <c:pt idx="46">
                  <c:v>35065</c:v>
                </c:pt>
                <c:pt idx="47">
                  <c:v>35431</c:v>
                </c:pt>
                <c:pt idx="48">
                  <c:v>35796</c:v>
                </c:pt>
                <c:pt idx="49">
                  <c:v>36161</c:v>
                </c:pt>
                <c:pt idx="50">
                  <c:v>36526</c:v>
                </c:pt>
                <c:pt idx="51">
                  <c:v>36892</c:v>
                </c:pt>
                <c:pt idx="52">
                  <c:v>37257</c:v>
                </c:pt>
                <c:pt idx="53">
                  <c:v>37622</c:v>
                </c:pt>
                <c:pt idx="54">
                  <c:v>37987</c:v>
                </c:pt>
                <c:pt idx="55">
                  <c:v>38353</c:v>
                </c:pt>
                <c:pt idx="56">
                  <c:v>38718</c:v>
                </c:pt>
                <c:pt idx="57">
                  <c:v>39083</c:v>
                </c:pt>
                <c:pt idx="58">
                  <c:v>39448</c:v>
                </c:pt>
                <c:pt idx="59">
                  <c:v>39814</c:v>
                </c:pt>
                <c:pt idx="60">
                  <c:v>40179</c:v>
                </c:pt>
                <c:pt idx="61">
                  <c:v>40544</c:v>
                </c:pt>
                <c:pt idx="62">
                  <c:v>40909</c:v>
                </c:pt>
                <c:pt idx="63">
                  <c:v>41275</c:v>
                </c:pt>
                <c:pt idx="64">
                  <c:v>41640</c:v>
                </c:pt>
                <c:pt idx="65">
                  <c:v>42005</c:v>
                </c:pt>
                <c:pt idx="66">
                  <c:v>42370</c:v>
                </c:pt>
                <c:pt idx="67">
                  <c:v>42736</c:v>
                </c:pt>
                <c:pt idx="68">
                  <c:v>43101</c:v>
                </c:pt>
              </c:numCache>
            </c:numRef>
          </c:cat>
          <c:val>
            <c:numRef>
              <c:f>Sheet1!$D$2:$D$70</c:f>
              <c:numCache>
                <c:formatCode>General</c:formatCode>
                <c:ptCount val="69"/>
                <c:pt idx="0">
                  <c:v>2259.3390349047272</c:v>
                </c:pt>
                <c:pt idx="1">
                  <c:v>2258.393296887265</c:v>
                </c:pt>
                <c:pt idx="2">
                  <c:v>2248.246818883656</c:v>
                </c:pt>
                <c:pt idx="3">
                  <c:v>2237.2853862081552</c:v>
                </c:pt>
                <c:pt idx="4">
                  <c:v>2240.2427517353949</c:v>
                </c:pt>
                <c:pt idx="5">
                  <c:v>2226.7754429861529</c:v>
                </c:pt>
                <c:pt idx="6">
                  <c:v>2205.098985304995</c:v>
                </c:pt>
                <c:pt idx="7">
                  <c:v>2190.055029801923</c:v>
                </c:pt>
                <c:pt idx="8">
                  <c:v>2178.7828726191192</c:v>
                </c:pt>
                <c:pt idx="9">
                  <c:v>2172.5930238191281</c:v>
                </c:pt>
                <c:pt idx="10">
                  <c:v>2168.7349029703828</c:v>
                </c:pt>
                <c:pt idx="11">
                  <c:v>2147.8883940440701</c:v>
                </c:pt>
                <c:pt idx="12">
                  <c:v>2125.5863475541332</c:v>
                </c:pt>
                <c:pt idx="13">
                  <c:v>2105.9627968852819</c:v>
                </c:pt>
                <c:pt idx="14">
                  <c:v>2098.0061507207461</c:v>
                </c:pt>
                <c:pt idx="15">
                  <c:v>2074.9961908291612</c:v>
                </c:pt>
                <c:pt idx="16">
                  <c:v>2071.6291954828939</c:v>
                </c:pt>
                <c:pt idx="17">
                  <c:v>2062.1990835998859</c:v>
                </c:pt>
                <c:pt idx="18">
                  <c:v>2042.2604297227369</c:v>
                </c:pt>
                <c:pt idx="19">
                  <c:v>2016.4783860279649</c:v>
                </c:pt>
                <c:pt idx="20">
                  <c:v>2004.6803216539481</c:v>
                </c:pt>
                <c:pt idx="21">
                  <c:v>1983.1880728219819</c:v>
                </c:pt>
                <c:pt idx="22">
                  <c:v>1957.983698824155</c:v>
                </c:pt>
                <c:pt idx="23">
                  <c:v>1939.447980863531</c:v>
                </c:pt>
                <c:pt idx="24">
                  <c:v>1917.0686877487769</c:v>
                </c:pt>
                <c:pt idx="25">
                  <c:v>1899.2014594341931</c:v>
                </c:pt>
                <c:pt idx="26">
                  <c:v>1910.976377788531</c:v>
                </c:pt>
                <c:pt idx="27">
                  <c:v>1886.471192496404</c:v>
                </c:pt>
                <c:pt idx="28">
                  <c:v>1864.53268738358</c:v>
                </c:pt>
                <c:pt idx="29">
                  <c:v>1848.1218984513721</c:v>
                </c:pt>
                <c:pt idx="30">
                  <c:v>1838.400189783493</c:v>
                </c:pt>
                <c:pt idx="31">
                  <c:v>1820.870908760063</c:v>
                </c:pt>
                <c:pt idx="32">
                  <c:v>1797.3625316350631</c:v>
                </c:pt>
                <c:pt idx="33">
                  <c:v>1781.399490993427</c:v>
                </c:pt>
                <c:pt idx="34">
                  <c:v>1763.3978901542141</c:v>
                </c:pt>
                <c:pt idx="35">
                  <c:v>1745.4043424884851</c:v>
                </c:pt>
                <c:pt idx="36">
                  <c:v>1739.431161990942</c:v>
                </c:pt>
                <c:pt idx="37">
                  <c:v>1739.4049578475981</c:v>
                </c:pt>
                <c:pt idx="38">
                  <c:v>1740.3389794914301</c:v>
                </c:pt>
                <c:pt idx="39">
                  <c:v>1723.6535789105581</c:v>
                </c:pt>
                <c:pt idx="40">
                  <c:v>1714.431922143895</c:v>
                </c:pt>
                <c:pt idx="41">
                  <c:v>1705.1115215309251</c:v>
                </c:pt>
                <c:pt idx="42">
                  <c:v>1707.084177588762</c:v>
                </c:pt>
                <c:pt idx="43">
                  <c:v>1695.4893739255119</c:v>
                </c:pt>
                <c:pt idx="44">
                  <c:v>1689.9558164147959</c:v>
                </c:pt>
                <c:pt idx="45">
                  <c:v>1678.249476515356</c:v>
                </c:pt>
                <c:pt idx="46">
                  <c:v>1675.3051895715771</c:v>
                </c:pt>
                <c:pt idx="47">
                  <c:v>1670.766701317006</c:v>
                </c:pt>
                <c:pt idx="48">
                  <c:v>1671.090045854711</c:v>
                </c:pt>
                <c:pt idx="49">
                  <c:v>1664.3227096348569</c:v>
                </c:pt>
                <c:pt idx="50">
                  <c:v>1649.8689817702509</c:v>
                </c:pt>
                <c:pt idx="51">
                  <c:v>1640.816369485535</c:v>
                </c:pt>
                <c:pt idx="52">
                  <c:v>1628.496751927838</c:v>
                </c:pt>
                <c:pt idx="53">
                  <c:v>1624.2705567542521</c:v>
                </c:pt>
                <c:pt idx="54">
                  <c:v>1629.1448502578751</c:v>
                </c:pt>
                <c:pt idx="55">
                  <c:v>1625.1964079585171</c:v>
                </c:pt>
                <c:pt idx="56">
                  <c:v>1624.0494612947721</c:v>
                </c:pt>
                <c:pt idx="57">
                  <c:v>1626.5396682201149</c:v>
                </c:pt>
                <c:pt idx="58">
                  <c:v>1625.0392383110529</c:v>
                </c:pt>
                <c:pt idx="59">
                  <c:v>1597.4124593538311</c:v>
                </c:pt>
                <c:pt idx="60">
                  <c:v>1599.0748803923091</c:v>
                </c:pt>
                <c:pt idx="61">
                  <c:v>1597.6785025956081</c:v>
                </c:pt>
                <c:pt idx="62">
                  <c:v>1579.107352977876</c:v>
                </c:pt>
                <c:pt idx="63">
                  <c:v>1567.5387529050879</c:v>
                </c:pt>
                <c:pt idx="64">
                  <c:v>1567.087473983692</c:v>
                </c:pt>
                <c:pt idx="65">
                  <c:v>1567.9396846559721</c:v>
                </c:pt>
                <c:pt idx="66">
                  <c:v>1566.172818001914</c:v>
                </c:pt>
                <c:pt idx="67">
                  <c:v>1563.384360732703</c:v>
                </c:pt>
              </c:numCache>
            </c:numRef>
          </c:val>
          <c:smooth val="0"/>
          <c:extLst xmlns:c16r2="http://schemas.microsoft.com/office/drawing/2015/06/chart">
            <c:ext xmlns:c16="http://schemas.microsoft.com/office/drawing/2014/chart" uri="{C3380CC4-5D6E-409C-BE32-E72D297353CC}">
              <c16:uniqueId val="{00000003-E48E-4470-A489-D36D289BA0E6}"/>
            </c:ext>
          </c:extLst>
        </c:ser>
        <c:dLbls>
          <c:showLegendKey val="0"/>
          <c:showVal val="0"/>
          <c:showCatName val="0"/>
          <c:showSerName val="0"/>
          <c:showPercent val="0"/>
          <c:showBubbleSize val="0"/>
        </c:dLbls>
        <c:marker val="1"/>
        <c:smooth val="0"/>
        <c:axId val="180468000"/>
        <c:axId val="180467440"/>
      </c:lineChart>
      <c:dateAx>
        <c:axId val="180466320"/>
        <c:scaling>
          <c:orientation val="minMax"/>
          <c:max val="42736"/>
          <c:min val="18264"/>
        </c:scaling>
        <c:delete val="0"/>
        <c:axPos val="b"/>
        <c:majorGridlines/>
        <c:numFmt formatCode="yyyy" sourceLinked="0"/>
        <c:majorTickMark val="out"/>
        <c:minorTickMark val="none"/>
        <c:tickLblPos val="nextTo"/>
        <c:crossAx val="180466880"/>
        <c:crosses val="autoZero"/>
        <c:auto val="1"/>
        <c:lblOffset val="100"/>
        <c:baseTimeUnit val="years"/>
        <c:majorUnit val="10"/>
        <c:majorTimeUnit val="years"/>
      </c:dateAx>
      <c:valAx>
        <c:axId val="180466880"/>
        <c:scaling>
          <c:orientation val="minMax"/>
          <c:min val="1500"/>
        </c:scaling>
        <c:delete val="0"/>
        <c:axPos val="l"/>
        <c:majorGridlines/>
        <c:numFmt formatCode="General" sourceLinked="1"/>
        <c:majorTickMark val="out"/>
        <c:minorTickMark val="none"/>
        <c:tickLblPos val="nextTo"/>
        <c:crossAx val="180466320"/>
        <c:crosses val="autoZero"/>
        <c:crossBetween val="between"/>
      </c:valAx>
      <c:valAx>
        <c:axId val="180467440"/>
        <c:scaling>
          <c:orientation val="minMax"/>
          <c:max val="2300"/>
          <c:min val="1500"/>
        </c:scaling>
        <c:delete val="0"/>
        <c:axPos val="r"/>
        <c:numFmt formatCode="General" sourceLinked="1"/>
        <c:majorTickMark val="out"/>
        <c:minorTickMark val="none"/>
        <c:tickLblPos val="nextTo"/>
        <c:crossAx val="180468000"/>
        <c:crosses val="max"/>
        <c:crossBetween val="between"/>
      </c:valAx>
      <c:dateAx>
        <c:axId val="180468000"/>
        <c:scaling>
          <c:orientation val="minMax"/>
        </c:scaling>
        <c:delete val="1"/>
        <c:axPos val="b"/>
        <c:numFmt formatCode="m/d/yyyy" sourceLinked="1"/>
        <c:majorTickMark val="out"/>
        <c:minorTickMark val="none"/>
        <c:tickLblPos val="nextTo"/>
        <c:crossAx val="180467440"/>
        <c:crosses val="autoZero"/>
        <c:auto val="1"/>
        <c:lblOffset val="100"/>
        <c:baseTimeUnit val="years"/>
      </c:dateAx>
      <c:spPr>
        <a:solidFill>
          <a:schemeClr val="bg1"/>
        </a:solidFill>
      </c:spPr>
    </c:plotArea>
    <c:legend>
      <c:legendPos val="b"/>
      <c:layout>
        <c:manualLayout>
          <c:xMode val="edge"/>
          <c:yMode val="edge"/>
          <c:x val="9.4904725657311798E-2"/>
          <c:y val="0.92468343709943202"/>
          <c:w val="0.81336012079314202"/>
          <c:h val="7.5316562900567693E-2"/>
        </c:manualLayout>
      </c:layout>
      <c:overlay val="0"/>
    </c:legend>
    <c:plotVisOnly val="1"/>
    <c:dispBlanksAs val="gap"/>
    <c:showDLblsOverMax val="0"/>
  </c:chart>
  <c:spPr>
    <a:noFill/>
  </c:spPr>
  <c:txPr>
    <a:bodyPr/>
    <a:lstStyle/>
    <a:p>
      <a:pPr>
        <a:defRPr sz="18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986046346905299E-2"/>
          <c:y val="2.7227519583392201E-2"/>
          <c:w val="0.87566623939449395"/>
          <c:h val="0.74618252047783495"/>
        </c:manualLayout>
      </c:layout>
      <c:lineChart>
        <c:grouping val="standard"/>
        <c:varyColors val="0"/>
        <c:ser>
          <c:idx val="0"/>
          <c:order val="0"/>
          <c:tx>
            <c:strRef>
              <c:f>Sheet1!$B$1</c:f>
              <c:strCache>
                <c:ptCount val="1"/>
                <c:pt idx="0">
                  <c:v>France</c:v>
                </c:pt>
              </c:strCache>
            </c:strRef>
          </c:tx>
          <c:spPr>
            <a:ln w="38100">
              <a:solidFill>
                <a:srgbClr val="97D2FF"/>
              </a:solidFill>
            </a:ln>
          </c:spPr>
          <c:marker>
            <c:symbol val="none"/>
          </c:marker>
          <c:cat>
            <c:numRef>
              <c:f>Sheet1!$A$2:$A$44</c:f>
              <c:numCache>
                <c:formatCode>General</c:formatCod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numCache>
            </c:numRef>
          </c:cat>
          <c:val>
            <c:numRef>
              <c:f>Sheet1!$B$2:$B$44</c:f>
              <c:numCache>
                <c:formatCode>General</c:formatCode>
                <c:ptCount val="43"/>
                <c:pt idx="0">
                  <c:v>2.5262844476290551</c:v>
                </c:pt>
                <c:pt idx="1">
                  <c:v>2.4782037445354121</c:v>
                </c:pt>
                <c:pt idx="2">
                  <c:v>2.3095444496417641</c:v>
                </c:pt>
                <c:pt idx="3">
                  <c:v>2.052528916518658</c:v>
                </c:pt>
                <c:pt idx="4">
                  <c:v>2.1862718027650159</c:v>
                </c:pt>
                <c:pt idx="5">
                  <c:v>2.5636678155688708</c:v>
                </c:pt>
                <c:pt idx="6">
                  <c:v>1.783201219753916</c:v>
                </c:pt>
                <c:pt idx="7">
                  <c:v>1.464919569718661</c:v>
                </c:pt>
                <c:pt idx="8">
                  <c:v>0.81619938750995302</c:v>
                </c:pt>
                <c:pt idx="9">
                  <c:v>0.34230892880066999</c:v>
                </c:pt>
                <c:pt idx="10">
                  <c:v>0.40726747505569</c:v>
                </c:pt>
                <c:pt idx="11">
                  <c:v>0.83517136007748205</c:v>
                </c:pt>
                <c:pt idx="12">
                  <c:v>1.0128005247904031</c:v>
                </c:pt>
                <c:pt idx="13">
                  <c:v>1.833097621334874</c:v>
                </c:pt>
                <c:pt idx="14">
                  <c:v>2.5135952505511838</c:v>
                </c:pt>
                <c:pt idx="15">
                  <c:v>2.8512827556923308</c:v>
                </c:pt>
                <c:pt idx="16">
                  <c:v>2.6495305412119241</c:v>
                </c:pt>
                <c:pt idx="17">
                  <c:v>2.5203232722442341</c:v>
                </c:pt>
                <c:pt idx="18">
                  <c:v>1.5231131165651819</c:v>
                </c:pt>
                <c:pt idx="19">
                  <c:v>1.18398572116867</c:v>
                </c:pt>
                <c:pt idx="20">
                  <c:v>1.03704453688618</c:v>
                </c:pt>
                <c:pt idx="21">
                  <c:v>1.0886201567593301</c:v>
                </c:pt>
                <c:pt idx="22">
                  <c:v>1.2268271554996191</c:v>
                </c:pt>
                <c:pt idx="23">
                  <c:v>2.054060638614243</c:v>
                </c:pt>
                <c:pt idx="24">
                  <c:v>2.2348892170082562</c:v>
                </c:pt>
                <c:pt idx="25">
                  <c:v>2.5317572266499289</c:v>
                </c:pt>
                <c:pt idx="26">
                  <c:v>2.5735970400339752</c:v>
                </c:pt>
                <c:pt idx="27">
                  <c:v>2.251452167529719</c:v>
                </c:pt>
                <c:pt idx="28">
                  <c:v>1.6153519986647651</c:v>
                </c:pt>
                <c:pt idx="29">
                  <c:v>1.4150654173249271</c:v>
                </c:pt>
                <c:pt idx="30">
                  <c:v>0.91636046382463499</c:v>
                </c:pt>
                <c:pt idx="31">
                  <c:v>0.97341386708091004</c:v>
                </c:pt>
                <c:pt idx="32">
                  <c:v>1.2360405716714551</c:v>
                </c:pt>
                <c:pt idx="33">
                  <c:v>1.1789178984229709</c:v>
                </c:pt>
                <c:pt idx="34">
                  <c:v>0.137146901095691</c:v>
                </c:pt>
                <c:pt idx="35">
                  <c:v>0.31536888952394598</c:v>
                </c:pt>
                <c:pt idx="36">
                  <c:v>0.40396169311248697</c:v>
                </c:pt>
                <c:pt idx="37">
                  <c:v>0.13180390105570899</c:v>
                </c:pt>
                <c:pt idx="38">
                  <c:v>0.31927787951853398</c:v>
                </c:pt>
                <c:pt idx="39">
                  <c:v>1.1517410861164199</c:v>
                </c:pt>
                <c:pt idx="40">
                  <c:v>1.021901737394368</c:v>
                </c:pt>
                <c:pt idx="41">
                  <c:v>0.85953098881916801</c:v>
                </c:pt>
                <c:pt idx="42">
                  <c:v>1.183830366524385</c:v>
                </c:pt>
              </c:numCache>
            </c:numRef>
          </c:val>
          <c:smooth val="0"/>
          <c:extLst xmlns:c16r2="http://schemas.microsoft.com/office/drawing/2015/06/chart">
            <c:ext xmlns:c16="http://schemas.microsoft.com/office/drawing/2014/chart" uri="{C3380CC4-5D6E-409C-BE32-E72D297353CC}">
              <c16:uniqueId val="{00000000-FBE7-444B-AF0B-B4F1FAFA90FB}"/>
            </c:ext>
          </c:extLst>
        </c:ser>
        <c:ser>
          <c:idx val="1"/>
          <c:order val="1"/>
          <c:tx>
            <c:strRef>
              <c:f>Sheet1!$C$1</c:f>
              <c:strCache>
                <c:ptCount val="1"/>
                <c:pt idx="0">
                  <c:v>Germany</c:v>
                </c:pt>
              </c:strCache>
            </c:strRef>
          </c:tx>
          <c:spPr>
            <a:ln w="38100">
              <a:solidFill>
                <a:schemeClr val="tx1"/>
              </a:solidFill>
            </a:ln>
          </c:spPr>
          <c:marker>
            <c:symbol val="none"/>
          </c:marker>
          <c:cat>
            <c:numRef>
              <c:f>Sheet1!$A$2:$A$44</c:f>
              <c:numCache>
                <c:formatCode>General</c:formatCod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numCache>
            </c:numRef>
          </c:cat>
          <c:val>
            <c:numRef>
              <c:f>Sheet1!$C$2:$C$44</c:f>
              <c:numCache>
                <c:formatCode>General</c:formatCode>
                <c:ptCount val="43"/>
                <c:pt idx="0">
                  <c:v>2.079833913122779</c:v>
                </c:pt>
                <c:pt idx="1">
                  <c:v>2.4434058528931679</c:v>
                </c:pt>
                <c:pt idx="2">
                  <c:v>2.2321342419475201</c:v>
                </c:pt>
                <c:pt idx="3">
                  <c:v>1.889377044492577</c:v>
                </c:pt>
                <c:pt idx="4">
                  <c:v>2.4242240469437171</c:v>
                </c:pt>
                <c:pt idx="5">
                  <c:v>2.51812839116731</c:v>
                </c:pt>
                <c:pt idx="6">
                  <c:v>1.3746306351924309</c:v>
                </c:pt>
                <c:pt idx="7">
                  <c:v>0.46202931126517499</c:v>
                </c:pt>
                <c:pt idx="8">
                  <c:v>0.167467475927146</c:v>
                </c:pt>
                <c:pt idx="9">
                  <c:v>-2.8595957347599101E-2</c:v>
                </c:pt>
                <c:pt idx="10">
                  <c:v>0.37785670398272603</c:v>
                </c:pt>
                <c:pt idx="11">
                  <c:v>0.99187947850611702</c:v>
                </c:pt>
                <c:pt idx="12">
                  <c:v>1.678121127577952</c:v>
                </c:pt>
                <c:pt idx="13">
                  <c:v>2.1451178237001942</c:v>
                </c:pt>
                <c:pt idx="14">
                  <c:v>2.251623930925104</c:v>
                </c:pt>
                <c:pt idx="15">
                  <c:v>1.1661230258630699</c:v>
                </c:pt>
                <c:pt idx="16">
                  <c:v>1.664787923159901</c:v>
                </c:pt>
                <c:pt idx="17">
                  <c:v>1.5741395621916761</c:v>
                </c:pt>
                <c:pt idx="18">
                  <c:v>0.66490249179655703</c:v>
                </c:pt>
                <c:pt idx="19">
                  <c:v>0.60092852292369403</c:v>
                </c:pt>
                <c:pt idx="20">
                  <c:v>1.614618248564468</c:v>
                </c:pt>
                <c:pt idx="21">
                  <c:v>0.82580359721798702</c:v>
                </c:pt>
                <c:pt idx="22">
                  <c:v>0.99769645121377404</c:v>
                </c:pt>
                <c:pt idx="23">
                  <c:v>1.637493663403649</c:v>
                </c:pt>
                <c:pt idx="24">
                  <c:v>1.5415665455396339</c:v>
                </c:pt>
                <c:pt idx="25">
                  <c:v>1.8875393574454471</c:v>
                </c:pt>
                <c:pt idx="26">
                  <c:v>2.156767339803038</c:v>
                </c:pt>
                <c:pt idx="27">
                  <c:v>1.8273520810292661</c:v>
                </c:pt>
                <c:pt idx="28">
                  <c:v>1.3779860773159289</c:v>
                </c:pt>
                <c:pt idx="29">
                  <c:v>1.22048036025065</c:v>
                </c:pt>
                <c:pt idx="30">
                  <c:v>0.83130068927665701</c:v>
                </c:pt>
                <c:pt idx="31">
                  <c:v>1.330176490328008</c:v>
                </c:pt>
                <c:pt idx="32">
                  <c:v>2.0742307236481872</c:v>
                </c:pt>
                <c:pt idx="33">
                  <c:v>2.418508164574817</c:v>
                </c:pt>
                <c:pt idx="34">
                  <c:v>1.174520476904874</c:v>
                </c:pt>
                <c:pt idx="35">
                  <c:v>1.7119167088947611</c:v>
                </c:pt>
                <c:pt idx="36">
                  <c:v>1.741849726906584</c:v>
                </c:pt>
                <c:pt idx="37">
                  <c:v>1.2690618427062561</c:v>
                </c:pt>
                <c:pt idx="38">
                  <c:v>1.083021035604752</c:v>
                </c:pt>
                <c:pt idx="39">
                  <c:v>2.4289349150945672</c:v>
                </c:pt>
                <c:pt idx="40">
                  <c:v>1.7718578924464179</c:v>
                </c:pt>
                <c:pt idx="41">
                  <c:v>1.11703115749147</c:v>
                </c:pt>
                <c:pt idx="42">
                  <c:v>1.2013028267196719</c:v>
                </c:pt>
              </c:numCache>
            </c:numRef>
          </c:val>
          <c:smooth val="0"/>
          <c:extLst xmlns:c16r2="http://schemas.microsoft.com/office/drawing/2015/06/chart">
            <c:ext xmlns:c16="http://schemas.microsoft.com/office/drawing/2014/chart" uri="{C3380CC4-5D6E-409C-BE32-E72D297353CC}">
              <c16:uniqueId val="{00000001-FBE7-444B-AF0B-B4F1FAFA90FB}"/>
            </c:ext>
          </c:extLst>
        </c:ser>
        <c:ser>
          <c:idx val="2"/>
          <c:order val="2"/>
          <c:tx>
            <c:strRef>
              <c:f>Sheet1!$D$1</c:f>
              <c:strCache>
                <c:ptCount val="1"/>
                <c:pt idx="0">
                  <c:v>Japan</c:v>
                </c:pt>
              </c:strCache>
            </c:strRef>
          </c:tx>
          <c:spPr>
            <a:ln w="38100">
              <a:solidFill>
                <a:srgbClr val="C00000"/>
              </a:solidFill>
            </a:ln>
          </c:spPr>
          <c:marker>
            <c:symbol val="none"/>
          </c:marker>
          <c:cat>
            <c:numRef>
              <c:f>Sheet1!$A$2:$A$44</c:f>
              <c:numCache>
                <c:formatCode>General</c:formatCod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numCache>
            </c:numRef>
          </c:cat>
          <c:val>
            <c:numRef>
              <c:f>Sheet1!$D$2:$D$44</c:f>
              <c:numCache>
                <c:formatCode>General</c:formatCode>
                <c:ptCount val="43"/>
                <c:pt idx="0">
                  <c:v>3.39314711155061</c:v>
                </c:pt>
                <c:pt idx="1">
                  <c:v>3.4060383582844138</c:v>
                </c:pt>
                <c:pt idx="2">
                  <c:v>2.8920261349432859</c:v>
                </c:pt>
                <c:pt idx="3">
                  <c:v>2.4700382322455461</c:v>
                </c:pt>
                <c:pt idx="4">
                  <c:v>3.9375320411275849</c:v>
                </c:pt>
                <c:pt idx="5">
                  <c:v>4.12510332117317</c:v>
                </c:pt>
                <c:pt idx="6">
                  <c:v>4.2798841280399484</c:v>
                </c:pt>
                <c:pt idx="7">
                  <c:v>4.0333764564007506</c:v>
                </c:pt>
                <c:pt idx="8">
                  <c:v>3.6380907018330881</c:v>
                </c:pt>
                <c:pt idx="9">
                  <c:v>3.4113382523582869</c:v>
                </c:pt>
                <c:pt idx="10">
                  <c:v>3.916193603202029</c:v>
                </c:pt>
                <c:pt idx="11">
                  <c:v>3.6720216729037518</c:v>
                </c:pt>
                <c:pt idx="12">
                  <c:v>3.960348401342713</c:v>
                </c:pt>
                <c:pt idx="13">
                  <c:v>4.677702367541591</c:v>
                </c:pt>
                <c:pt idx="14">
                  <c:v>4.8333487786957718</c:v>
                </c:pt>
                <c:pt idx="15">
                  <c:v>4.93463800782874</c:v>
                </c:pt>
                <c:pt idx="16">
                  <c:v>5.0975915500082936</c:v>
                </c:pt>
                <c:pt idx="17">
                  <c:v>4.5148751340203086</c:v>
                </c:pt>
                <c:pt idx="18">
                  <c:v>3.1741499181047161</c:v>
                </c:pt>
                <c:pt idx="19">
                  <c:v>2.4674566172252348</c:v>
                </c:pt>
                <c:pt idx="20">
                  <c:v>2.0045936901921899</c:v>
                </c:pt>
                <c:pt idx="21">
                  <c:v>1.9705839188482199</c:v>
                </c:pt>
                <c:pt idx="22">
                  <c:v>2.120868117972277</c:v>
                </c:pt>
                <c:pt idx="23">
                  <c:v>2.1385484502001968</c:v>
                </c:pt>
                <c:pt idx="24">
                  <c:v>2.059011683329945</c:v>
                </c:pt>
                <c:pt idx="25">
                  <c:v>2.2031802208035072</c:v>
                </c:pt>
                <c:pt idx="26">
                  <c:v>1.7162368814710101</c:v>
                </c:pt>
                <c:pt idx="27">
                  <c:v>1.4842427803663321</c:v>
                </c:pt>
                <c:pt idx="28">
                  <c:v>1.9652693842806279</c:v>
                </c:pt>
                <c:pt idx="29">
                  <c:v>2.3774732989646101</c:v>
                </c:pt>
                <c:pt idx="30">
                  <c:v>2.12836676980158</c:v>
                </c:pt>
                <c:pt idx="31">
                  <c:v>2.3691257985920182</c:v>
                </c:pt>
                <c:pt idx="32">
                  <c:v>2.7488478084664312</c:v>
                </c:pt>
                <c:pt idx="33">
                  <c:v>2.2991175349688042</c:v>
                </c:pt>
                <c:pt idx="34">
                  <c:v>0.85245091258925298</c:v>
                </c:pt>
                <c:pt idx="35">
                  <c:v>1.3441771390897681</c:v>
                </c:pt>
                <c:pt idx="36">
                  <c:v>0.923432393571191</c:v>
                </c:pt>
                <c:pt idx="37">
                  <c:v>0.90080811517550397</c:v>
                </c:pt>
                <c:pt idx="38">
                  <c:v>1.5846551400646769</c:v>
                </c:pt>
                <c:pt idx="39">
                  <c:v>2.8119957952197581</c:v>
                </c:pt>
                <c:pt idx="40">
                  <c:v>2.331255068514217</c:v>
                </c:pt>
                <c:pt idx="41">
                  <c:v>2.6322090575096611</c:v>
                </c:pt>
                <c:pt idx="42">
                  <c:v>2.61399531722344</c:v>
                </c:pt>
              </c:numCache>
            </c:numRef>
          </c:val>
          <c:smooth val="0"/>
          <c:extLst xmlns:c16r2="http://schemas.microsoft.com/office/drawing/2015/06/chart">
            <c:ext xmlns:c16="http://schemas.microsoft.com/office/drawing/2014/chart" uri="{C3380CC4-5D6E-409C-BE32-E72D297353CC}">
              <c16:uniqueId val="{00000002-FBE7-444B-AF0B-B4F1FAFA90FB}"/>
            </c:ext>
          </c:extLst>
        </c:ser>
        <c:dLbls>
          <c:showLegendKey val="0"/>
          <c:showVal val="0"/>
          <c:showCatName val="0"/>
          <c:showSerName val="0"/>
          <c:showPercent val="0"/>
          <c:showBubbleSize val="0"/>
        </c:dLbls>
        <c:marker val="1"/>
        <c:smooth val="0"/>
        <c:axId val="180525760"/>
        <c:axId val="180526320"/>
      </c:lineChart>
      <c:lineChart>
        <c:grouping val="standard"/>
        <c:varyColors val="0"/>
        <c:ser>
          <c:idx val="3"/>
          <c:order val="3"/>
          <c:tx>
            <c:strRef>
              <c:f>Sheet1!$E$1</c:f>
              <c:strCache>
                <c:ptCount val="1"/>
                <c:pt idx="0">
                  <c:v>United Kingdom</c:v>
                </c:pt>
              </c:strCache>
            </c:strRef>
          </c:tx>
          <c:spPr>
            <a:ln w="38100">
              <a:solidFill>
                <a:srgbClr val="FFC000"/>
              </a:solidFill>
            </a:ln>
          </c:spPr>
          <c:marker>
            <c:symbol val="none"/>
          </c:marker>
          <c:cat>
            <c:numRef>
              <c:f>Sheet1!$A$2:$A$44</c:f>
              <c:numCache>
                <c:formatCode>General</c:formatCod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numCache>
            </c:numRef>
          </c:cat>
          <c:val>
            <c:numRef>
              <c:f>Sheet1!$E$2:$E$44</c:f>
              <c:numCache>
                <c:formatCode>General</c:formatCode>
                <c:ptCount val="43"/>
                <c:pt idx="0">
                  <c:v>2.0508586823239781</c:v>
                </c:pt>
                <c:pt idx="1">
                  <c:v>2.1809713082304212</c:v>
                </c:pt>
                <c:pt idx="2">
                  <c:v>1.885824243247872</c:v>
                </c:pt>
                <c:pt idx="3">
                  <c:v>1.2983714391794461</c:v>
                </c:pt>
                <c:pt idx="4">
                  <c:v>2.220331384292491</c:v>
                </c:pt>
                <c:pt idx="5">
                  <c:v>1.7590301251432621</c:v>
                </c:pt>
                <c:pt idx="6">
                  <c:v>0.98346873383415201</c:v>
                </c:pt>
                <c:pt idx="7">
                  <c:v>0.86789025345612802</c:v>
                </c:pt>
                <c:pt idx="8">
                  <c:v>0.82629294830077504</c:v>
                </c:pt>
                <c:pt idx="9">
                  <c:v>0.52044844036395399</c:v>
                </c:pt>
                <c:pt idx="10">
                  <c:v>1.8077625823074439</c:v>
                </c:pt>
                <c:pt idx="11">
                  <c:v>2.6519148468504472</c:v>
                </c:pt>
                <c:pt idx="12">
                  <c:v>3.392157351312215</c:v>
                </c:pt>
                <c:pt idx="13">
                  <c:v>3.821953477928218</c:v>
                </c:pt>
                <c:pt idx="14">
                  <c:v>3.9942254869287068</c:v>
                </c:pt>
                <c:pt idx="15">
                  <c:v>3.3609702053945112</c:v>
                </c:pt>
                <c:pt idx="16">
                  <c:v>2.5600557079683122</c:v>
                </c:pt>
                <c:pt idx="17">
                  <c:v>1.6178375115874259</c:v>
                </c:pt>
                <c:pt idx="18">
                  <c:v>0.99018951509247899</c:v>
                </c:pt>
                <c:pt idx="19">
                  <c:v>1.22955146922338</c:v>
                </c:pt>
                <c:pt idx="20">
                  <c:v>1.531011571884564</c:v>
                </c:pt>
                <c:pt idx="21">
                  <c:v>2.194307000034148</c:v>
                </c:pt>
                <c:pt idx="22">
                  <c:v>2.8514375118817492</c:v>
                </c:pt>
                <c:pt idx="23">
                  <c:v>2.897529383375077</c:v>
                </c:pt>
                <c:pt idx="24">
                  <c:v>2.6949033476681201</c:v>
                </c:pt>
                <c:pt idx="25">
                  <c:v>2.8634122196078948</c:v>
                </c:pt>
                <c:pt idx="26">
                  <c:v>2.792459601001176</c:v>
                </c:pt>
                <c:pt idx="27">
                  <c:v>2.4044254624744541</c:v>
                </c:pt>
                <c:pt idx="28">
                  <c:v>2.378674578775239</c:v>
                </c:pt>
                <c:pt idx="29">
                  <c:v>2.1510716554108451</c:v>
                </c:pt>
                <c:pt idx="30">
                  <c:v>1.9669514650514759</c:v>
                </c:pt>
                <c:pt idx="31">
                  <c:v>1.878315257410001</c:v>
                </c:pt>
                <c:pt idx="32">
                  <c:v>1.8105840934317781</c:v>
                </c:pt>
                <c:pt idx="33">
                  <c:v>1.049673772474035</c:v>
                </c:pt>
                <c:pt idx="34">
                  <c:v>-0.20666367746994899</c:v>
                </c:pt>
                <c:pt idx="35">
                  <c:v>-0.40218424854507001</c:v>
                </c:pt>
                <c:pt idx="36">
                  <c:v>-0.48092376521331498</c:v>
                </c:pt>
                <c:pt idx="37">
                  <c:v>-0.488434015020771</c:v>
                </c:pt>
                <c:pt idx="38">
                  <c:v>0.15213321684815601</c:v>
                </c:pt>
                <c:pt idx="39">
                  <c:v>1.652865433706068</c:v>
                </c:pt>
                <c:pt idx="40" formatCode="0.0">
                  <c:v>1.816204451019714</c:v>
                </c:pt>
                <c:pt idx="41" formatCode="0.0">
                  <c:v>1.9317237589000591</c:v>
                </c:pt>
                <c:pt idx="42" formatCode="0.0">
                  <c:v>1.941802313003143</c:v>
                </c:pt>
              </c:numCache>
            </c:numRef>
          </c:val>
          <c:smooth val="0"/>
          <c:extLst xmlns:c16r2="http://schemas.microsoft.com/office/drawing/2015/06/chart">
            <c:ext xmlns:c16="http://schemas.microsoft.com/office/drawing/2014/chart" uri="{C3380CC4-5D6E-409C-BE32-E72D297353CC}">
              <c16:uniqueId val="{00000003-FBE7-444B-AF0B-B4F1FAFA90FB}"/>
            </c:ext>
          </c:extLst>
        </c:ser>
        <c:ser>
          <c:idx val="4"/>
          <c:order val="4"/>
          <c:tx>
            <c:strRef>
              <c:f>Sheet1!$F$1</c:f>
              <c:strCache>
                <c:ptCount val="1"/>
                <c:pt idx="0">
                  <c:v>United States</c:v>
                </c:pt>
              </c:strCache>
            </c:strRef>
          </c:tx>
          <c:spPr>
            <a:ln w="38100">
              <a:solidFill>
                <a:srgbClr val="00B050"/>
              </a:solidFill>
              <a:prstDash val="solid"/>
            </a:ln>
          </c:spPr>
          <c:marker>
            <c:symbol val="none"/>
          </c:marker>
          <c:cat>
            <c:numRef>
              <c:f>Sheet1!$A$2:$A$44</c:f>
              <c:numCache>
                <c:formatCode>General</c:formatCod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numCache>
            </c:numRef>
          </c:cat>
          <c:val>
            <c:numRef>
              <c:f>Sheet1!$F$2:$F$44</c:f>
              <c:numCache>
                <c:formatCode>General</c:formatCode>
                <c:ptCount val="43"/>
                <c:pt idx="0">
                  <c:v>0.87155852476495899</c:v>
                </c:pt>
                <c:pt idx="1">
                  <c:v>1.2986262427645701</c:v>
                </c:pt>
                <c:pt idx="2">
                  <c:v>1.2164569361905979</c:v>
                </c:pt>
                <c:pt idx="3">
                  <c:v>1.2336905981580431</c:v>
                </c:pt>
                <c:pt idx="4">
                  <c:v>1.9917005931275411</c:v>
                </c:pt>
                <c:pt idx="5">
                  <c:v>2.0826848270178111</c:v>
                </c:pt>
                <c:pt idx="6">
                  <c:v>1.7045144851879399</c:v>
                </c:pt>
                <c:pt idx="7">
                  <c:v>0.58716565387958197</c:v>
                </c:pt>
                <c:pt idx="8">
                  <c:v>0.59991198701744897</c:v>
                </c:pt>
                <c:pt idx="9">
                  <c:v>1.5870715160655151</c:v>
                </c:pt>
                <c:pt idx="10">
                  <c:v>2.5758841832860591</c:v>
                </c:pt>
                <c:pt idx="11">
                  <c:v>2.7914097743878772</c:v>
                </c:pt>
                <c:pt idx="12">
                  <c:v>3.9209398380131688</c:v>
                </c:pt>
                <c:pt idx="13">
                  <c:v>3.8844060195560939</c:v>
                </c:pt>
                <c:pt idx="14">
                  <c:v>3.2472066122046348</c:v>
                </c:pt>
                <c:pt idx="15">
                  <c:v>2.8083124774958441</c:v>
                </c:pt>
                <c:pt idx="16">
                  <c:v>2.0904193108353448</c:v>
                </c:pt>
                <c:pt idx="17">
                  <c:v>2.0167079160633401</c:v>
                </c:pt>
                <c:pt idx="18">
                  <c:v>1.6402415962042951</c:v>
                </c:pt>
                <c:pt idx="19">
                  <c:v>1.5941107353411199</c:v>
                </c:pt>
                <c:pt idx="20">
                  <c:v>1.6614892959835419</c:v>
                </c:pt>
                <c:pt idx="21">
                  <c:v>2.3820518489829379</c:v>
                </c:pt>
                <c:pt idx="22">
                  <c:v>2.5422124211773851</c:v>
                </c:pt>
                <c:pt idx="23">
                  <c:v>2.8710575584658531</c:v>
                </c:pt>
                <c:pt idx="24">
                  <c:v>3.0230693927240488</c:v>
                </c:pt>
                <c:pt idx="25">
                  <c:v>3.3316072340196219</c:v>
                </c:pt>
                <c:pt idx="26">
                  <c:v>2.808348018042834</c:v>
                </c:pt>
                <c:pt idx="27">
                  <c:v>2.3235717262634781</c:v>
                </c:pt>
                <c:pt idx="28">
                  <c:v>2.0413920737846198</c:v>
                </c:pt>
                <c:pt idx="29">
                  <c:v>1.8526495056215571</c:v>
                </c:pt>
                <c:pt idx="30">
                  <c:v>1.6871151479808331</c:v>
                </c:pt>
                <c:pt idx="31">
                  <c:v>2.0094968813047052</c:v>
                </c:pt>
                <c:pt idx="32">
                  <c:v>2.024875617408751</c:v>
                </c:pt>
                <c:pt idx="33">
                  <c:v>1.439505705292871</c:v>
                </c:pt>
                <c:pt idx="34">
                  <c:v>0.198406753548899</c:v>
                </c:pt>
                <c:pt idx="35">
                  <c:v>0.11148039523872801</c:v>
                </c:pt>
                <c:pt idx="36">
                  <c:v>-2.7267618818738199E-2</c:v>
                </c:pt>
                <c:pt idx="37">
                  <c:v>0.183108402027681</c:v>
                </c:pt>
                <c:pt idx="38">
                  <c:v>0.63700727125850698</c:v>
                </c:pt>
                <c:pt idx="39">
                  <c:v>1.7485081876060311</c:v>
                </c:pt>
                <c:pt idx="40">
                  <c:v>1.8570569981079461</c:v>
                </c:pt>
                <c:pt idx="41">
                  <c:v>1.878088784937497</c:v>
                </c:pt>
                <c:pt idx="42">
                  <c:v>1.785991190009848</c:v>
                </c:pt>
              </c:numCache>
            </c:numRef>
          </c:val>
          <c:smooth val="0"/>
          <c:extLst xmlns:c16r2="http://schemas.microsoft.com/office/drawing/2015/06/chart">
            <c:ext xmlns:c16="http://schemas.microsoft.com/office/drawing/2014/chart" uri="{C3380CC4-5D6E-409C-BE32-E72D297353CC}">
              <c16:uniqueId val="{00000004-FBE7-444B-AF0B-B4F1FAFA90FB}"/>
            </c:ext>
          </c:extLst>
        </c:ser>
        <c:ser>
          <c:idx val="5"/>
          <c:order val="5"/>
          <c:tx>
            <c:strRef>
              <c:f>Sheet1!$G$1</c:f>
              <c:strCache>
                <c:ptCount val="1"/>
                <c:pt idx="0">
                  <c:v>Column2</c:v>
                </c:pt>
              </c:strCache>
            </c:strRef>
          </c:tx>
          <c:spPr>
            <a:ln w="60325">
              <a:solidFill>
                <a:srgbClr val="5E5E5E"/>
              </a:solidFill>
              <a:prstDash val="sysDot"/>
            </a:ln>
          </c:spPr>
          <c:marker>
            <c:symbol val="none"/>
          </c:marker>
          <c:cat>
            <c:numRef>
              <c:f>Sheet1!$A$2:$A$44</c:f>
              <c:numCache>
                <c:formatCode>General</c:formatCod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numCache>
            </c:numRef>
          </c:cat>
          <c:val>
            <c:numRef>
              <c:f>Sheet1!$G$3:$G$41</c:f>
              <c:numCache>
                <c:formatCode>General</c:formatCode>
                <c:ptCount val="39"/>
                <c:pt idx="0">
                  <c:v>1.926533661671999</c:v>
                </c:pt>
                <c:pt idx="1">
                  <c:v>1.926533661671999</c:v>
                </c:pt>
                <c:pt idx="2">
                  <c:v>1.926533661671999</c:v>
                </c:pt>
                <c:pt idx="3">
                  <c:v>1.926533661671999</c:v>
                </c:pt>
                <c:pt idx="4">
                  <c:v>1.926533661671999</c:v>
                </c:pt>
                <c:pt idx="5">
                  <c:v>1.926533661671999</c:v>
                </c:pt>
                <c:pt idx="6">
                  <c:v>1.926533661671999</c:v>
                </c:pt>
                <c:pt idx="7">
                  <c:v>1.926533661671999</c:v>
                </c:pt>
                <c:pt idx="8">
                  <c:v>1.926533661671999</c:v>
                </c:pt>
                <c:pt idx="10">
                  <c:v>2.5683823442391751</c:v>
                </c:pt>
                <c:pt idx="11">
                  <c:v>2.5683823442391751</c:v>
                </c:pt>
                <c:pt idx="12">
                  <c:v>2.5683823442391751</c:v>
                </c:pt>
                <c:pt idx="13">
                  <c:v>2.5683823442391751</c:v>
                </c:pt>
                <c:pt idx="14">
                  <c:v>2.5683823442391751</c:v>
                </c:pt>
                <c:pt idx="15">
                  <c:v>2.5683823442391751</c:v>
                </c:pt>
                <c:pt idx="16">
                  <c:v>2.5683823442391751</c:v>
                </c:pt>
                <c:pt idx="17">
                  <c:v>2.5683823442391751</c:v>
                </c:pt>
                <c:pt idx="18">
                  <c:v>2.5683823442391751</c:v>
                </c:pt>
                <c:pt idx="20">
                  <c:v>2.1591264482882351</c:v>
                </c:pt>
                <c:pt idx="21">
                  <c:v>2.1591264482882351</c:v>
                </c:pt>
                <c:pt idx="22">
                  <c:v>2.1591264482882351</c:v>
                </c:pt>
                <c:pt idx="23">
                  <c:v>2.1591264482882351</c:v>
                </c:pt>
                <c:pt idx="24">
                  <c:v>2.1591264482882351</c:v>
                </c:pt>
                <c:pt idx="25">
                  <c:v>2.1591264482882351</c:v>
                </c:pt>
                <c:pt idx="26">
                  <c:v>2.1591264482882351</c:v>
                </c:pt>
                <c:pt idx="27">
                  <c:v>2.1591264482882351</c:v>
                </c:pt>
                <c:pt idx="28">
                  <c:v>2.1591264482882351</c:v>
                </c:pt>
                <c:pt idx="30">
                  <c:v>1.2644857830732299</c:v>
                </c:pt>
                <c:pt idx="31">
                  <c:v>1.2644857830732299</c:v>
                </c:pt>
                <c:pt idx="32">
                  <c:v>1.2644857830732299</c:v>
                </c:pt>
                <c:pt idx="33">
                  <c:v>1.2644857830732299</c:v>
                </c:pt>
                <c:pt idx="34">
                  <c:v>1.2644857830732299</c:v>
                </c:pt>
                <c:pt idx="35">
                  <c:v>1.2644857830732299</c:v>
                </c:pt>
                <c:pt idx="36">
                  <c:v>1.2644857830732299</c:v>
                </c:pt>
                <c:pt idx="37">
                  <c:v>1.2644857830732299</c:v>
                </c:pt>
                <c:pt idx="38">
                  <c:v>1.2644857830732299</c:v>
                </c:pt>
              </c:numCache>
            </c:numRef>
          </c:val>
          <c:smooth val="0"/>
          <c:extLst xmlns:c16r2="http://schemas.microsoft.com/office/drawing/2015/06/chart">
            <c:ext xmlns:c16="http://schemas.microsoft.com/office/drawing/2014/chart" uri="{C3380CC4-5D6E-409C-BE32-E72D297353CC}">
              <c16:uniqueId val="{00000005-FBE7-444B-AF0B-B4F1FAFA90FB}"/>
            </c:ext>
          </c:extLst>
        </c:ser>
        <c:dLbls>
          <c:showLegendKey val="0"/>
          <c:showVal val="0"/>
          <c:showCatName val="0"/>
          <c:showSerName val="0"/>
          <c:showPercent val="0"/>
          <c:showBubbleSize val="0"/>
        </c:dLbls>
        <c:marker val="1"/>
        <c:smooth val="0"/>
        <c:axId val="180527440"/>
        <c:axId val="180526880"/>
      </c:lineChart>
      <c:catAx>
        <c:axId val="180525760"/>
        <c:scaling>
          <c:orientation val="minMax"/>
        </c:scaling>
        <c:delete val="0"/>
        <c:axPos val="b"/>
        <c:majorGridlines/>
        <c:numFmt formatCode="General" sourceLinked="1"/>
        <c:majorTickMark val="out"/>
        <c:minorTickMark val="none"/>
        <c:tickLblPos val="low"/>
        <c:crossAx val="180526320"/>
        <c:crosses val="autoZero"/>
        <c:auto val="1"/>
        <c:lblAlgn val="ctr"/>
        <c:lblOffset val="100"/>
        <c:tickLblSkip val="5"/>
        <c:tickMarkSkip val="5"/>
        <c:noMultiLvlLbl val="0"/>
      </c:catAx>
      <c:valAx>
        <c:axId val="180526320"/>
        <c:scaling>
          <c:orientation val="minMax"/>
          <c:max val="6"/>
          <c:min val="-1"/>
        </c:scaling>
        <c:delete val="0"/>
        <c:axPos val="l"/>
        <c:majorGridlines/>
        <c:numFmt formatCode="General" sourceLinked="0"/>
        <c:majorTickMark val="out"/>
        <c:minorTickMark val="none"/>
        <c:tickLblPos val="nextTo"/>
        <c:crossAx val="180525760"/>
        <c:crosses val="autoZero"/>
        <c:crossBetween val="between"/>
      </c:valAx>
      <c:valAx>
        <c:axId val="180526880"/>
        <c:scaling>
          <c:orientation val="minMax"/>
          <c:max val="6"/>
          <c:min val="-1"/>
        </c:scaling>
        <c:delete val="0"/>
        <c:axPos val="r"/>
        <c:numFmt formatCode="General" sourceLinked="0"/>
        <c:majorTickMark val="out"/>
        <c:minorTickMark val="none"/>
        <c:tickLblPos val="nextTo"/>
        <c:crossAx val="180527440"/>
        <c:crosses val="max"/>
        <c:crossBetween val="between"/>
      </c:valAx>
      <c:catAx>
        <c:axId val="180527440"/>
        <c:scaling>
          <c:orientation val="minMax"/>
        </c:scaling>
        <c:delete val="1"/>
        <c:axPos val="b"/>
        <c:numFmt formatCode="General" sourceLinked="1"/>
        <c:majorTickMark val="out"/>
        <c:minorTickMark val="none"/>
        <c:tickLblPos val="nextTo"/>
        <c:crossAx val="180526880"/>
        <c:crosses val="autoZero"/>
        <c:auto val="1"/>
        <c:lblAlgn val="ctr"/>
        <c:lblOffset val="100"/>
        <c:noMultiLvlLbl val="0"/>
      </c:catAx>
      <c:spPr>
        <a:solidFill>
          <a:schemeClr val="bg1"/>
        </a:solidFill>
      </c:spPr>
    </c:plotArea>
    <c:legend>
      <c:legendPos val="b"/>
      <c:legendEntry>
        <c:idx val="5"/>
        <c:delete val="1"/>
      </c:legendEntry>
      <c:layout>
        <c:manualLayout>
          <c:xMode val="edge"/>
          <c:yMode val="edge"/>
          <c:x val="1.67089683504704E-2"/>
          <c:y val="0.899760792533844"/>
          <c:w val="0.95009030917612103"/>
          <c:h val="0.100239207466156"/>
        </c:manualLayout>
      </c:layout>
      <c:overlay val="0"/>
    </c:legend>
    <c:plotVisOnly val="1"/>
    <c:dispBlanksAs val="gap"/>
    <c:showDLblsOverMax val="0"/>
  </c:chart>
  <c:txPr>
    <a:bodyPr/>
    <a:lstStyle/>
    <a:p>
      <a:pPr>
        <a:defRPr sz="1800"/>
      </a:pPr>
      <a:endParaRPr lang="fr-FR"/>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558131780758695E-2"/>
          <c:y val="4.3637795275590502E-2"/>
          <c:w val="0.90552655877298704"/>
          <c:h val="0.70597877439233103"/>
        </c:manualLayout>
      </c:layout>
      <c:barChart>
        <c:barDir val="col"/>
        <c:grouping val="clustered"/>
        <c:varyColors val="0"/>
        <c:ser>
          <c:idx val="0"/>
          <c:order val="0"/>
          <c:tx>
            <c:strRef>
              <c:f>Sheet1!$B$1</c:f>
              <c:strCache>
                <c:ptCount val="1"/>
                <c:pt idx="0">
                  <c:v>1975-1985</c:v>
                </c:pt>
              </c:strCache>
            </c:strRef>
          </c:tx>
          <c:spPr>
            <a:solidFill>
              <a:srgbClr val="FFC000"/>
            </a:solidFill>
          </c:spPr>
          <c:invertIfNegative val="0"/>
          <c:cat>
            <c:strRef>
              <c:f>Sheet1!$A$2:$A$5</c:f>
              <c:strCache>
                <c:ptCount val="4"/>
                <c:pt idx="0">
                  <c:v>US</c:v>
                </c:pt>
                <c:pt idx="1">
                  <c:v>EA</c:v>
                </c:pt>
                <c:pt idx="2">
                  <c:v>JP</c:v>
                </c:pt>
                <c:pt idx="3">
                  <c:v>UK</c:v>
                </c:pt>
              </c:strCache>
            </c:strRef>
          </c:cat>
          <c:val>
            <c:numRef>
              <c:f>Sheet1!$B$2:$B$5</c:f>
              <c:numCache>
                <c:formatCode>General</c:formatCode>
                <c:ptCount val="4"/>
                <c:pt idx="0">
                  <c:v>1.478846699439829</c:v>
                </c:pt>
                <c:pt idx="1">
                  <c:v>2.98940089703212</c:v>
                </c:pt>
                <c:pt idx="2">
                  <c:v>3.6273599911281602</c:v>
                </c:pt>
                <c:pt idx="3">
                  <c:v>2.7696400591615449</c:v>
                </c:pt>
              </c:numCache>
            </c:numRef>
          </c:val>
          <c:extLst xmlns:c16r2="http://schemas.microsoft.com/office/drawing/2015/06/chart">
            <c:ext xmlns:c16="http://schemas.microsoft.com/office/drawing/2014/chart" uri="{C3380CC4-5D6E-409C-BE32-E72D297353CC}">
              <c16:uniqueId val="{00000000-5741-4227-978E-594EB52194FD}"/>
            </c:ext>
          </c:extLst>
        </c:ser>
        <c:ser>
          <c:idx val="1"/>
          <c:order val="1"/>
          <c:tx>
            <c:strRef>
              <c:f>Sheet1!$C$1</c:f>
              <c:strCache>
                <c:ptCount val="1"/>
                <c:pt idx="0">
                  <c:v>1985-1995</c:v>
                </c:pt>
              </c:strCache>
            </c:strRef>
          </c:tx>
          <c:spPr>
            <a:solidFill>
              <a:srgbClr val="00B050"/>
            </a:solidFill>
          </c:spPr>
          <c:invertIfNegative val="0"/>
          <c:cat>
            <c:strRef>
              <c:f>Sheet1!$A$2:$A$5</c:f>
              <c:strCache>
                <c:ptCount val="4"/>
                <c:pt idx="0">
                  <c:v>US</c:v>
                </c:pt>
                <c:pt idx="1">
                  <c:v>EA</c:v>
                </c:pt>
                <c:pt idx="2">
                  <c:v>JP</c:v>
                </c:pt>
                <c:pt idx="3">
                  <c:v>UK</c:v>
                </c:pt>
              </c:strCache>
            </c:strRef>
          </c:cat>
          <c:val>
            <c:numRef>
              <c:f>Sheet1!$C$2:$C$5</c:f>
              <c:numCache>
                <c:formatCode>General</c:formatCode>
                <c:ptCount val="4"/>
                <c:pt idx="0">
                  <c:v>1.3691082665354</c:v>
                </c:pt>
                <c:pt idx="1">
                  <c:v>2.4319827106608871</c:v>
                </c:pt>
                <c:pt idx="2">
                  <c:v>3.7079522243462621</c:v>
                </c:pt>
                <c:pt idx="3">
                  <c:v>2.0761468887492072</c:v>
                </c:pt>
              </c:numCache>
            </c:numRef>
          </c:val>
          <c:extLst xmlns:c16r2="http://schemas.microsoft.com/office/drawing/2015/06/chart">
            <c:ext xmlns:c16="http://schemas.microsoft.com/office/drawing/2014/chart" uri="{C3380CC4-5D6E-409C-BE32-E72D297353CC}">
              <c16:uniqueId val="{00000001-5741-4227-978E-594EB52194FD}"/>
            </c:ext>
          </c:extLst>
        </c:ser>
        <c:ser>
          <c:idx val="2"/>
          <c:order val="2"/>
          <c:tx>
            <c:strRef>
              <c:f>Sheet1!$D$1</c:f>
              <c:strCache>
                <c:ptCount val="1"/>
                <c:pt idx="0">
                  <c:v>1995-2005</c:v>
                </c:pt>
              </c:strCache>
            </c:strRef>
          </c:tx>
          <c:spPr>
            <a:solidFill>
              <a:srgbClr val="0070C0"/>
            </a:solidFill>
          </c:spPr>
          <c:invertIfNegative val="0"/>
          <c:cat>
            <c:strRef>
              <c:f>Sheet1!$A$2:$A$5</c:f>
              <c:strCache>
                <c:ptCount val="4"/>
                <c:pt idx="0">
                  <c:v>US</c:v>
                </c:pt>
                <c:pt idx="1">
                  <c:v>EA</c:v>
                </c:pt>
                <c:pt idx="2">
                  <c:v>JP</c:v>
                </c:pt>
                <c:pt idx="3">
                  <c:v>UK</c:v>
                </c:pt>
              </c:strCache>
            </c:strRef>
          </c:cat>
          <c:val>
            <c:numRef>
              <c:f>Sheet1!$D$2:$D$5</c:f>
              <c:numCache>
                <c:formatCode>General</c:formatCode>
                <c:ptCount val="4"/>
                <c:pt idx="0">
                  <c:v>2.2485662962122812</c:v>
                </c:pt>
                <c:pt idx="1">
                  <c:v>1.3415609839081759</c:v>
                </c:pt>
                <c:pt idx="2">
                  <c:v>2.109850253073827</c:v>
                </c:pt>
                <c:pt idx="3">
                  <c:v>2.0865362066324309</c:v>
                </c:pt>
              </c:numCache>
            </c:numRef>
          </c:val>
          <c:extLst xmlns:c16r2="http://schemas.microsoft.com/office/drawing/2015/06/chart">
            <c:ext xmlns:c16="http://schemas.microsoft.com/office/drawing/2014/chart" uri="{C3380CC4-5D6E-409C-BE32-E72D297353CC}">
              <c16:uniqueId val="{00000002-5741-4227-978E-594EB52194FD}"/>
            </c:ext>
          </c:extLst>
        </c:ser>
        <c:ser>
          <c:idx val="3"/>
          <c:order val="3"/>
          <c:tx>
            <c:strRef>
              <c:f>Sheet1!$E$1</c:f>
              <c:strCache>
                <c:ptCount val="1"/>
                <c:pt idx="0">
                  <c:v>2005-2015</c:v>
                </c:pt>
              </c:strCache>
            </c:strRef>
          </c:tx>
          <c:spPr>
            <a:solidFill>
              <a:srgbClr val="C00000"/>
            </a:solidFill>
          </c:spPr>
          <c:invertIfNegative val="0"/>
          <c:cat>
            <c:strRef>
              <c:f>Sheet1!$A$2:$A$5</c:f>
              <c:strCache>
                <c:ptCount val="4"/>
                <c:pt idx="0">
                  <c:v>US</c:v>
                </c:pt>
                <c:pt idx="1">
                  <c:v>EA</c:v>
                </c:pt>
                <c:pt idx="2">
                  <c:v>JP</c:v>
                </c:pt>
                <c:pt idx="3">
                  <c:v>UK</c:v>
                </c:pt>
              </c:strCache>
            </c:strRef>
          </c:cat>
          <c:val>
            <c:numRef>
              <c:f>Sheet1!$E$2:$E$5</c:f>
              <c:numCache>
                <c:formatCode>General</c:formatCode>
                <c:ptCount val="4"/>
                <c:pt idx="0">
                  <c:v>1.068557356913604</c:v>
                </c:pt>
                <c:pt idx="1">
                  <c:v>0.88420785946453195</c:v>
                </c:pt>
                <c:pt idx="2">
                  <c:v>0.84203234525577497</c:v>
                </c:pt>
                <c:pt idx="3">
                  <c:v>0.48652593856877502</c:v>
                </c:pt>
              </c:numCache>
            </c:numRef>
          </c:val>
          <c:extLst xmlns:c16r2="http://schemas.microsoft.com/office/drawing/2015/06/chart">
            <c:ext xmlns:c16="http://schemas.microsoft.com/office/drawing/2014/chart" uri="{C3380CC4-5D6E-409C-BE32-E72D297353CC}">
              <c16:uniqueId val="{00000003-5741-4227-978E-594EB52194FD}"/>
            </c:ext>
          </c:extLst>
        </c:ser>
        <c:ser>
          <c:idx val="4"/>
          <c:order val="4"/>
          <c:tx>
            <c:strRef>
              <c:f>Sheet1!$F$1</c:f>
              <c:strCache>
                <c:ptCount val="1"/>
                <c:pt idx="0">
                  <c:v>2016-2018</c:v>
                </c:pt>
              </c:strCache>
            </c:strRef>
          </c:tx>
          <c:spPr>
            <a:solidFill>
              <a:schemeClr val="bg1">
                <a:lumMod val="75000"/>
              </a:schemeClr>
            </a:solidFill>
          </c:spPr>
          <c:invertIfNegative val="0"/>
          <c:cat>
            <c:strRef>
              <c:f>Sheet1!$A$2:$A$5</c:f>
              <c:strCache>
                <c:ptCount val="4"/>
                <c:pt idx="0">
                  <c:v>US</c:v>
                </c:pt>
                <c:pt idx="1">
                  <c:v>EA</c:v>
                </c:pt>
                <c:pt idx="2">
                  <c:v>JP</c:v>
                </c:pt>
                <c:pt idx="3">
                  <c:v>UK</c:v>
                </c:pt>
              </c:strCache>
            </c:strRef>
          </c:cat>
          <c:val>
            <c:numRef>
              <c:f>Sheet1!$F$2:$F$5</c:f>
              <c:numCache>
                <c:formatCode>General</c:formatCode>
                <c:ptCount val="4"/>
                <c:pt idx="0">
                  <c:v>0.85</c:v>
                </c:pt>
                <c:pt idx="1">
                  <c:v>0.84</c:v>
                </c:pt>
                <c:pt idx="2">
                  <c:v>0.84</c:v>
                </c:pt>
                <c:pt idx="3">
                  <c:v>0.64</c:v>
                </c:pt>
              </c:numCache>
            </c:numRef>
          </c:val>
          <c:extLst xmlns:c16r2="http://schemas.microsoft.com/office/drawing/2015/06/chart">
            <c:ext xmlns:c16="http://schemas.microsoft.com/office/drawing/2014/chart" uri="{C3380CC4-5D6E-409C-BE32-E72D297353CC}">
              <c16:uniqueId val="{00000004-5741-4227-978E-594EB52194FD}"/>
            </c:ext>
          </c:extLst>
        </c:ser>
        <c:dLbls>
          <c:showLegendKey val="0"/>
          <c:showVal val="0"/>
          <c:showCatName val="0"/>
          <c:showSerName val="0"/>
          <c:showPercent val="0"/>
          <c:showBubbleSize val="0"/>
        </c:dLbls>
        <c:gapWidth val="150"/>
        <c:axId val="180531920"/>
        <c:axId val="180532480"/>
      </c:barChart>
      <c:catAx>
        <c:axId val="180531920"/>
        <c:scaling>
          <c:orientation val="minMax"/>
        </c:scaling>
        <c:delete val="0"/>
        <c:axPos val="b"/>
        <c:majorGridlines/>
        <c:numFmt formatCode="General" sourceLinked="0"/>
        <c:majorTickMark val="out"/>
        <c:minorTickMark val="none"/>
        <c:tickLblPos val="nextTo"/>
        <c:crossAx val="180532480"/>
        <c:crosses val="autoZero"/>
        <c:auto val="1"/>
        <c:lblAlgn val="ctr"/>
        <c:lblOffset val="100"/>
        <c:noMultiLvlLbl val="0"/>
      </c:catAx>
      <c:valAx>
        <c:axId val="180532480"/>
        <c:scaling>
          <c:orientation val="minMax"/>
        </c:scaling>
        <c:delete val="0"/>
        <c:axPos val="l"/>
        <c:majorGridlines/>
        <c:numFmt formatCode="General" sourceLinked="1"/>
        <c:majorTickMark val="out"/>
        <c:minorTickMark val="none"/>
        <c:tickLblPos val="nextTo"/>
        <c:crossAx val="180531920"/>
        <c:crosses val="autoZero"/>
        <c:crossBetween val="between"/>
      </c:valAx>
      <c:spPr>
        <a:solidFill>
          <a:schemeClr val="bg1"/>
        </a:solidFill>
      </c:spPr>
    </c:plotArea>
    <c:legend>
      <c:legendPos val="b"/>
      <c:layout>
        <c:manualLayout>
          <c:xMode val="edge"/>
          <c:yMode val="edge"/>
          <c:x val="6.7539276191430006E-2"/>
          <c:y val="0.87065335422915002"/>
          <c:w val="0.89748457118535796"/>
          <c:h val="6.9950033716187104E-2"/>
        </c:manualLayout>
      </c:layout>
      <c:overlay val="0"/>
    </c:legend>
    <c:plotVisOnly val="1"/>
    <c:dispBlanksAs val="gap"/>
    <c:showDLblsOverMax val="0"/>
  </c:chart>
  <c:txPr>
    <a:bodyPr/>
    <a:lstStyle/>
    <a:p>
      <a:pPr>
        <a:defRPr sz="1800"/>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1207349081365E-2"/>
          <c:y val="0.14165289612771001"/>
          <c:w val="0.87921419143416302"/>
          <c:h val="0.70868557868622595"/>
        </c:manualLayout>
      </c:layout>
      <c:barChart>
        <c:barDir val="col"/>
        <c:grouping val="stacked"/>
        <c:varyColors val="0"/>
        <c:ser>
          <c:idx val="1"/>
          <c:order val="1"/>
          <c:tx>
            <c:strRef>
              <c:f>Sheet1!$C$1</c:f>
              <c:strCache>
                <c:ptCount val="1"/>
                <c:pt idx="0">
                  <c:v>Capital deepening </c:v>
                </c:pt>
              </c:strCache>
            </c:strRef>
          </c:tx>
          <c:spPr>
            <a:solidFill>
              <a:srgbClr val="7030A0"/>
            </a:solidFill>
          </c:spPr>
          <c:invertIfNegative val="0"/>
          <c:cat>
            <c:numRef>
              <c:f>Sheet1!$A$2:$A$28</c:f>
              <c:numCache>
                <c:formatCode>m/d/yyyy</c:formatCode>
                <c:ptCount val="27"/>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numCache>
            </c:numRef>
          </c:cat>
          <c:val>
            <c:numRef>
              <c:f>Sheet1!$C$2:$C$28</c:f>
              <c:numCache>
                <c:formatCode>General</c:formatCode>
                <c:ptCount val="27"/>
                <c:pt idx="0">
                  <c:v>0.68162999999999996</c:v>
                </c:pt>
                <c:pt idx="1">
                  <c:v>0.73908180000000001</c:v>
                </c:pt>
                <c:pt idx="2">
                  <c:v>0.80651320000000004</c:v>
                </c:pt>
                <c:pt idx="3">
                  <c:v>0.7775782</c:v>
                </c:pt>
                <c:pt idx="4">
                  <c:v>0.69789440000000003</c:v>
                </c:pt>
                <c:pt idx="5">
                  <c:v>0.55821799999999999</c:v>
                </c:pt>
                <c:pt idx="6">
                  <c:v>0.45779320000000001</c:v>
                </c:pt>
                <c:pt idx="7">
                  <c:v>0.40442800000000001</c:v>
                </c:pt>
                <c:pt idx="8">
                  <c:v>0.53903179999999995</c:v>
                </c:pt>
                <c:pt idx="9">
                  <c:v>0.75010779999999999</c:v>
                </c:pt>
                <c:pt idx="10">
                  <c:v>0.91964500000000005</c:v>
                </c:pt>
                <c:pt idx="11">
                  <c:v>1.0488945999999999</c:v>
                </c:pt>
                <c:pt idx="12">
                  <c:v>1.1500344</c:v>
                </c:pt>
                <c:pt idx="13">
                  <c:v>1.1293595999999999</c:v>
                </c:pt>
                <c:pt idx="14">
                  <c:v>1.0153634</c:v>
                </c:pt>
                <c:pt idx="15">
                  <c:v>0.89057019999999998</c:v>
                </c:pt>
                <c:pt idx="16">
                  <c:v>0.70503260000000001</c:v>
                </c:pt>
                <c:pt idx="17">
                  <c:v>0.63213459999999999</c:v>
                </c:pt>
                <c:pt idx="18">
                  <c:v>0.67409540000000001</c:v>
                </c:pt>
                <c:pt idx="19">
                  <c:v>0.94212119999999999</c:v>
                </c:pt>
                <c:pt idx="20">
                  <c:v>0.92657780000000001</c:v>
                </c:pt>
                <c:pt idx="21">
                  <c:v>0.84280040000000001</c:v>
                </c:pt>
                <c:pt idx="22">
                  <c:v>0.69873039999999997</c:v>
                </c:pt>
                <c:pt idx="23">
                  <c:v>0.51985499999999996</c:v>
                </c:pt>
                <c:pt idx="24">
                  <c:v>0.1416714</c:v>
                </c:pt>
                <c:pt idx="25">
                  <c:v>3.5910999999999998E-2</c:v>
                </c:pt>
                <c:pt idx="26">
                  <c:v>4.7510799999999999E-2</c:v>
                </c:pt>
              </c:numCache>
            </c:numRef>
          </c:val>
          <c:extLst xmlns:c16r2="http://schemas.microsoft.com/office/drawing/2015/06/chart">
            <c:ext xmlns:c16="http://schemas.microsoft.com/office/drawing/2014/chart" uri="{C3380CC4-5D6E-409C-BE32-E72D297353CC}">
              <c16:uniqueId val="{00000000-501B-4A5F-8E9B-EF3D0E27BBB4}"/>
            </c:ext>
          </c:extLst>
        </c:ser>
        <c:ser>
          <c:idx val="0"/>
          <c:order val="2"/>
          <c:tx>
            <c:strRef>
              <c:f>Sheet1!$B$1</c:f>
              <c:strCache>
                <c:ptCount val="1"/>
                <c:pt idx="0">
                  <c:v>Multifactor productivity</c:v>
                </c:pt>
              </c:strCache>
            </c:strRef>
          </c:tx>
          <c:spPr>
            <a:solidFill>
              <a:srgbClr val="97D2FF"/>
            </a:solidFill>
          </c:spPr>
          <c:invertIfNegative val="0"/>
          <c:cat>
            <c:numRef>
              <c:f>Sheet1!$A$2:$A$28</c:f>
              <c:numCache>
                <c:formatCode>m/d/yyyy</c:formatCode>
                <c:ptCount val="27"/>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numCache>
            </c:numRef>
          </c:cat>
          <c:val>
            <c:numRef>
              <c:f>Sheet1!$B$2:$B$28</c:f>
              <c:numCache>
                <c:formatCode>General</c:formatCode>
                <c:ptCount val="27"/>
                <c:pt idx="0">
                  <c:v>0.67863620000000002</c:v>
                </c:pt>
                <c:pt idx="1">
                  <c:v>0.43151820000000002</c:v>
                </c:pt>
                <c:pt idx="2">
                  <c:v>0.90066219999999997</c:v>
                </c:pt>
                <c:pt idx="3">
                  <c:v>0.76939120000000005</c:v>
                </c:pt>
                <c:pt idx="4">
                  <c:v>0.84253339999999999</c:v>
                </c:pt>
                <c:pt idx="5">
                  <c:v>0.68680339999999995</c:v>
                </c:pt>
                <c:pt idx="6">
                  <c:v>1.015691799999999</c:v>
                </c:pt>
                <c:pt idx="7">
                  <c:v>0.6826352</c:v>
                </c:pt>
                <c:pt idx="8">
                  <c:v>0.91211180000000003</c:v>
                </c:pt>
                <c:pt idx="9">
                  <c:v>1.0919875999999999</c:v>
                </c:pt>
                <c:pt idx="10">
                  <c:v>1.4164833999999999</c:v>
                </c:pt>
                <c:pt idx="11">
                  <c:v>1.2299112000000001</c:v>
                </c:pt>
                <c:pt idx="12">
                  <c:v>1.398026</c:v>
                </c:pt>
                <c:pt idx="13">
                  <c:v>1.5752676000000001</c:v>
                </c:pt>
                <c:pt idx="14">
                  <c:v>1.6390266</c:v>
                </c:pt>
                <c:pt idx="15">
                  <c:v>1.6084385999999999</c:v>
                </c:pt>
                <c:pt idx="16">
                  <c:v>1.5158612</c:v>
                </c:pt>
                <c:pt idx="17">
                  <c:v>1.22027</c:v>
                </c:pt>
                <c:pt idx="18">
                  <c:v>0.73530039999999997</c:v>
                </c:pt>
                <c:pt idx="19">
                  <c:v>0.52675859999999997</c:v>
                </c:pt>
                <c:pt idx="20">
                  <c:v>0.7040864</c:v>
                </c:pt>
                <c:pt idx="21">
                  <c:v>0.66950339999999997</c:v>
                </c:pt>
                <c:pt idx="22">
                  <c:v>0.66493040000000003</c:v>
                </c:pt>
                <c:pt idx="23">
                  <c:v>0.73561259999999995</c:v>
                </c:pt>
                <c:pt idx="24">
                  <c:v>0.65431720000000004</c:v>
                </c:pt>
                <c:pt idx="25">
                  <c:v>0.35397459999999997</c:v>
                </c:pt>
                <c:pt idx="26" formatCode="#,##0.0_ ;\-#,##0.0\ ">
                  <c:v>0.33720840000000002</c:v>
                </c:pt>
              </c:numCache>
            </c:numRef>
          </c:val>
          <c:extLst xmlns:c16r2="http://schemas.microsoft.com/office/drawing/2015/06/chart">
            <c:ext xmlns:c16="http://schemas.microsoft.com/office/drawing/2014/chart" uri="{C3380CC4-5D6E-409C-BE32-E72D297353CC}">
              <c16:uniqueId val="{00000001-501B-4A5F-8E9B-EF3D0E27BBB4}"/>
            </c:ext>
          </c:extLst>
        </c:ser>
        <c:dLbls>
          <c:showLegendKey val="0"/>
          <c:showVal val="0"/>
          <c:showCatName val="0"/>
          <c:showSerName val="0"/>
          <c:showPercent val="0"/>
          <c:showBubbleSize val="0"/>
        </c:dLbls>
        <c:gapWidth val="96"/>
        <c:overlap val="100"/>
        <c:axId val="180937552"/>
        <c:axId val="180938112"/>
      </c:barChart>
      <c:lineChart>
        <c:grouping val="standard"/>
        <c:varyColors val="0"/>
        <c:ser>
          <c:idx val="2"/>
          <c:order val="0"/>
          <c:tx>
            <c:strRef>
              <c:f>Sheet1!$D$1</c:f>
              <c:strCache>
                <c:ptCount val="1"/>
                <c:pt idx="0">
                  <c:v>Labour productivity</c:v>
                </c:pt>
              </c:strCache>
            </c:strRef>
          </c:tx>
          <c:spPr>
            <a:ln>
              <a:solidFill>
                <a:srgbClr val="FFC000"/>
              </a:solidFill>
            </a:ln>
          </c:spPr>
          <c:marker>
            <c:symbol val="none"/>
          </c:marker>
          <c:cat>
            <c:numRef>
              <c:f>Sheet1!$A$2:$A$28</c:f>
              <c:numCache>
                <c:formatCode>m/d/yyyy</c:formatCode>
                <c:ptCount val="27"/>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numCache>
            </c:numRef>
          </c:cat>
          <c:val>
            <c:numRef>
              <c:f>Sheet1!$D$2:$D$28</c:f>
              <c:numCache>
                <c:formatCode>General</c:formatCode>
                <c:ptCount val="27"/>
                <c:pt idx="0">
                  <c:v>1.3602662000000001</c:v>
                </c:pt>
                <c:pt idx="1">
                  <c:v>1.1706000000000001</c:v>
                </c:pt>
                <c:pt idx="2">
                  <c:v>1.7071753999999999</c:v>
                </c:pt>
                <c:pt idx="3">
                  <c:v>1.5469694</c:v>
                </c:pt>
                <c:pt idx="4">
                  <c:v>1.5404278</c:v>
                </c:pt>
                <c:pt idx="5">
                  <c:v>1.2450213999999991</c:v>
                </c:pt>
                <c:pt idx="6">
                  <c:v>1.4734849999999999</c:v>
                </c:pt>
                <c:pt idx="7">
                  <c:v>1.0870632</c:v>
                </c:pt>
                <c:pt idx="8">
                  <c:v>1.4511436</c:v>
                </c:pt>
                <c:pt idx="9">
                  <c:v>1.8420954</c:v>
                </c:pt>
                <c:pt idx="10">
                  <c:v>2.3361283999999971</c:v>
                </c:pt>
                <c:pt idx="11">
                  <c:v>2.2788058000000002</c:v>
                </c:pt>
                <c:pt idx="12">
                  <c:v>2.5480603999999998</c:v>
                </c:pt>
                <c:pt idx="13">
                  <c:v>2.7046272</c:v>
                </c:pt>
                <c:pt idx="14">
                  <c:v>2.6543899999999998</c:v>
                </c:pt>
                <c:pt idx="15">
                  <c:v>2.499008799999999</c:v>
                </c:pt>
                <c:pt idx="16">
                  <c:v>2.2208937999999998</c:v>
                </c:pt>
                <c:pt idx="17">
                  <c:v>1.8524046000000001</c:v>
                </c:pt>
                <c:pt idx="18">
                  <c:v>1.4093958</c:v>
                </c:pt>
                <c:pt idx="19">
                  <c:v>1.4688798000000001</c:v>
                </c:pt>
                <c:pt idx="20">
                  <c:v>1.6306642</c:v>
                </c:pt>
                <c:pt idx="21">
                  <c:v>1.5123038</c:v>
                </c:pt>
                <c:pt idx="22">
                  <c:v>1.3636607999999999</c:v>
                </c:pt>
                <c:pt idx="23">
                  <c:v>1.2554676</c:v>
                </c:pt>
                <c:pt idx="24">
                  <c:v>0.79598860000000005</c:v>
                </c:pt>
                <c:pt idx="25">
                  <c:v>0.3898856</c:v>
                </c:pt>
                <c:pt idx="26">
                  <c:v>0.38471919999999998</c:v>
                </c:pt>
              </c:numCache>
            </c:numRef>
          </c:val>
          <c:smooth val="0"/>
          <c:extLst xmlns:c16r2="http://schemas.microsoft.com/office/drawing/2015/06/chart">
            <c:ext xmlns:c16="http://schemas.microsoft.com/office/drawing/2014/chart" uri="{C3380CC4-5D6E-409C-BE32-E72D297353CC}">
              <c16:uniqueId val="{00000002-501B-4A5F-8E9B-EF3D0E27BBB4}"/>
            </c:ext>
          </c:extLst>
        </c:ser>
        <c:ser>
          <c:idx val="3"/>
          <c:order val="3"/>
          <c:tx>
            <c:strRef>
              <c:f>Sheet1!$E$1</c:f>
              <c:strCache>
                <c:ptCount val="1"/>
              </c:strCache>
            </c:strRef>
          </c:tx>
          <c:spPr>
            <a:ln w="38100">
              <a:solidFill>
                <a:srgbClr val="0070C4"/>
              </a:solidFill>
            </a:ln>
          </c:spPr>
          <c:marker>
            <c:symbol val="none"/>
          </c:marker>
          <c:cat>
            <c:numRef>
              <c:f>Sheet1!$A$2:$A$28</c:f>
              <c:numCache>
                <c:formatCode>m/d/yyyy</c:formatCode>
                <c:ptCount val="27"/>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numCache>
            </c:numRef>
          </c:cat>
          <c:val>
            <c:numRef>
              <c:f>Sheet1!$E$2:$E$27</c:f>
              <c:numCache>
                <c:formatCode>General</c:formatCode>
                <c:ptCount val="26"/>
              </c:numCache>
            </c:numRef>
          </c:val>
          <c:smooth val="0"/>
          <c:extLst xmlns:c16r2="http://schemas.microsoft.com/office/drawing/2015/06/chart">
            <c:ext xmlns:c16="http://schemas.microsoft.com/office/drawing/2014/chart" uri="{C3380CC4-5D6E-409C-BE32-E72D297353CC}">
              <c16:uniqueId val="{00000003-501B-4A5F-8E9B-EF3D0E27BBB4}"/>
            </c:ext>
          </c:extLst>
        </c:ser>
        <c:dLbls>
          <c:showLegendKey val="0"/>
          <c:showVal val="0"/>
          <c:showCatName val="0"/>
          <c:showSerName val="0"/>
          <c:showPercent val="0"/>
          <c:showBubbleSize val="0"/>
        </c:dLbls>
        <c:marker val="1"/>
        <c:smooth val="0"/>
        <c:axId val="180937552"/>
        <c:axId val="180938112"/>
      </c:lineChart>
      <c:dateAx>
        <c:axId val="180937552"/>
        <c:scaling>
          <c:orientation val="minMax"/>
          <c:min val="32874"/>
        </c:scaling>
        <c:delete val="0"/>
        <c:axPos val="b"/>
        <c:majorGridlines>
          <c:spPr>
            <a:ln>
              <a:prstDash val="sysDot"/>
            </a:ln>
          </c:spPr>
        </c:majorGridlines>
        <c:numFmt formatCode="yyyy" sourceLinked="0"/>
        <c:majorTickMark val="out"/>
        <c:minorTickMark val="none"/>
        <c:tickLblPos val="low"/>
        <c:txPr>
          <a:bodyPr/>
          <a:lstStyle/>
          <a:p>
            <a:pPr>
              <a:defRPr sz="1500" b="1"/>
            </a:pPr>
            <a:endParaRPr lang="fr-FR"/>
          </a:p>
        </c:txPr>
        <c:crossAx val="180938112"/>
        <c:crosses val="autoZero"/>
        <c:auto val="1"/>
        <c:lblOffset val="100"/>
        <c:baseTimeUnit val="years"/>
        <c:majorUnit val="5"/>
        <c:majorTimeUnit val="years"/>
        <c:minorUnit val="10"/>
      </c:dateAx>
      <c:valAx>
        <c:axId val="180938112"/>
        <c:scaling>
          <c:orientation val="minMax"/>
          <c:max val="5"/>
          <c:min val="-1"/>
        </c:scaling>
        <c:delete val="0"/>
        <c:axPos val="l"/>
        <c:majorGridlines/>
        <c:minorGridlines/>
        <c:numFmt formatCode="General" sourceLinked="0"/>
        <c:majorTickMark val="out"/>
        <c:minorTickMark val="none"/>
        <c:tickLblPos val="nextTo"/>
        <c:txPr>
          <a:bodyPr/>
          <a:lstStyle/>
          <a:p>
            <a:pPr>
              <a:defRPr sz="1500" b="1"/>
            </a:pPr>
            <a:endParaRPr lang="fr-FR"/>
          </a:p>
        </c:txPr>
        <c:crossAx val="180937552"/>
        <c:crosses val="autoZero"/>
        <c:crossBetween val="between"/>
        <c:majorUnit val="1"/>
        <c:minorUnit val="0.5"/>
      </c:valAx>
      <c:spPr>
        <a:solidFill>
          <a:schemeClr val="bg1"/>
        </a:solidFill>
      </c:spPr>
    </c:plotArea>
    <c:plotVisOnly val="1"/>
    <c:dispBlanksAs val="gap"/>
    <c:showDLblsOverMax val="0"/>
  </c:chart>
  <c:txPr>
    <a:bodyPr/>
    <a:lstStyle/>
    <a:p>
      <a:pPr>
        <a:defRPr sz="1800"/>
      </a:pPr>
      <a:endParaRPr lang="fr-FR"/>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1207349081365E-2"/>
          <c:y val="0.129285204181004"/>
          <c:w val="0.46574149000605702"/>
          <c:h val="0.56851814581575"/>
        </c:manualLayout>
      </c:layout>
      <c:barChart>
        <c:barDir val="col"/>
        <c:grouping val="stacked"/>
        <c:varyColors val="0"/>
        <c:ser>
          <c:idx val="1"/>
          <c:order val="1"/>
          <c:tx>
            <c:strRef>
              <c:f>Sheet1!$C$1</c:f>
              <c:strCache>
                <c:ptCount val="1"/>
                <c:pt idx="0">
                  <c:v>Capital deepening </c:v>
                </c:pt>
              </c:strCache>
            </c:strRef>
          </c:tx>
          <c:spPr>
            <a:solidFill>
              <a:srgbClr val="7030A0"/>
            </a:solidFill>
          </c:spPr>
          <c:invertIfNegative val="0"/>
          <c:cat>
            <c:numRef>
              <c:f>Sheet1!$A$2:$A$27</c:f>
              <c:numCache>
                <c:formatCode>m/d/yyyy</c:formatCode>
                <c:ptCount val="26"/>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numCache>
            </c:numRef>
          </c:cat>
          <c:val>
            <c:numRef>
              <c:f>Sheet1!$C$2:$C$27</c:f>
              <c:numCache>
                <c:formatCode>General</c:formatCode>
                <c:ptCount val="26"/>
                <c:pt idx="0">
                  <c:v>1.6772781999999999</c:v>
                </c:pt>
                <c:pt idx="1">
                  <c:v>1.738432</c:v>
                </c:pt>
                <c:pt idx="2">
                  <c:v>1.7839583999999999</c:v>
                </c:pt>
                <c:pt idx="3">
                  <c:v>1.8950606000000001</c:v>
                </c:pt>
                <c:pt idx="4">
                  <c:v>1.7813635999999999</c:v>
                </c:pt>
                <c:pt idx="5">
                  <c:v>1.6537063999999999</c:v>
                </c:pt>
                <c:pt idx="6">
                  <c:v>1.5385279999999999</c:v>
                </c:pt>
                <c:pt idx="7">
                  <c:v>1.4976452</c:v>
                </c:pt>
                <c:pt idx="8">
                  <c:v>1.457039</c:v>
                </c:pt>
                <c:pt idx="9">
                  <c:v>1.6306276</c:v>
                </c:pt>
                <c:pt idx="10">
                  <c:v>1.5876576</c:v>
                </c:pt>
                <c:pt idx="11">
                  <c:v>1.5991484</c:v>
                </c:pt>
                <c:pt idx="12">
                  <c:v>1.5375791999999999</c:v>
                </c:pt>
                <c:pt idx="13">
                  <c:v>1.2684404</c:v>
                </c:pt>
                <c:pt idx="14">
                  <c:v>0.96788799999999997</c:v>
                </c:pt>
                <c:pt idx="15">
                  <c:v>0.85178900000000002</c:v>
                </c:pt>
                <c:pt idx="16">
                  <c:v>0.63027920000000004</c:v>
                </c:pt>
                <c:pt idx="17">
                  <c:v>0.43050260000000001</c:v>
                </c:pt>
                <c:pt idx="18">
                  <c:v>0.45046059999999999</c:v>
                </c:pt>
                <c:pt idx="19">
                  <c:v>0.62299020000000005</c:v>
                </c:pt>
                <c:pt idx="20">
                  <c:v>0.46009539999999999</c:v>
                </c:pt>
                <c:pt idx="21">
                  <c:v>0.44404519999999997</c:v>
                </c:pt>
                <c:pt idx="22">
                  <c:v>0.3639172</c:v>
                </c:pt>
                <c:pt idx="23">
                  <c:v>0.25251659999999998</c:v>
                </c:pt>
                <c:pt idx="24">
                  <c:v>-2.6476800000000002E-2</c:v>
                </c:pt>
                <c:pt idx="25">
                  <c:v>7.2063799999999997E-2</c:v>
                </c:pt>
              </c:numCache>
            </c:numRef>
          </c:val>
          <c:extLst xmlns:c16r2="http://schemas.microsoft.com/office/drawing/2015/06/chart">
            <c:ext xmlns:c16="http://schemas.microsoft.com/office/drawing/2014/chart" uri="{C3380CC4-5D6E-409C-BE32-E72D297353CC}">
              <c16:uniqueId val="{00000000-9C0E-49C7-B391-0C9FAA040E8D}"/>
            </c:ext>
          </c:extLst>
        </c:ser>
        <c:ser>
          <c:idx val="0"/>
          <c:order val="2"/>
          <c:tx>
            <c:strRef>
              <c:f>Sheet1!$B$1</c:f>
              <c:strCache>
                <c:ptCount val="1"/>
                <c:pt idx="0">
                  <c:v>Total factor productivity</c:v>
                </c:pt>
              </c:strCache>
            </c:strRef>
          </c:tx>
          <c:spPr>
            <a:solidFill>
              <a:srgbClr val="97D2FF"/>
            </a:solidFill>
          </c:spPr>
          <c:invertIfNegative val="0"/>
          <c:cat>
            <c:numRef>
              <c:f>Sheet1!$A$2:$A$27</c:f>
              <c:numCache>
                <c:formatCode>m/d/yyyy</c:formatCode>
                <c:ptCount val="26"/>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numCache>
            </c:numRef>
          </c:cat>
          <c:val>
            <c:numRef>
              <c:f>Sheet1!$B$2:$B$27</c:f>
              <c:numCache>
                <c:formatCode>General</c:formatCode>
                <c:ptCount val="26"/>
                <c:pt idx="0">
                  <c:v>2.763315</c:v>
                </c:pt>
                <c:pt idx="1">
                  <c:v>2.8630391999999998</c:v>
                </c:pt>
                <c:pt idx="2">
                  <c:v>2.3537903999999998</c:v>
                </c:pt>
                <c:pt idx="3">
                  <c:v>1.6336147999999999</c:v>
                </c:pt>
                <c:pt idx="4">
                  <c:v>1.0053306</c:v>
                </c:pt>
                <c:pt idx="5">
                  <c:v>0.61933179999999999</c:v>
                </c:pt>
                <c:pt idx="6">
                  <c:v>0.66135580000000005</c:v>
                </c:pt>
                <c:pt idx="7">
                  <c:v>0.78869359999999999</c:v>
                </c:pt>
                <c:pt idx="8">
                  <c:v>0.50195979999999996</c:v>
                </c:pt>
                <c:pt idx="9">
                  <c:v>0.67525139999999995</c:v>
                </c:pt>
                <c:pt idx="10">
                  <c:v>0.67118999999999995</c:v>
                </c:pt>
                <c:pt idx="11">
                  <c:v>0.44041200000000003</c:v>
                </c:pt>
                <c:pt idx="12">
                  <c:v>0.52412539999999996</c:v>
                </c:pt>
                <c:pt idx="13">
                  <c:v>0.82346240000000004</c:v>
                </c:pt>
                <c:pt idx="14">
                  <c:v>1.0102203999999999</c:v>
                </c:pt>
                <c:pt idx="15">
                  <c:v>0.85801459999999996</c:v>
                </c:pt>
                <c:pt idx="16">
                  <c:v>0.83446580000000004</c:v>
                </c:pt>
                <c:pt idx="17">
                  <c:v>0.81289299999999998</c:v>
                </c:pt>
                <c:pt idx="18">
                  <c:v>0.47921560000000002</c:v>
                </c:pt>
                <c:pt idx="19">
                  <c:v>-0.37307620000000002</c:v>
                </c:pt>
                <c:pt idx="20">
                  <c:v>0.12786220000000001</c:v>
                </c:pt>
                <c:pt idx="21">
                  <c:v>0.148954</c:v>
                </c:pt>
                <c:pt idx="22">
                  <c:v>0.25614579999999998</c:v>
                </c:pt>
                <c:pt idx="23">
                  <c:v>0.80836799999999998</c:v>
                </c:pt>
                <c:pt idx="24">
                  <c:v>1.3186064</c:v>
                </c:pt>
                <c:pt idx="25">
                  <c:v>0.86556860000000002</c:v>
                </c:pt>
              </c:numCache>
            </c:numRef>
          </c:val>
          <c:extLst xmlns:c16r2="http://schemas.microsoft.com/office/drawing/2015/06/chart">
            <c:ext xmlns:c16="http://schemas.microsoft.com/office/drawing/2014/chart" uri="{C3380CC4-5D6E-409C-BE32-E72D297353CC}">
              <c16:uniqueId val="{00000001-9C0E-49C7-B391-0C9FAA040E8D}"/>
            </c:ext>
          </c:extLst>
        </c:ser>
        <c:dLbls>
          <c:showLegendKey val="0"/>
          <c:showVal val="0"/>
          <c:showCatName val="0"/>
          <c:showSerName val="0"/>
          <c:showPercent val="0"/>
          <c:showBubbleSize val="0"/>
        </c:dLbls>
        <c:gapWidth val="96"/>
        <c:overlap val="100"/>
        <c:axId val="181599376"/>
        <c:axId val="181599936"/>
      </c:barChart>
      <c:lineChart>
        <c:grouping val="standard"/>
        <c:varyColors val="0"/>
        <c:ser>
          <c:idx val="2"/>
          <c:order val="0"/>
          <c:tx>
            <c:strRef>
              <c:f>Sheet1!$D$1</c:f>
              <c:strCache>
                <c:ptCount val="1"/>
                <c:pt idx="0">
                  <c:v>Labour productivity growth (%)</c:v>
                </c:pt>
              </c:strCache>
            </c:strRef>
          </c:tx>
          <c:spPr>
            <a:ln>
              <a:solidFill>
                <a:srgbClr val="FFC000"/>
              </a:solidFill>
            </a:ln>
          </c:spPr>
          <c:marker>
            <c:symbol val="none"/>
          </c:marker>
          <c:cat>
            <c:numRef>
              <c:f>Sheet1!$A$2:$A$27</c:f>
              <c:numCache>
                <c:formatCode>m/d/yyyy</c:formatCode>
                <c:ptCount val="26"/>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numCache>
            </c:numRef>
          </c:cat>
          <c:val>
            <c:numRef>
              <c:f>Sheet1!$D$2:$D$27</c:f>
              <c:numCache>
                <c:formatCode>General</c:formatCode>
                <c:ptCount val="26"/>
                <c:pt idx="0">
                  <c:v>4.4405932000000004</c:v>
                </c:pt>
                <c:pt idx="1">
                  <c:v>4.6014711999999998</c:v>
                </c:pt>
                <c:pt idx="2">
                  <c:v>4.1377487999999998</c:v>
                </c:pt>
                <c:pt idx="3">
                  <c:v>3.5286754</c:v>
                </c:pt>
                <c:pt idx="4">
                  <c:v>2.7866942000000008</c:v>
                </c:pt>
                <c:pt idx="5">
                  <c:v>2.2730381999999998</c:v>
                </c:pt>
                <c:pt idx="6">
                  <c:v>2.1998837999999998</c:v>
                </c:pt>
                <c:pt idx="7">
                  <c:v>2.2863387999999998</c:v>
                </c:pt>
                <c:pt idx="8">
                  <c:v>1.9589988</c:v>
                </c:pt>
                <c:pt idx="9">
                  <c:v>2.305879</c:v>
                </c:pt>
                <c:pt idx="10">
                  <c:v>2.2588476000000002</c:v>
                </c:pt>
                <c:pt idx="11">
                  <c:v>2.0395604000000001</c:v>
                </c:pt>
                <c:pt idx="12">
                  <c:v>2.0617046000000001</c:v>
                </c:pt>
                <c:pt idx="13">
                  <c:v>2.0919028000000002</c:v>
                </c:pt>
                <c:pt idx="14">
                  <c:v>1.9781084</c:v>
                </c:pt>
                <c:pt idx="15">
                  <c:v>1.7098036000000001</c:v>
                </c:pt>
                <c:pt idx="16">
                  <c:v>1.464745</c:v>
                </c:pt>
                <c:pt idx="17">
                  <c:v>1.2433955999999999</c:v>
                </c:pt>
                <c:pt idx="18">
                  <c:v>0.92967619999999995</c:v>
                </c:pt>
                <c:pt idx="19">
                  <c:v>0.249914</c:v>
                </c:pt>
                <c:pt idx="20">
                  <c:v>0.58795759999999997</c:v>
                </c:pt>
                <c:pt idx="21">
                  <c:v>0.59299919999999995</c:v>
                </c:pt>
                <c:pt idx="22">
                  <c:v>0.62006300000000003</c:v>
                </c:pt>
                <c:pt idx="23">
                  <c:v>1.0608846000000001</c:v>
                </c:pt>
                <c:pt idx="24">
                  <c:v>1.2921296</c:v>
                </c:pt>
                <c:pt idx="25">
                  <c:v>0.93763240000000003</c:v>
                </c:pt>
              </c:numCache>
            </c:numRef>
          </c:val>
          <c:smooth val="0"/>
          <c:extLst xmlns:c16r2="http://schemas.microsoft.com/office/drawing/2015/06/chart">
            <c:ext xmlns:c16="http://schemas.microsoft.com/office/drawing/2014/chart" uri="{C3380CC4-5D6E-409C-BE32-E72D297353CC}">
              <c16:uniqueId val="{00000002-9C0E-49C7-B391-0C9FAA040E8D}"/>
            </c:ext>
          </c:extLst>
        </c:ser>
        <c:ser>
          <c:idx val="3"/>
          <c:order val="3"/>
          <c:tx>
            <c:strRef>
              <c:f>Sheet1!$E$1</c:f>
              <c:strCache>
                <c:ptCount val="1"/>
                <c:pt idx="0">
                  <c:v>qsdqd</c:v>
                </c:pt>
              </c:strCache>
            </c:strRef>
          </c:tx>
          <c:spPr>
            <a:ln w="38100">
              <a:solidFill>
                <a:srgbClr val="0070C4"/>
              </a:solidFill>
            </a:ln>
          </c:spPr>
          <c:marker>
            <c:symbol val="none"/>
          </c:marker>
          <c:cat>
            <c:numRef>
              <c:f>Sheet1!$A$2:$A$27</c:f>
              <c:numCache>
                <c:formatCode>m/d/yyyy</c:formatCode>
                <c:ptCount val="26"/>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numCache>
            </c:numRef>
          </c:cat>
          <c:val>
            <c:numRef>
              <c:f>Sheet1!$E$2:$E$27</c:f>
              <c:numCache>
                <c:formatCode>General</c:formatCode>
                <c:ptCount val="26"/>
              </c:numCache>
            </c:numRef>
          </c:val>
          <c:smooth val="0"/>
          <c:extLst xmlns:c16r2="http://schemas.microsoft.com/office/drawing/2015/06/chart">
            <c:ext xmlns:c16="http://schemas.microsoft.com/office/drawing/2014/chart" uri="{C3380CC4-5D6E-409C-BE32-E72D297353CC}">
              <c16:uniqueId val="{00000003-9C0E-49C7-B391-0C9FAA040E8D}"/>
            </c:ext>
          </c:extLst>
        </c:ser>
        <c:dLbls>
          <c:showLegendKey val="0"/>
          <c:showVal val="0"/>
          <c:showCatName val="0"/>
          <c:showSerName val="0"/>
          <c:showPercent val="0"/>
          <c:showBubbleSize val="0"/>
        </c:dLbls>
        <c:marker val="1"/>
        <c:smooth val="0"/>
        <c:axId val="181599376"/>
        <c:axId val="181599936"/>
      </c:lineChart>
      <c:dateAx>
        <c:axId val="181599376"/>
        <c:scaling>
          <c:orientation val="minMax"/>
          <c:min val="32874"/>
        </c:scaling>
        <c:delete val="0"/>
        <c:axPos val="b"/>
        <c:majorGridlines>
          <c:spPr>
            <a:ln>
              <a:prstDash val="sysDot"/>
            </a:ln>
          </c:spPr>
        </c:majorGridlines>
        <c:numFmt formatCode="yyyy" sourceLinked="0"/>
        <c:majorTickMark val="out"/>
        <c:minorTickMark val="none"/>
        <c:tickLblPos val="low"/>
        <c:txPr>
          <a:bodyPr/>
          <a:lstStyle/>
          <a:p>
            <a:pPr>
              <a:defRPr sz="1500" b="1"/>
            </a:pPr>
            <a:endParaRPr lang="fr-FR"/>
          </a:p>
        </c:txPr>
        <c:crossAx val="181599936"/>
        <c:crosses val="autoZero"/>
        <c:auto val="1"/>
        <c:lblOffset val="100"/>
        <c:baseTimeUnit val="years"/>
        <c:majorUnit val="5"/>
        <c:majorTimeUnit val="years"/>
        <c:minorUnit val="10"/>
      </c:dateAx>
      <c:valAx>
        <c:axId val="181599936"/>
        <c:scaling>
          <c:orientation val="minMax"/>
          <c:max val="5"/>
          <c:min val="-1"/>
        </c:scaling>
        <c:delete val="0"/>
        <c:axPos val="l"/>
        <c:majorGridlines/>
        <c:minorGridlines/>
        <c:numFmt formatCode="General" sourceLinked="0"/>
        <c:majorTickMark val="out"/>
        <c:minorTickMark val="none"/>
        <c:tickLblPos val="nextTo"/>
        <c:txPr>
          <a:bodyPr/>
          <a:lstStyle/>
          <a:p>
            <a:pPr>
              <a:defRPr sz="1500" b="1"/>
            </a:pPr>
            <a:endParaRPr lang="fr-FR"/>
          </a:p>
        </c:txPr>
        <c:crossAx val="181599376"/>
        <c:crosses val="autoZero"/>
        <c:crossBetween val="between"/>
        <c:majorUnit val="1"/>
        <c:minorUnit val="0.5"/>
      </c:valAx>
      <c:spPr>
        <a:solidFill>
          <a:schemeClr val="bg1"/>
        </a:solidFill>
      </c:spPr>
    </c:plotArea>
    <c:legend>
      <c:legendPos val="b"/>
      <c:legendEntry>
        <c:idx val="3"/>
        <c:delete val="1"/>
      </c:legendEntry>
      <c:layout>
        <c:manualLayout>
          <c:xMode val="edge"/>
          <c:yMode val="edge"/>
          <c:x val="3.3846153846153797E-2"/>
          <c:y val="0.84278322404726302"/>
          <c:w val="0.93602059357964895"/>
          <c:h val="0.124236187755632"/>
        </c:manualLayout>
      </c:layout>
      <c:overlay val="0"/>
      <c:txPr>
        <a:bodyPr/>
        <a:lstStyle/>
        <a:p>
          <a:pPr>
            <a:defRPr sz="1600"/>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278139365527301E-2"/>
          <c:y val="0.14165289612771001"/>
          <c:w val="0.87054367120294895"/>
          <c:h val="0.70868557868622595"/>
        </c:manualLayout>
      </c:layout>
      <c:barChart>
        <c:barDir val="col"/>
        <c:grouping val="stacked"/>
        <c:varyColors val="0"/>
        <c:ser>
          <c:idx val="1"/>
          <c:order val="1"/>
          <c:tx>
            <c:strRef>
              <c:f>Sheet1!$C$1</c:f>
              <c:strCache>
                <c:ptCount val="1"/>
                <c:pt idx="0">
                  <c:v>Capital deepening </c:v>
                </c:pt>
              </c:strCache>
            </c:strRef>
          </c:tx>
          <c:spPr>
            <a:solidFill>
              <a:srgbClr val="7030A0"/>
            </a:solidFill>
          </c:spPr>
          <c:invertIfNegative val="0"/>
          <c:cat>
            <c:numRef>
              <c:f>Sheet1!$A$2:$A$28</c:f>
              <c:numCache>
                <c:formatCode>m/d/yyyy</c:formatCode>
                <c:ptCount val="27"/>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numCache>
            </c:numRef>
          </c:cat>
          <c:val>
            <c:numRef>
              <c:f>Sheet1!$C$2:$C$28</c:f>
              <c:numCache>
                <c:formatCode>General</c:formatCode>
                <c:ptCount val="27"/>
                <c:pt idx="0">
                  <c:v>0.67261340000000003</c:v>
                </c:pt>
                <c:pt idx="1">
                  <c:v>0.98482380000000003</c:v>
                </c:pt>
                <c:pt idx="2">
                  <c:v>1.3881463999999999</c:v>
                </c:pt>
                <c:pt idx="3">
                  <c:v>1.7044892</c:v>
                </c:pt>
                <c:pt idx="4">
                  <c:v>1.7082965999999999</c:v>
                </c:pt>
                <c:pt idx="5">
                  <c:v>1.5516288</c:v>
                </c:pt>
                <c:pt idx="6">
                  <c:v>1.245726399999999</c:v>
                </c:pt>
                <c:pt idx="7">
                  <c:v>0.88599919999999999</c:v>
                </c:pt>
                <c:pt idx="8">
                  <c:v>0.67884239999999996</c:v>
                </c:pt>
                <c:pt idx="9">
                  <c:v>0.62035039999999997</c:v>
                </c:pt>
                <c:pt idx="10">
                  <c:v>0.61114559999999996</c:v>
                </c:pt>
                <c:pt idx="11">
                  <c:v>0.58155800000000002</c:v>
                </c:pt>
                <c:pt idx="12">
                  <c:v>0.55519439999999998</c:v>
                </c:pt>
                <c:pt idx="13">
                  <c:v>0.56505300000000003</c:v>
                </c:pt>
                <c:pt idx="14">
                  <c:v>0.54143419999999998</c:v>
                </c:pt>
                <c:pt idx="15">
                  <c:v>0.42256100000000002</c:v>
                </c:pt>
                <c:pt idx="16">
                  <c:v>0.41298960000000001</c:v>
                </c:pt>
                <c:pt idx="17">
                  <c:v>0.38624199999999997</c:v>
                </c:pt>
                <c:pt idx="18">
                  <c:v>0.4496714</c:v>
                </c:pt>
                <c:pt idx="19">
                  <c:v>0.53420699999999999</c:v>
                </c:pt>
                <c:pt idx="20">
                  <c:v>0.63398460000000001</c:v>
                </c:pt>
                <c:pt idx="21">
                  <c:v>0.58024980000000004</c:v>
                </c:pt>
                <c:pt idx="22">
                  <c:v>0.49442180000000002</c:v>
                </c:pt>
                <c:pt idx="23">
                  <c:v>0.36059039999999998</c:v>
                </c:pt>
                <c:pt idx="24">
                  <c:v>0.17203599999999999</c:v>
                </c:pt>
                <c:pt idx="25">
                  <c:v>0.1055946</c:v>
                </c:pt>
                <c:pt idx="26">
                  <c:v>5.6402599999999997E-2</c:v>
                </c:pt>
              </c:numCache>
            </c:numRef>
          </c:val>
          <c:extLst xmlns:c16r2="http://schemas.microsoft.com/office/drawing/2015/06/chart">
            <c:ext xmlns:c16="http://schemas.microsoft.com/office/drawing/2014/chart" uri="{C3380CC4-5D6E-409C-BE32-E72D297353CC}">
              <c16:uniqueId val="{00000000-8835-4178-8CD8-FD2B381A0F02}"/>
            </c:ext>
          </c:extLst>
        </c:ser>
        <c:ser>
          <c:idx val="0"/>
          <c:order val="2"/>
          <c:tx>
            <c:strRef>
              <c:f>Sheet1!$B$1</c:f>
              <c:strCache>
                <c:ptCount val="1"/>
                <c:pt idx="0">
                  <c:v>Multifactor productivity</c:v>
                </c:pt>
              </c:strCache>
            </c:strRef>
          </c:tx>
          <c:spPr>
            <a:solidFill>
              <a:srgbClr val="97D2FF"/>
            </a:solidFill>
          </c:spPr>
          <c:invertIfNegative val="0"/>
          <c:cat>
            <c:numRef>
              <c:f>Sheet1!$A$2:$A$28</c:f>
              <c:numCache>
                <c:formatCode>m/d/yyyy</c:formatCode>
                <c:ptCount val="27"/>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numCache>
            </c:numRef>
          </c:cat>
          <c:val>
            <c:numRef>
              <c:f>Sheet1!$B$2:$B$28</c:f>
              <c:numCache>
                <c:formatCode>General</c:formatCode>
                <c:ptCount val="27"/>
                <c:pt idx="0">
                  <c:v>0.81924079999999999</c:v>
                </c:pt>
                <c:pt idx="1">
                  <c:v>0.39481919999999998</c:v>
                </c:pt>
                <c:pt idx="2">
                  <c:v>0.20826520000000001</c:v>
                </c:pt>
                <c:pt idx="3">
                  <c:v>0.64863680000000001</c:v>
                </c:pt>
                <c:pt idx="4">
                  <c:v>1.0524123999999999</c:v>
                </c:pt>
                <c:pt idx="5">
                  <c:v>1.2044534</c:v>
                </c:pt>
                <c:pt idx="6">
                  <c:v>1.3959896000000001</c:v>
                </c:pt>
                <c:pt idx="7">
                  <c:v>1.532281</c:v>
                </c:pt>
                <c:pt idx="8">
                  <c:v>1.255085</c:v>
                </c:pt>
                <c:pt idx="9">
                  <c:v>1.2776422000000001</c:v>
                </c:pt>
                <c:pt idx="10">
                  <c:v>1.7104344</c:v>
                </c:pt>
                <c:pt idx="11">
                  <c:v>1.7932695999999999</c:v>
                </c:pt>
                <c:pt idx="12">
                  <c:v>1.6408313999999991</c:v>
                </c:pt>
                <c:pt idx="13">
                  <c:v>1.994324</c:v>
                </c:pt>
                <c:pt idx="14">
                  <c:v>1.9907792</c:v>
                </c:pt>
                <c:pt idx="15">
                  <c:v>1.6432587999999999</c:v>
                </c:pt>
                <c:pt idx="16">
                  <c:v>1.6657172</c:v>
                </c:pt>
                <c:pt idx="17">
                  <c:v>1.4454929999999999</c:v>
                </c:pt>
                <c:pt idx="18">
                  <c:v>0.78111200000000003</c:v>
                </c:pt>
                <c:pt idx="19">
                  <c:v>-0.19379959999999999</c:v>
                </c:pt>
                <c:pt idx="20">
                  <c:v>-4.4576000000000102E-2</c:v>
                </c:pt>
                <c:pt idx="21">
                  <c:v>-0.3200326</c:v>
                </c:pt>
                <c:pt idx="22">
                  <c:v>-0.61059300000000005</c:v>
                </c:pt>
                <c:pt idx="23">
                  <c:v>-0.42319800000000002</c:v>
                </c:pt>
                <c:pt idx="24">
                  <c:v>0.28413179999999999</c:v>
                </c:pt>
                <c:pt idx="25">
                  <c:v>0.25747740000000002</c:v>
                </c:pt>
                <c:pt idx="26" formatCode="#,##0.0_ ;\-#,##0.0\ ">
                  <c:v>0.19977719999999999</c:v>
                </c:pt>
              </c:numCache>
            </c:numRef>
          </c:val>
          <c:extLst xmlns:c16r2="http://schemas.microsoft.com/office/drawing/2015/06/chart">
            <c:ext xmlns:c16="http://schemas.microsoft.com/office/drawing/2014/chart" uri="{C3380CC4-5D6E-409C-BE32-E72D297353CC}">
              <c16:uniqueId val="{00000001-8835-4178-8CD8-FD2B381A0F02}"/>
            </c:ext>
          </c:extLst>
        </c:ser>
        <c:dLbls>
          <c:showLegendKey val="0"/>
          <c:showVal val="0"/>
          <c:showCatName val="0"/>
          <c:showSerName val="0"/>
          <c:showPercent val="0"/>
          <c:showBubbleSize val="0"/>
        </c:dLbls>
        <c:gapWidth val="96"/>
        <c:overlap val="100"/>
        <c:axId val="181387104"/>
        <c:axId val="181387664"/>
      </c:barChart>
      <c:lineChart>
        <c:grouping val="standard"/>
        <c:varyColors val="0"/>
        <c:ser>
          <c:idx val="3"/>
          <c:order val="3"/>
          <c:tx>
            <c:strRef>
              <c:f>Sheet1!$E$1</c:f>
              <c:strCache>
                <c:ptCount val="1"/>
              </c:strCache>
            </c:strRef>
          </c:tx>
          <c:spPr>
            <a:ln w="38100">
              <a:solidFill>
                <a:srgbClr val="0070C4"/>
              </a:solidFill>
            </a:ln>
          </c:spPr>
          <c:marker>
            <c:symbol val="none"/>
          </c:marker>
          <c:cat>
            <c:numRef>
              <c:f>Sheet1!$A$2:$A$28</c:f>
              <c:numCache>
                <c:formatCode>m/d/yyyy</c:formatCode>
                <c:ptCount val="27"/>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numCache>
            </c:numRef>
          </c:cat>
          <c:val>
            <c:numRef>
              <c:f>Sheet1!$E$2:$E$27</c:f>
              <c:numCache>
                <c:formatCode>General</c:formatCode>
                <c:ptCount val="26"/>
              </c:numCache>
            </c:numRef>
          </c:val>
          <c:smooth val="0"/>
          <c:extLst xmlns:c16r2="http://schemas.microsoft.com/office/drawing/2015/06/chart">
            <c:ext xmlns:c16="http://schemas.microsoft.com/office/drawing/2014/chart" uri="{C3380CC4-5D6E-409C-BE32-E72D297353CC}">
              <c16:uniqueId val="{00000002-8835-4178-8CD8-FD2B381A0F02}"/>
            </c:ext>
          </c:extLst>
        </c:ser>
        <c:dLbls>
          <c:showLegendKey val="0"/>
          <c:showVal val="0"/>
          <c:showCatName val="0"/>
          <c:showSerName val="0"/>
          <c:showPercent val="0"/>
          <c:showBubbleSize val="0"/>
        </c:dLbls>
        <c:marker val="1"/>
        <c:smooth val="0"/>
        <c:axId val="181387104"/>
        <c:axId val="181387664"/>
      </c:lineChart>
      <c:lineChart>
        <c:grouping val="standard"/>
        <c:varyColors val="0"/>
        <c:ser>
          <c:idx val="2"/>
          <c:order val="0"/>
          <c:tx>
            <c:strRef>
              <c:f>Sheet1!$D$1</c:f>
              <c:strCache>
                <c:ptCount val="1"/>
                <c:pt idx="0">
                  <c:v>Labour productivity</c:v>
                </c:pt>
              </c:strCache>
            </c:strRef>
          </c:tx>
          <c:spPr>
            <a:ln>
              <a:solidFill>
                <a:srgbClr val="FFC000"/>
              </a:solidFill>
            </a:ln>
          </c:spPr>
          <c:marker>
            <c:symbol val="none"/>
          </c:marker>
          <c:cat>
            <c:numRef>
              <c:f>Sheet1!$A$2:$A$28</c:f>
              <c:numCache>
                <c:formatCode>m/d/yyyy</c:formatCode>
                <c:ptCount val="27"/>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numCache>
            </c:numRef>
          </c:cat>
          <c:val>
            <c:numRef>
              <c:f>Sheet1!$D$2:$D$28</c:f>
              <c:numCache>
                <c:formatCode>General</c:formatCode>
                <c:ptCount val="27"/>
                <c:pt idx="0">
                  <c:v>1.4918541999999999</c:v>
                </c:pt>
                <c:pt idx="1">
                  <c:v>1.379643</c:v>
                </c:pt>
                <c:pt idx="2">
                  <c:v>1.5964115999999999</c:v>
                </c:pt>
                <c:pt idx="3">
                  <c:v>2.3531260000000001</c:v>
                </c:pt>
                <c:pt idx="4">
                  <c:v>2.7607090000000012</c:v>
                </c:pt>
                <c:pt idx="5">
                  <c:v>2.756082199999998</c:v>
                </c:pt>
                <c:pt idx="6">
                  <c:v>2.6417160000000002</c:v>
                </c:pt>
                <c:pt idx="7">
                  <c:v>2.418280199999999</c:v>
                </c:pt>
                <c:pt idx="8">
                  <c:v>1.9339274</c:v>
                </c:pt>
                <c:pt idx="9">
                  <c:v>1.8979926</c:v>
                </c:pt>
                <c:pt idx="10">
                  <c:v>2.32158</c:v>
                </c:pt>
                <c:pt idx="11">
                  <c:v>2.3748276000000001</c:v>
                </c:pt>
                <c:pt idx="12">
                  <c:v>2.1960258000000001</c:v>
                </c:pt>
                <c:pt idx="13">
                  <c:v>2.559377</c:v>
                </c:pt>
                <c:pt idx="14">
                  <c:v>2.5322133999999981</c:v>
                </c:pt>
                <c:pt idx="15">
                  <c:v>2.0658197999999999</c:v>
                </c:pt>
                <c:pt idx="16">
                  <c:v>2.0787068</c:v>
                </c:pt>
                <c:pt idx="17">
                  <c:v>1.8317349999999999</c:v>
                </c:pt>
                <c:pt idx="18">
                  <c:v>1.2307834</c:v>
                </c:pt>
                <c:pt idx="19">
                  <c:v>0.34040740000000003</c:v>
                </c:pt>
                <c:pt idx="20">
                  <c:v>0.58940859999999995</c:v>
                </c:pt>
                <c:pt idx="21">
                  <c:v>0.26021719999999998</c:v>
                </c:pt>
                <c:pt idx="22">
                  <c:v>-0.1161712</c:v>
                </c:pt>
                <c:pt idx="23">
                  <c:v>-6.2607599999999999E-2</c:v>
                </c:pt>
                <c:pt idx="24">
                  <c:v>0.45616780000000001</c:v>
                </c:pt>
                <c:pt idx="25">
                  <c:v>0.36307200000000001</c:v>
                </c:pt>
                <c:pt idx="26">
                  <c:v>0.25617980000000001</c:v>
                </c:pt>
              </c:numCache>
            </c:numRef>
          </c:val>
          <c:smooth val="0"/>
          <c:extLst xmlns:c16r2="http://schemas.microsoft.com/office/drawing/2015/06/chart">
            <c:ext xmlns:c16="http://schemas.microsoft.com/office/drawing/2014/chart" uri="{C3380CC4-5D6E-409C-BE32-E72D297353CC}">
              <c16:uniqueId val="{00000003-8835-4178-8CD8-FD2B381A0F02}"/>
            </c:ext>
          </c:extLst>
        </c:ser>
        <c:dLbls>
          <c:showLegendKey val="0"/>
          <c:showVal val="0"/>
          <c:showCatName val="0"/>
          <c:showSerName val="0"/>
          <c:showPercent val="0"/>
          <c:showBubbleSize val="0"/>
        </c:dLbls>
        <c:marker val="1"/>
        <c:smooth val="0"/>
        <c:axId val="181388784"/>
        <c:axId val="181388224"/>
      </c:lineChart>
      <c:dateAx>
        <c:axId val="181387104"/>
        <c:scaling>
          <c:orientation val="minMax"/>
          <c:min val="32874"/>
        </c:scaling>
        <c:delete val="0"/>
        <c:axPos val="b"/>
        <c:majorGridlines>
          <c:spPr>
            <a:ln>
              <a:prstDash val="sysDot"/>
            </a:ln>
          </c:spPr>
        </c:majorGridlines>
        <c:numFmt formatCode="yyyy" sourceLinked="0"/>
        <c:majorTickMark val="out"/>
        <c:minorTickMark val="none"/>
        <c:tickLblPos val="low"/>
        <c:txPr>
          <a:bodyPr/>
          <a:lstStyle/>
          <a:p>
            <a:pPr>
              <a:defRPr sz="1500" b="1"/>
            </a:pPr>
            <a:endParaRPr lang="fr-FR"/>
          </a:p>
        </c:txPr>
        <c:crossAx val="181387664"/>
        <c:crosses val="autoZero"/>
        <c:auto val="1"/>
        <c:lblOffset val="100"/>
        <c:baseTimeUnit val="years"/>
        <c:majorUnit val="5"/>
        <c:majorTimeUnit val="years"/>
        <c:minorUnit val="10"/>
      </c:dateAx>
      <c:valAx>
        <c:axId val="181387664"/>
        <c:scaling>
          <c:orientation val="minMax"/>
          <c:max val="5"/>
          <c:min val="-1"/>
        </c:scaling>
        <c:delete val="1"/>
        <c:axPos val="l"/>
        <c:majorGridlines/>
        <c:minorGridlines/>
        <c:numFmt formatCode="General" sourceLinked="0"/>
        <c:majorTickMark val="out"/>
        <c:minorTickMark val="none"/>
        <c:tickLblPos val="nextTo"/>
        <c:crossAx val="181387104"/>
        <c:crosses val="autoZero"/>
        <c:crossBetween val="between"/>
        <c:majorUnit val="1"/>
        <c:minorUnit val="0.5"/>
      </c:valAx>
      <c:valAx>
        <c:axId val="181388224"/>
        <c:scaling>
          <c:orientation val="minMax"/>
          <c:max val="5"/>
          <c:min val="-1"/>
        </c:scaling>
        <c:delete val="0"/>
        <c:axPos val="r"/>
        <c:numFmt formatCode="General" sourceLinked="1"/>
        <c:majorTickMark val="out"/>
        <c:minorTickMark val="none"/>
        <c:tickLblPos val="nextTo"/>
        <c:txPr>
          <a:bodyPr/>
          <a:lstStyle/>
          <a:p>
            <a:pPr>
              <a:defRPr sz="1500" b="1"/>
            </a:pPr>
            <a:endParaRPr lang="fr-FR"/>
          </a:p>
        </c:txPr>
        <c:crossAx val="181388784"/>
        <c:crosses val="max"/>
        <c:crossBetween val="between"/>
      </c:valAx>
      <c:dateAx>
        <c:axId val="181388784"/>
        <c:scaling>
          <c:orientation val="minMax"/>
        </c:scaling>
        <c:delete val="1"/>
        <c:axPos val="b"/>
        <c:numFmt formatCode="m/d/yyyy" sourceLinked="1"/>
        <c:majorTickMark val="out"/>
        <c:minorTickMark val="none"/>
        <c:tickLblPos val="nextTo"/>
        <c:crossAx val="181388224"/>
        <c:crosses val="autoZero"/>
        <c:auto val="1"/>
        <c:lblOffset val="100"/>
        <c:baseTimeUnit val="years"/>
      </c:dateAx>
      <c:spPr>
        <a:solidFill>
          <a:schemeClr val="bg1"/>
        </a:solidFill>
      </c:spPr>
    </c:plotArea>
    <c:plotVisOnly val="1"/>
    <c:dispBlanksAs val="gap"/>
    <c:showDLblsOverMax val="0"/>
  </c:chart>
  <c:txPr>
    <a:bodyPr/>
    <a:lstStyle/>
    <a:p>
      <a:pPr>
        <a:defRPr sz="1800"/>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863431005550493E-2"/>
          <c:y val="3.9308196788717303E-2"/>
          <c:w val="0.87566623939449395"/>
          <c:h val="0.73838651345907402"/>
        </c:manualLayout>
      </c:layout>
      <c:lineChart>
        <c:grouping val="standard"/>
        <c:varyColors val="0"/>
        <c:ser>
          <c:idx val="0"/>
          <c:order val="0"/>
          <c:tx>
            <c:strRef>
              <c:f>Sheet1!$B$1</c:f>
              <c:strCache>
                <c:ptCount val="1"/>
                <c:pt idx="0">
                  <c:v>US</c:v>
                </c:pt>
              </c:strCache>
            </c:strRef>
          </c:tx>
          <c:spPr>
            <a:ln w="38100">
              <a:solidFill>
                <a:srgbClr val="00B050"/>
              </a:solidFill>
            </a:ln>
          </c:spPr>
          <c:marker>
            <c:symbol val="none"/>
          </c:marker>
          <c:cat>
            <c:numRef>
              <c:f>Sheet1!$A$2:$A$64</c:f>
              <c:numCache>
                <c:formatCode>General</c:formatCode>
                <c:ptCount val="63"/>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numCache>
            </c:numRef>
          </c:cat>
          <c:val>
            <c:numRef>
              <c:f>Sheet1!$B$2:$B$64</c:f>
              <c:numCache>
                <c:formatCode>0.0</c:formatCode>
                <c:ptCount val="63"/>
                <c:pt idx="0">
                  <c:v>5.3483333333333372</c:v>
                </c:pt>
                <c:pt idx="1">
                  <c:v>4.2516666666666669</c:v>
                </c:pt>
                <c:pt idx="2">
                  <c:v>3.2583333333333342</c:v>
                </c:pt>
                <c:pt idx="3">
                  <c:v>2.458333333333333</c:v>
                </c:pt>
                <c:pt idx="4">
                  <c:v>2.8266666666666671</c:v>
                </c:pt>
                <c:pt idx="5">
                  <c:v>3.3483333333333332</c:v>
                </c:pt>
                <c:pt idx="6">
                  <c:v>2.586666666666666</c:v>
                </c:pt>
                <c:pt idx="7">
                  <c:v>3.2516666666666669</c:v>
                </c:pt>
                <c:pt idx="8">
                  <c:v>3.626666666666666</c:v>
                </c:pt>
                <c:pt idx="9">
                  <c:v>4.71</c:v>
                </c:pt>
                <c:pt idx="10">
                  <c:v>4.6433333333333362</c:v>
                </c:pt>
                <c:pt idx="11">
                  <c:v>5.3149999999999951</c:v>
                </c:pt>
                <c:pt idx="12">
                  <c:v>5.3466666666666667</c:v>
                </c:pt>
                <c:pt idx="13">
                  <c:v>5.1449999999999969</c:v>
                </c:pt>
                <c:pt idx="14">
                  <c:v>4.9433333333333378</c:v>
                </c:pt>
                <c:pt idx="15">
                  <c:v>4.0166666666666666</c:v>
                </c:pt>
                <c:pt idx="16">
                  <c:v>3.4816666666666669</c:v>
                </c:pt>
                <c:pt idx="17">
                  <c:v>3.2566666666666668</c:v>
                </c:pt>
                <c:pt idx="18">
                  <c:v>3.74</c:v>
                </c:pt>
                <c:pt idx="19">
                  <c:v>2.8349999999999991</c:v>
                </c:pt>
                <c:pt idx="20">
                  <c:v>2.2783333333333342</c:v>
                </c:pt>
                <c:pt idx="21">
                  <c:v>3.1416666666666671</c:v>
                </c:pt>
                <c:pt idx="22">
                  <c:v>3.3616666666666668</c:v>
                </c:pt>
                <c:pt idx="23">
                  <c:v>3.4133333333333331</c:v>
                </c:pt>
                <c:pt idx="24">
                  <c:v>3.0033333333333339</c:v>
                </c:pt>
                <c:pt idx="25">
                  <c:v>3.05</c:v>
                </c:pt>
                <c:pt idx="26">
                  <c:v>3.5150000000000001</c:v>
                </c:pt>
                <c:pt idx="27">
                  <c:v>2.2983333333333338</c:v>
                </c:pt>
                <c:pt idx="28">
                  <c:v>2.3016666666666641</c:v>
                </c:pt>
                <c:pt idx="29">
                  <c:v>2.585</c:v>
                </c:pt>
                <c:pt idx="30">
                  <c:v>2.7616666666666672</c:v>
                </c:pt>
                <c:pt idx="31">
                  <c:v>3.3866666666666672</c:v>
                </c:pt>
                <c:pt idx="32">
                  <c:v>3.5316666666666672</c:v>
                </c:pt>
                <c:pt idx="33">
                  <c:v>4.55</c:v>
                </c:pt>
                <c:pt idx="34">
                  <c:v>4.3916666666666666</c:v>
                </c:pt>
                <c:pt idx="35">
                  <c:v>3.501666666666666</c:v>
                </c:pt>
                <c:pt idx="36">
                  <c:v>2.7966666666666669</c:v>
                </c:pt>
                <c:pt idx="37">
                  <c:v>2.8041666666666671</c:v>
                </c:pt>
                <c:pt idx="38">
                  <c:v>2.6851666666666669</c:v>
                </c:pt>
                <c:pt idx="39">
                  <c:v>2.6581666666666668</c:v>
                </c:pt>
                <c:pt idx="40">
                  <c:v>2.4980000000000002</c:v>
                </c:pt>
                <c:pt idx="41">
                  <c:v>2.8106666666666662</c:v>
                </c:pt>
                <c:pt idx="42">
                  <c:v>3.5568333333333331</c:v>
                </c:pt>
                <c:pt idx="43">
                  <c:v>3.706</c:v>
                </c:pt>
                <c:pt idx="44">
                  <c:v>4.0291666666666659</c:v>
                </c:pt>
                <c:pt idx="45">
                  <c:v>4.0381666666666662</c:v>
                </c:pt>
                <c:pt idx="46">
                  <c:v>3.747666666666666</c:v>
                </c:pt>
                <c:pt idx="47">
                  <c:v>3.4126666666666661</c:v>
                </c:pt>
                <c:pt idx="48">
                  <c:v>3.1326666666666672</c:v>
                </c:pt>
                <c:pt idx="49">
                  <c:v>3.0218333333333329</c:v>
                </c:pt>
                <c:pt idx="50">
                  <c:v>2.7985000000000002</c:v>
                </c:pt>
                <c:pt idx="51">
                  <c:v>2.560833333333334</c:v>
                </c:pt>
                <c:pt idx="52">
                  <c:v>2.6946666666666661</c:v>
                </c:pt>
                <c:pt idx="53">
                  <c:v>2.348333333333334</c:v>
                </c:pt>
                <c:pt idx="54">
                  <c:v>1.4178333333333331</c:v>
                </c:pt>
                <c:pt idx="55">
                  <c:v>1.2090000000000001</c:v>
                </c:pt>
                <c:pt idx="56">
                  <c:v>0.91849999999999998</c:v>
                </c:pt>
                <c:pt idx="57">
                  <c:v>0.84483333333333299</c:v>
                </c:pt>
                <c:pt idx="58">
                  <c:v>0.82783333333333298</c:v>
                </c:pt>
                <c:pt idx="59">
                  <c:v>1.3046666666666671</c:v>
                </c:pt>
                <c:pt idx="60">
                  <c:v>2.2443333333333331</c:v>
                </c:pt>
                <c:pt idx="61">
                  <c:v>2.069833333333333</c:v>
                </c:pt>
                <c:pt idx="62">
                  <c:v>2.1816666666666671</c:v>
                </c:pt>
              </c:numCache>
            </c:numRef>
          </c:val>
          <c:smooth val="0"/>
          <c:extLst xmlns:c16r2="http://schemas.microsoft.com/office/drawing/2015/06/chart">
            <c:ext xmlns:c16="http://schemas.microsoft.com/office/drawing/2014/chart" uri="{C3380CC4-5D6E-409C-BE32-E72D297353CC}">
              <c16:uniqueId val="{00000000-3456-40BB-82F9-FB8D549AA015}"/>
            </c:ext>
          </c:extLst>
        </c:ser>
        <c:ser>
          <c:idx val="1"/>
          <c:order val="1"/>
          <c:tx>
            <c:strRef>
              <c:f>Sheet1!$C$1</c:f>
              <c:strCache>
                <c:ptCount val="1"/>
                <c:pt idx="0">
                  <c:v>EA</c:v>
                </c:pt>
              </c:strCache>
            </c:strRef>
          </c:tx>
          <c:spPr>
            <a:ln w="38100">
              <a:solidFill>
                <a:srgbClr val="00518E"/>
              </a:solidFill>
            </a:ln>
          </c:spPr>
          <c:marker>
            <c:symbol val="none"/>
          </c:marker>
          <c:cat>
            <c:numRef>
              <c:f>Sheet1!$A$2:$A$64</c:f>
              <c:numCache>
                <c:formatCode>General</c:formatCode>
                <c:ptCount val="63"/>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numCache>
            </c:numRef>
          </c:cat>
          <c:val>
            <c:numRef>
              <c:f>Sheet1!$C$2:$C$64</c:f>
              <c:numCache>
                <c:formatCode>General</c:formatCode>
                <c:ptCount val="63"/>
                <c:pt idx="9" formatCode="0.0">
                  <c:v>6.6657424139215964</c:v>
                </c:pt>
                <c:pt idx="10" formatCode="0.0">
                  <c:v>6.0747561029949964</c:v>
                </c:pt>
                <c:pt idx="11" formatCode="0.0">
                  <c:v>5.7588240841358314</c:v>
                </c:pt>
                <c:pt idx="12" formatCode="0.0">
                  <c:v>5.5226646972233269</c:v>
                </c:pt>
                <c:pt idx="13" formatCode="0.0">
                  <c:v>5.3813756992680544</c:v>
                </c:pt>
                <c:pt idx="14" formatCode="0.0">
                  <c:v>5.5790438907770481</c:v>
                </c:pt>
                <c:pt idx="15" formatCode="0.0">
                  <c:v>5.602577207119225</c:v>
                </c:pt>
                <c:pt idx="16" formatCode="0.0">
                  <c:v>5.4096686869288</c:v>
                </c:pt>
                <c:pt idx="17" formatCode="0.0">
                  <c:v>5.3528418794700912</c:v>
                </c:pt>
                <c:pt idx="18" formatCode="0.0">
                  <c:v>5.5041798392059791</c:v>
                </c:pt>
                <c:pt idx="19" formatCode="0.0">
                  <c:v>5.1167263099191507</c:v>
                </c:pt>
                <c:pt idx="20" formatCode="0.0">
                  <c:v>3.8313793914457941</c:v>
                </c:pt>
                <c:pt idx="21" formatCode="0.0">
                  <c:v>3.7298463607093431</c:v>
                </c:pt>
                <c:pt idx="22" formatCode="0.0">
                  <c:v>3.608606601868066</c:v>
                </c:pt>
                <c:pt idx="23" formatCode="0.0">
                  <c:v>3.309890952631438</c:v>
                </c:pt>
                <c:pt idx="24" formatCode="0.0">
                  <c:v>2.9226765087666799</c:v>
                </c:pt>
                <c:pt idx="25" formatCode="0.0">
                  <c:v>2.746108994857936</c:v>
                </c:pt>
                <c:pt idx="26" formatCode="0.0">
                  <c:v>2.9586118275789088</c:v>
                </c:pt>
                <c:pt idx="27" formatCode="0.0">
                  <c:v>2.2421929279069941</c:v>
                </c:pt>
                <c:pt idx="28" formatCode="0.0">
                  <c:v>1.959875573862202</c:v>
                </c:pt>
                <c:pt idx="29" formatCode="0.0">
                  <c:v>1.832757642814431</c:v>
                </c:pt>
                <c:pt idx="30" formatCode="0.0">
                  <c:v>1.576326496217813</c:v>
                </c:pt>
                <c:pt idx="31" formatCode="0.0">
                  <c:v>1.6350750412702251</c:v>
                </c:pt>
                <c:pt idx="32" formatCode="0.0">
                  <c:v>1.9734420289221271</c:v>
                </c:pt>
                <c:pt idx="33" formatCode="0.0">
                  <c:v>2.5720725200319321</c:v>
                </c:pt>
                <c:pt idx="34" formatCode="0.0">
                  <c:v>3.025341420635189</c:v>
                </c:pt>
                <c:pt idx="35" formatCode="0.0">
                  <c:v>3.2270052270973348</c:v>
                </c:pt>
                <c:pt idx="36" formatCode="0.0">
                  <c:v>3.2850372919921882</c:v>
                </c:pt>
                <c:pt idx="37" formatCode="0.0">
                  <c:v>3.0976119240876878</c:v>
                </c:pt>
                <c:pt idx="38" formatCode="0.0">
                  <c:v>2.5421497670864399</c:v>
                </c:pt>
                <c:pt idx="39" formatCode="0.0">
                  <c:v>2.239650062047045</c:v>
                </c:pt>
                <c:pt idx="40" formatCode="0.0">
                  <c:v>2.038166438780221</c:v>
                </c:pt>
                <c:pt idx="41" formatCode="0.0">
                  <c:v>1.7144283722536771</c:v>
                </c:pt>
                <c:pt idx="42" formatCode="0.0">
                  <c:v>1.7103333333333339</c:v>
                </c:pt>
                <c:pt idx="43" formatCode="0.0">
                  <c:v>1.9644999999999999</c:v>
                </c:pt>
                <c:pt idx="44" formatCode="0.0">
                  <c:v>2.5868333333333329</c:v>
                </c:pt>
                <c:pt idx="45" formatCode="0.0">
                  <c:v>2.8068333333333331</c:v>
                </c:pt>
                <c:pt idx="46" formatCode="0.0">
                  <c:v>2.6781666666666668</c:v>
                </c:pt>
                <c:pt idx="47" formatCode="0.0">
                  <c:v>2.568833333333334</c:v>
                </c:pt>
                <c:pt idx="48" formatCode="0.0">
                  <c:v>2.240333333333334</c:v>
                </c:pt>
                <c:pt idx="49" formatCode="0.0">
                  <c:v>2.1385000000000001</c:v>
                </c:pt>
                <c:pt idx="50" formatCode="0.0">
                  <c:v>1.927</c:v>
                </c:pt>
                <c:pt idx="51" formatCode="0.0">
                  <c:v>1.8286666666666671</c:v>
                </c:pt>
                <c:pt idx="52" formatCode="0.0">
                  <c:v>1.982833333333333</c:v>
                </c:pt>
                <c:pt idx="53" formatCode="0.0">
                  <c:v>1.8911666666666671</c:v>
                </c:pt>
                <c:pt idx="54" formatCode="0.0">
                  <c:v>1.0285</c:v>
                </c:pt>
                <c:pt idx="55" formatCode="0.0">
                  <c:v>0.99216666666666598</c:v>
                </c:pt>
                <c:pt idx="56" formatCode="0.0">
                  <c:v>0.98</c:v>
                </c:pt>
                <c:pt idx="57" formatCode="0.0">
                  <c:v>0.294333333333333</c:v>
                </c:pt>
                <c:pt idx="58" formatCode="0.0">
                  <c:v>-0.254</c:v>
                </c:pt>
                <c:pt idx="59" formatCode="0.0">
                  <c:v>-0.102833333333333</c:v>
                </c:pt>
                <c:pt idx="60" formatCode="0.0">
                  <c:v>0.99416666666666598</c:v>
                </c:pt>
                <c:pt idx="61" formatCode="0.0">
                  <c:v>0.94783333333333297</c:v>
                </c:pt>
                <c:pt idx="62" formatCode="0.0">
                  <c:v>1.0688333333333331</c:v>
                </c:pt>
              </c:numCache>
            </c:numRef>
          </c:val>
          <c:smooth val="0"/>
          <c:extLst xmlns:c16r2="http://schemas.microsoft.com/office/drawing/2015/06/chart">
            <c:ext xmlns:c16="http://schemas.microsoft.com/office/drawing/2014/chart" uri="{C3380CC4-5D6E-409C-BE32-E72D297353CC}">
              <c16:uniqueId val="{00000001-3456-40BB-82F9-FB8D549AA015}"/>
            </c:ext>
          </c:extLst>
        </c:ser>
        <c:ser>
          <c:idx val="2"/>
          <c:order val="2"/>
          <c:tx>
            <c:strRef>
              <c:f>Sheet1!$D$1</c:f>
              <c:strCache>
                <c:ptCount val="1"/>
                <c:pt idx="0">
                  <c:v>JP</c:v>
                </c:pt>
              </c:strCache>
            </c:strRef>
          </c:tx>
          <c:spPr>
            <a:ln w="38100">
              <a:solidFill>
                <a:srgbClr val="C00000"/>
              </a:solidFill>
            </a:ln>
          </c:spPr>
          <c:marker>
            <c:symbol val="none"/>
          </c:marker>
          <c:cat>
            <c:numRef>
              <c:f>Sheet1!$A$2:$A$64</c:f>
              <c:numCache>
                <c:formatCode>General</c:formatCode>
                <c:ptCount val="63"/>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numCache>
            </c:numRef>
          </c:cat>
          <c:val>
            <c:numRef>
              <c:f>Sheet1!$D$2:$D$64</c:f>
              <c:numCache>
                <c:formatCode>0.0</c:formatCode>
                <c:ptCount val="63"/>
                <c:pt idx="1">
                  <c:v>7.49</c:v>
                </c:pt>
                <c:pt idx="2">
                  <c:v>7.5500000000000007</c:v>
                </c:pt>
                <c:pt idx="3">
                  <c:v>7.2666666666666666</c:v>
                </c:pt>
                <c:pt idx="4">
                  <c:v>7.7450000000000001</c:v>
                </c:pt>
                <c:pt idx="5">
                  <c:v>8.8100000000000023</c:v>
                </c:pt>
                <c:pt idx="6">
                  <c:v>9.2866666666666706</c:v>
                </c:pt>
                <c:pt idx="7">
                  <c:v>9.51</c:v>
                </c:pt>
                <c:pt idx="8">
                  <c:v>9.6433333333333309</c:v>
                </c:pt>
                <c:pt idx="9">
                  <c:v>10.435</c:v>
                </c:pt>
                <c:pt idx="10">
                  <c:v>8.0550000000000068</c:v>
                </c:pt>
                <c:pt idx="11">
                  <c:v>7.6199999999999957</c:v>
                </c:pt>
                <c:pt idx="12">
                  <c:v>7.4050000000000011</c:v>
                </c:pt>
                <c:pt idx="13">
                  <c:v>8.0300000000000011</c:v>
                </c:pt>
                <c:pt idx="14">
                  <c:v>8.6416666666666675</c:v>
                </c:pt>
                <c:pt idx="15">
                  <c:v>8.3016666666666694</c:v>
                </c:pt>
                <c:pt idx="16">
                  <c:v>9.8566666666666691</c:v>
                </c:pt>
                <c:pt idx="17">
                  <c:v>9.5100000000000016</c:v>
                </c:pt>
                <c:pt idx="18">
                  <c:v>9.0933333333333337</c:v>
                </c:pt>
                <c:pt idx="19">
                  <c:v>6.7933333333333383</c:v>
                </c:pt>
                <c:pt idx="20">
                  <c:v>5.2133333333333383</c:v>
                </c:pt>
                <c:pt idx="21">
                  <c:v>4.44166666666667</c:v>
                </c:pt>
                <c:pt idx="22">
                  <c:v>4.6183333333333332</c:v>
                </c:pt>
                <c:pt idx="23">
                  <c:v>4.0716666666666681</c:v>
                </c:pt>
                <c:pt idx="24">
                  <c:v>3.6233333333333331</c:v>
                </c:pt>
                <c:pt idx="25">
                  <c:v>4.4316666666666702</c:v>
                </c:pt>
                <c:pt idx="26">
                  <c:v>4.7016666666666671</c:v>
                </c:pt>
                <c:pt idx="27">
                  <c:v>4.47</c:v>
                </c:pt>
                <c:pt idx="28">
                  <c:v>4.0966666666666667</c:v>
                </c:pt>
                <c:pt idx="29">
                  <c:v>4.0100000000000007</c:v>
                </c:pt>
                <c:pt idx="30">
                  <c:v>4.18</c:v>
                </c:pt>
                <c:pt idx="31">
                  <c:v>4.0533333333333381</c:v>
                </c:pt>
                <c:pt idx="32">
                  <c:v>4.0233333333333334</c:v>
                </c:pt>
                <c:pt idx="33">
                  <c:v>4.668333333333333</c:v>
                </c:pt>
                <c:pt idx="34">
                  <c:v>5.0433333333333383</c:v>
                </c:pt>
                <c:pt idx="35">
                  <c:v>5.2166666666666677</c:v>
                </c:pt>
                <c:pt idx="36">
                  <c:v>4.7350000000000003</c:v>
                </c:pt>
                <c:pt idx="37">
                  <c:v>4.3980000000000006</c:v>
                </c:pt>
                <c:pt idx="38">
                  <c:v>3.6383333333333332</c:v>
                </c:pt>
                <c:pt idx="39">
                  <c:v>2.593833333333333</c:v>
                </c:pt>
                <c:pt idx="40">
                  <c:v>2.1675</c:v>
                </c:pt>
                <c:pt idx="41">
                  <c:v>1.7475000000000001</c:v>
                </c:pt>
                <c:pt idx="42">
                  <c:v>1.3734999999999999</c:v>
                </c:pt>
                <c:pt idx="43">
                  <c:v>1.0441666666666669</c:v>
                </c:pt>
                <c:pt idx="44">
                  <c:v>1.0885</c:v>
                </c:pt>
                <c:pt idx="45">
                  <c:v>1.3863333333333341</c:v>
                </c:pt>
                <c:pt idx="46">
                  <c:v>0.997</c:v>
                </c:pt>
                <c:pt idx="47">
                  <c:v>0.5</c:v>
                </c:pt>
                <c:pt idx="48">
                  <c:v>0.57533333333333303</c:v>
                </c:pt>
                <c:pt idx="49">
                  <c:v>1.130833333333334</c:v>
                </c:pt>
                <c:pt idx="50">
                  <c:v>1.45</c:v>
                </c:pt>
                <c:pt idx="51">
                  <c:v>1.2233333333333329</c:v>
                </c:pt>
                <c:pt idx="52">
                  <c:v>1.431333333333334</c:v>
                </c:pt>
                <c:pt idx="53">
                  <c:v>1.2293333333333329</c:v>
                </c:pt>
                <c:pt idx="54">
                  <c:v>7.1999999999999897E-2</c:v>
                </c:pt>
                <c:pt idx="55">
                  <c:v>0.40316666666666701</c:v>
                </c:pt>
                <c:pt idx="56">
                  <c:v>0.106833333333333</c:v>
                </c:pt>
                <c:pt idx="57">
                  <c:v>0.119333333333333</c:v>
                </c:pt>
                <c:pt idx="58">
                  <c:v>0.17699999999999999</c:v>
                </c:pt>
                <c:pt idx="59">
                  <c:v>0.421833333333333</c:v>
                </c:pt>
                <c:pt idx="60">
                  <c:v>1.5501666666666669</c:v>
                </c:pt>
                <c:pt idx="61">
                  <c:v>1.0078333333333329</c:v>
                </c:pt>
                <c:pt idx="62">
                  <c:v>1.3125</c:v>
                </c:pt>
              </c:numCache>
            </c:numRef>
          </c:val>
          <c:smooth val="0"/>
          <c:extLst xmlns:c16r2="http://schemas.microsoft.com/office/drawing/2015/06/chart">
            <c:ext xmlns:c16="http://schemas.microsoft.com/office/drawing/2014/chart" uri="{C3380CC4-5D6E-409C-BE32-E72D297353CC}">
              <c16:uniqueId val="{00000002-3456-40BB-82F9-FB8D549AA015}"/>
            </c:ext>
          </c:extLst>
        </c:ser>
        <c:dLbls>
          <c:showLegendKey val="0"/>
          <c:showVal val="0"/>
          <c:showCatName val="0"/>
          <c:showSerName val="0"/>
          <c:showPercent val="0"/>
          <c:showBubbleSize val="0"/>
        </c:dLbls>
        <c:marker val="1"/>
        <c:smooth val="0"/>
        <c:axId val="178301472"/>
        <c:axId val="178302032"/>
      </c:lineChart>
      <c:lineChart>
        <c:grouping val="standard"/>
        <c:varyColors val="0"/>
        <c:ser>
          <c:idx val="3"/>
          <c:order val="3"/>
          <c:tx>
            <c:strRef>
              <c:f>Sheet1!$E$1</c:f>
              <c:strCache>
                <c:ptCount val="1"/>
                <c:pt idx="0">
                  <c:v>UK </c:v>
                </c:pt>
              </c:strCache>
            </c:strRef>
          </c:tx>
          <c:spPr>
            <a:ln w="38100">
              <a:solidFill>
                <a:srgbClr val="FFC000"/>
              </a:solidFill>
            </a:ln>
          </c:spPr>
          <c:marker>
            <c:symbol val="none"/>
          </c:marker>
          <c:cat>
            <c:numRef>
              <c:f>Sheet1!$A$2:$A$64</c:f>
              <c:numCache>
                <c:formatCode>General</c:formatCode>
                <c:ptCount val="63"/>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numCache>
            </c:numRef>
          </c:cat>
          <c:val>
            <c:numRef>
              <c:f>Sheet1!$E$2:$E$64</c:f>
              <c:numCache>
                <c:formatCode>0.0</c:formatCode>
                <c:ptCount val="63"/>
                <c:pt idx="0">
                  <c:v>3.72</c:v>
                </c:pt>
                <c:pt idx="1">
                  <c:v>3.441666666666666</c:v>
                </c:pt>
                <c:pt idx="2">
                  <c:v>3.1349999999999989</c:v>
                </c:pt>
                <c:pt idx="3">
                  <c:v>3.078333333333334</c:v>
                </c:pt>
                <c:pt idx="4">
                  <c:v>2.8433333333333342</c:v>
                </c:pt>
                <c:pt idx="5">
                  <c:v>3.1749999999999998</c:v>
                </c:pt>
                <c:pt idx="6">
                  <c:v>2.9833333333333329</c:v>
                </c:pt>
                <c:pt idx="7">
                  <c:v>2.893333333333334</c:v>
                </c:pt>
                <c:pt idx="8">
                  <c:v>3.3866666666666672</c:v>
                </c:pt>
                <c:pt idx="9">
                  <c:v>4.1033333333333326</c:v>
                </c:pt>
                <c:pt idx="10">
                  <c:v>3.776666666666666</c:v>
                </c:pt>
                <c:pt idx="11">
                  <c:v>2.9883333333333328</c:v>
                </c:pt>
                <c:pt idx="12">
                  <c:v>3.006666666666665</c:v>
                </c:pt>
                <c:pt idx="13">
                  <c:v>3.74</c:v>
                </c:pt>
                <c:pt idx="14">
                  <c:v>3.251666666666666</c:v>
                </c:pt>
                <c:pt idx="15">
                  <c:v>2.7766666666666668</c:v>
                </c:pt>
                <c:pt idx="16">
                  <c:v>2.9983333333333331</c:v>
                </c:pt>
                <c:pt idx="17">
                  <c:v>3.4433333333333338</c:v>
                </c:pt>
                <c:pt idx="18">
                  <c:v>4.0683333333333334</c:v>
                </c:pt>
                <c:pt idx="19">
                  <c:v>2.7316666666666669</c:v>
                </c:pt>
                <c:pt idx="20">
                  <c:v>2.1483333333333339</c:v>
                </c:pt>
                <c:pt idx="21">
                  <c:v>2.2016666666666671</c:v>
                </c:pt>
                <c:pt idx="22">
                  <c:v>2.0550000000000002</c:v>
                </c:pt>
                <c:pt idx="23">
                  <c:v>2.038333333333334</c:v>
                </c:pt>
                <c:pt idx="24">
                  <c:v>1.5616666666666661</c:v>
                </c:pt>
                <c:pt idx="25">
                  <c:v>1.62</c:v>
                </c:pt>
                <c:pt idx="26">
                  <c:v>1.736666666666667</c:v>
                </c:pt>
                <c:pt idx="27">
                  <c:v>1.578333333333334</c:v>
                </c:pt>
                <c:pt idx="28">
                  <c:v>1.845</c:v>
                </c:pt>
                <c:pt idx="29">
                  <c:v>1.533333333333333</c:v>
                </c:pt>
                <c:pt idx="30">
                  <c:v>1.511666666666666</c:v>
                </c:pt>
                <c:pt idx="31">
                  <c:v>2.4</c:v>
                </c:pt>
                <c:pt idx="32">
                  <c:v>3.4666666666666668</c:v>
                </c:pt>
                <c:pt idx="33">
                  <c:v>4.1083333333333334</c:v>
                </c:pt>
                <c:pt idx="34">
                  <c:v>3.8283333333333331</c:v>
                </c:pt>
                <c:pt idx="35">
                  <c:v>3.5416666666666661</c:v>
                </c:pt>
                <c:pt idx="36">
                  <c:v>2.7433333333333341</c:v>
                </c:pt>
                <c:pt idx="37">
                  <c:v>2.2789999999999999</c:v>
                </c:pt>
                <c:pt idx="38">
                  <c:v>1.775166666666667</c:v>
                </c:pt>
                <c:pt idx="39">
                  <c:v>1.4335</c:v>
                </c:pt>
                <c:pt idx="40">
                  <c:v>1.425166666666666</c:v>
                </c:pt>
                <c:pt idx="41">
                  <c:v>1.758333333333334</c:v>
                </c:pt>
                <c:pt idx="42">
                  <c:v>2.6379999999999999</c:v>
                </c:pt>
                <c:pt idx="43">
                  <c:v>3.098666666666666</c:v>
                </c:pt>
                <c:pt idx="44">
                  <c:v>3.2136666666666658</c:v>
                </c:pt>
                <c:pt idx="45">
                  <c:v>3.1776666666666671</c:v>
                </c:pt>
                <c:pt idx="46">
                  <c:v>3.19</c:v>
                </c:pt>
                <c:pt idx="47">
                  <c:v>3.176499999999999</c:v>
                </c:pt>
                <c:pt idx="48">
                  <c:v>3.057833333333333</c:v>
                </c:pt>
                <c:pt idx="49">
                  <c:v>2.928833333333333</c:v>
                </c:pt>
                <c:pt idx="50">
                  <c:v>2.908666666666667</c:v>
                </c:pt>
                <c:pt idx="51">
                  <c:v>2.7073333333333331</c:v>
                </c:pt>
                <c:pt idx="52">
                  <c:v>2.6761666666666661</c:v>
                </c:pt>
                <c:pt idx="53">
                  <c:v>2.1876666666666669</c:v>
                </c:pt>
                <c:pt idx="54">
                  <c:v>0.93533333333333302</c:v>
                </c:pt>
                <c:pt idx="55">
                  <c:v>0.82383333333333297</c:v>
                </c:pt>
                <c:pt idx="56">
                  <c:v>0.55000000000000004</c:v>
                </c:pt>
                <c:pt idx="57">
                  <c:v>0.38750000000000001</c:v>
                </c:pt>
                <c:pt idx="58">
                  <c:v>0.336666666666667</c:v>
                </c:pt>
                <c:pt idx="59">
                  <c:v>0.92449999999999999</c:v>
                </c:pt>
                <c:pt idx="60">
                  <c:v>2.0135000000000001</c:v>
                </c:pt>
                <c:pt idx="61">
                  <c:v>2.053666666666667</c:v>
                </c:pt>
                <c:pt idx="62">
                  <c:v>2.1093333333333342</c:v>
                </c:pt>
              </c:numCache>
            </c:numRef>
          </c:val>
          <c:smooth val="0"/>
          <c:extLst xmlns:c16r2="http://schemas.microsoft.com/office/drawing/2015/06/chart">
            <c:ext xmlns:c16="http://schemas.microsoft.com/office/drawing/2014/chart" uri="{C3380CC4-5D6E-409C-BE32-E72D297353CC}">
              <c16:uniqueId val="{00000003-3456-40BB-82F9-FB8D549AA015}"/>
            </c:ext>
          </c:extLst>
        </c:ser>
        <c:ser>
          <c:idx val="4"/>
          <c:order val="4"/>
          <c:tx>
            <c:strRef>
              <c:f>Sheet1!$F$1</c:f>
              <c:strCache>
                <c:ptCount val="1"/>
                <c:pt idx="0">
                  <c:v>Average</c:v>
                </c:pt>
              </c:strCache>
            </c:strRef>
          </c:tx>
          <c:spPr>
            <a:ln w="63500">
              <a:solidFill>
                <a:schemeClr val="tx1"/>
              </a:solidFill>
              <a:prstDash val="sysDot"/>
            </a:ln>
          </c:spPr>
          <c:marker>
            <c:symbol val="none"/>
          </c:marker>
          <c:cat>
            <c:numRef>
              <c:f>Sheet1!$A$2:$A$64</c:f>
              <c:numCache>
                <c:formatCode>General</c:formatCode>
                <c:ptCount val="63"/>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numCache>
            </c:numRef>
          </c:cat>
          <c:val>
            <c:numRef>
              <c:f>Sheet1!$F$2:$F$64</c:f>
              <c:numCache>
                <c:formatCode>General</c:formatCode>
                <c:ptCount val="63"/>
                <c:pt idx="1">
                  <c:v>5.5281603313622396</c:v>
                </c:pt>
                <c:pt idx="2">
                  <c:v>5.5281603313622396</c:v>
                </c:pt>
                <c:pt idx="3">
                  <c:v>5.5281603313622396</c:v>
                </c:pt>
                <c:pt idx="4">
                  <c:v>5.5281603313622396</c:v>
                </c:pt>
                <c:pt idx="5">
                  <c:v>5.5281603313622396</c:v>
                </c:pt>
                <c:pt idx="6">
                  <c:v>5.5281603313622396</c:v>
                </c:pt>
                <c:pt idx="7">
                  <c:v>5.5281603313622396</c:v>
                </c:pt>
                <c:pt idx="8">
                  <c:v>5.5281603313622396</c:v>
                </c:pt>
                <c:pt idx="9">
                  <c:v>5.5281603313622396</c:v>
                </c:pt>
                <c:pt idx="11">
                  <c:v>5.1704718389935804</c:v>
                </c:pt>
                <c:pt idx="12">
                  <c:v>5.1704718389935804</c:v>
                </c:pt>
                <c:pt idx="13">
                  <c:v>5.1704718389935804</c:v>
                </c:pt>
                <c:pt idx="14">
                  <c:v>5.1704718389935804</c:v>
                </c:pt>
                <c:pt idx="15">
                  <c:v>5.1704718389935804</c:v>
                </c:pt>
                <c:pt idx="16">
                  <c:v>5.1704718389935804</c:v>
                </c:pt>
                <c:pt idx="17">
                  <c:v>5.1704718389935804</c:v>
                </c:pt>
                <c:pt idx="18">
                  <c:v>5.1704718389935804</c:v>
                </c:pt>
                <c:pt idx="19">
                  <c:v>5.1704718389935804</c:v>
                </c:pt>
                <c:pt idx="21">
                  <c:v>2.9946593032016642</c:v>
                </c:pt>
                <c:pt idx="22">
                  <c:v>2.9946593032016642</c:v>
                </c:pt>
                <c:pt idx="23">
                  <c:v>2.9946593032016642</c:v>
                </c:pt>
                <c:pt idx="24">
                  <c:v>2.9946593032016642</c:v>
                </c:pt>
                <c:pt idx="25">
                  <c:v>2.9946593032016642</c:v>
                </c:pt>
                <c:pt idx="26">
                  <c:v>2.9946593032016642</c:v>
                </c:pt>
                <c:pt idx="27">
                  <c:v>2.9946593032016642</c:v>
                </c:pt>
                <c:pt idx="28">
                  <c:v>2.9946593032016642</c:v>
                </c:pt>
                <c:pt idx="29">
                  <c:v>2.9946593032016642</c:v>
                </c:pt>
                <c:pt idx="31">
                  <c:v>2.993858872603798</c:v>
                </c:pt>
                <c:pt idx="32">
                  <c:v>2.993858872603798</c:v>
                </c:pt>
                <c:pt idx="33">
                  <c:v>2.993858872603798</c:v>
                </c:pt>
                <c:pt idx="34">
                  <c:v>2.993858872603798</c:v>
                </c:pt>
                <c:pt idx="35">
                  <c:v>2.993858872603798</c:v>
                </c:pt>
                <c:pt idx="36">
                  <c:v>2.993858872603798</c:v>
                </c:pt>
                <c:pt idx="37">
                  <c:v>2.993858872603798</c:v>
                </c:pt>
                <c:pt idx="38">
                  <c:v>2.993858872603798</c:v>
                </c:pt>
                <c:pt idx="39">
                  <c:v>2.993858872603798</c:v>
                </c:pt>
                <c:pt idx="41">
                  <c:v>2.50958823208388</c:v>
                </c:pt>
                <c:pt idx="42">
                  <c:v>2.50958823208388</c:v>
                </c:pt>
                <c:pt idx="43">
                  <c:v>2.50958823208388</c:v>
                </c:pt>
                <c:pt idx="44">
                  <c:v>2.50958823208388</c:v>
                </c:pt>
                <c:pt idx="45">
                  <c:v>2.50958823208388</c:v>
                </c:pt>
                <c:pt idx="46">
                  <c:v>2.50958823208388</c:v>
                </c:pt>
                <c:pt idx="47">
                  <c:v>2.50958823208388</c:v>
                </c:pt>
                <c:pt idx="48">
                  <c:v>2.50958823208388</c:v>
                </c:pt>
                <c:pt idx="49">
                  <c:v>2.50958823208388</c:v>
                </c:pt>
                <c:pt idx="51">
                  <c:v>1.283308188531266</c:v>
                </c:pt>
                <c:pt idx="52">
                  <c:v>1.283308188531266</c:v>
                </c:pt>
                <c:pt idx="53">
                  <c:v>1.283308188531266</c:v>
                </c:pt>
                <c:pt idx="54">
                  <c:v>1.283308188531266</c:v>
                </c:pt>
                <c:pt idx="55">
                  <c:v>1.283308188531266</c:v>
                </c:pt>
                <c:pt idx="56">
                  <c:v>1.283308188531266</c:v>
                </c:pt>
                <c:pt idx="57">
                  <c:v>1.283308188531266</c:v>
                </c:pt>
                <c:pt idx="58">
                  <c:v>1.283308188531266</c:v>
                </c:pt>
                <c:pt idx="59">
                  <c:v>1.283308188531266</c:v>
                </c:pt>
                <c:pt idx="61">
                  <c:v>1.533780317333151</c:v>
                </c:pt>
              </c:numCache>
            </c:numRef>
          </c:val>
          <c:smooth val="0"/>
          <c:extLst xmlns:c16r2="http://schemas.microsoft.com/office/drawing/2015/06/chart">
            <c:ext xmlns:c16="http://schemas.microsoft.com/office/drawing/2014/chart" uri="{C3380CC4-5D6E-409C-BE32-E72D297353CC}">
              <c16:uniqueId val="{00000004-3456-40BB-82F9-FB8D549AA015}"/>
            </c:ext>
          </c:extLst>
        </c:ser>
        <c:dLbls>
          <c:showLegendKey val="0"/>
          <c:showVal val="0"/>
          <c:showCatName val="0"/>
          <c:showSerName val="0"/>
          <c:showPercent val="0"/>
          <c:showBubbleSize val="0"/>
        </c:dLbls>
        <c:marker val="1"/>
        <c:smooth val="0"/>
        <c:axId val="178303152"/>
        <c:axId val="178302592"/>
      </c:lineChart>
      <c:catAx>
        <c:axId val="178301472"/>
        <c:scaling>
          <c:orientation val="minMax"/>
        </c:scaling>
        <c:delete val="0"/>
        <c:axPos val="b"/>
        <c:majorGridlines/>
        <c:numFmt formatCode="General" sourceLinked="1"/>
        <c:majorTickMark val="out"/>
        <c:minorTickMark val="none"/>
        <c:tickLblPos val="low"/>
        <c:crossAx val="178302032"/>
        <c:crosses val="autoZero"/>
        <c:auto val="1"/>
        <c:lblAlgn val="ctr"/>
        <c:lblOffset val="100"/>
        <c:tickLblSkip val="10"/>
        <c:tickMarkSkip val="5"/>
        <c:noMultiLvlLbl val="0"/>
      </c:catAx>
      <c:valAx>
        <c:axId val="178302032"/>
        <c:scaling>
          <c:orientation val="minMax"/>
          <c:max val="12"/>
          <c:min val="-2"/>
        </c:scaling>
        <c:delete val="0"/>
        <c:axPos val="l"/>
        <c:majorGridlines/>
        <c:numFmt formatCode="General" sourceLinked="0"/>
        <c:majorTickMark val="out"/>
        <c:minorTickMark val="none"/>
        <c:tickLblPos val="nextTo"/>
        <c:crossAx val="178301472"/>
        <c:crosses val="autoZero"/>
        <c:crossBetween val="between"/>
      </c:valAx>
      <c:valAx>
        <c:axId val="178302592"/>
        <c:scaling>
          <c:orientation val="minMax"/>
          <c:max val="12"/>
          <c:min val="-2"/>
        </c:scaling>
        <c:delete val="0"/>
        <c:axPos val="r"/>
        <c:numFmt formatCode="General" sourceLinked="0"/>
        <c:majorTickMark val="out"/>
        <c:minorTickMark val="none"/>
        <c:tickLblPos val="nextTo"/>
        <c:crossAx val="178303152"/>
        <c:crosses val="max"/>
        <c:crossBetween val="between"/>
      </c:valAx>
      <c:catAx>
        <c:axId val="178303152"/>
        <c:scaling>
          <c:orientation val="minMax"/>
        </c:scaling>
        <c:delete val="1"/>
        <c:axPos val="b"/>
        <c:numFmt formatCode="General" sourceLinked="1"/>
        <c:majorTickMark val="out"/>
        <c:minorTickMark val="none"/>
        <c:tickLblPos val="nextTo"/>
        <c:crossAx val="178302592"/>
        <c:crosses val="autoZero"/>
        <c:auto val="1"/>
        <c:lblAlgn val="ctr"/>
        <c:lblOffset val="100"/>
        <c:noMultiLvlLbl val="0"/>
      </c:catAx>
      <c:spPr>
        <a:solidFill>
          <a:schemeClr val="bg1"/>
        </a:solidFill>
      </c:spPr>
    </c:plotArea>
    <c:legend>
      <c:legendPos val="r"/>
      <c:legendEntry>
        <c:idx val="4"/>
        <c:delete val="1"/>
      </c:legendEntry>
      <c:layout>
        <c:manualLayout>
          <c:xMode val="edge"/>
          <c:yMode val="edge"/>
          <c:x val="0.111467148573641"/>
          <c:y val="0.90517546925433301"/>
          <c:w val="0.72868821494764402"/>
          <c:h val="9.4824436916315702E-2"/>
        </c:manualLayout>
      </c:layout>
      <c:overlay val="0"/>
    </c:legend>
    <c:plotVisOnly val="1"/>
    <c:dispBlanksAs val="gap"/>
    <c:showDLblsOverMax val="0"/>
  </c:chart>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278139365527301E-2"/>
          <c:y val="0.158091252292094"/>
          <c:w val="0.87054367120294895"/>
          <c:h val="0.69224722252184201"/>
        </c:manualLayout>
      </c:layout>
      <c:barChart>
        <c:barDir val="col"/>
        <c:grouping val="stacked"/>
        <c:varyColors val="0"/>
        <c:ser>
          <c:idx val="1"/>
          <c:order val="1"/>
          <c:tx>
            <c:strRef>
              <c:f>Sheet1!$C$1</c:f>
              <c:strCache>
                <c:ptCount val="1"/>
                <c:pt idx="0">
                  <c:v>Capital deepening </c:v>
                </c:pt>
              </c:strCache>
            </c:strRef>
          </c:tx>
          <c:spPr>
            <a:solidFill>
              <a:srgbClr val="7030A0"/>
            </a:solidFill>
          </c:spPr>
          <c:invertIfNegative val="0"/>
          <c:cat>
            <c:numRef>
              <c:f>Sheet1!$A$2:$A$28</c:f>
              <c:numCache>
                <c:formatCode>m/d/yyyy</c:formatCode>
                <c:ptCount val="27"/>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numCache>
            </c:numRef>
          </c:cat>
          <c:val>
            <c:numRef>
              <c:f>Sheet1!$C$2:$C$28</c:f>
              <c:numCache>
                <c:formatCode>General</c:formatCode>
                <c:ptCount val="27"/>
                <c:pt idx="10">
                  <c:v>0.99925060487119499</c:v>
                </c:pt>
                <c:pt idx="11">
                  <c:v>1.041542087360394</c:v>
                </c:pt>
                <c:pt idx="12">
                  <c:v>0.81082838407239499</c:v>
                </c:pt>
                <c:pt idx="13">
                  <c:v>0.60713154258774504</c:v>
                </c:pt>
                <c:pt idx="14">
                  <c:v>0.64232871449548801</c:v>
                </c:pt>
                <c:pt idx="15">
                  <c:v>0.41257784359854399</c:v>
                </c:pt>
                <c:pt idx="16">
                  <c:v>0.52326848074530696</c:v>
                </c:pt>
                <c:pt idx="17">
                  <c:v>0.57925667836669503</c:v>
                </c:pt>
                <c:pt idx="18">
                  <c:v>0.47185332331545998</c:v>
                </c:pt>
                <c:pt idx="19">
                  <c:v>-0.296802636750573</c:v>
                </c:pt>
                <c:pt idx="20">
                  <c:v>-4.9590207306108802E-2</c:v>
                </c:pt>
                <c:pt idx="21">
                  <c:v>-9.0375056030954706E-2</c:v>
                </c:pt>
                <c:pt idx="22">
                  <c:v>-0.25055581628479601</c:v>
                </c:pt>
                <c:pt idx="23">
                  <c:v>-1.10048832677176E-2</c:v>
                </c:pt>
                <c:pt idx="24">
                  <c:v>0.69311079328861602</c:v>
                </c:pt>
                <c:pt idx="25">
                  <c:v>0.44884761955484598</c:v>
                </c:pt>
                <c:pt idx="26">
                  <c:v>0.30293377190696302</c:v>
                </c:pt>
              </c:numCache>
            </c:numRef>
          </c:val>
          <c:extLst xmlns:c16r2="http://schemas.microsoft.com/office/drawing/2015/06/chart">
            <c:ext xmlns:c16="http://schemas.microsoft.com/office/drawing/2014/chart" uri="{C3380CC4-5D6E-409C-BE32-E72D297353CC}">
              <c16:uniqueId val="{00000000-CC14-46A9-AE8B-7642ED40F521}"/>
            </c:ext>
          </c:extLst>
        </c:ser>
        <c:ser>
          <c:idx val="0"/>
          <c:order val="2"/>
          <c:tx>
            <c:strRef>
              <c:f>Sheet1!$B$1</c:f>
              <c:strCache>
                <c:ptCount val="1"/>
                <c:pt idx="0">
                  <c:v>Multifactor productivity</c:v>
                </c:pt>
              </c:strCache>
            </c:strRef>
          </c:tx>
          <c:spPr>
            <a:solidFill>
              <a:srgbClr val="97D2FF"/>
            </a:solidFill>
          </c:spPr>
          <c:invertIfNegative val="0"/>
          <c:cat>
            <c:numRef>
              <c:f>Sheet1!$A$2:$A$28</c:f>
              <c:numCache>
                <c:formatCode>m/d/yyyy</c:formatCode>
                <c:ptCount val="27"/>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numCache>
            </c:numRef>
          </c:cat>
          <c:val>
            <c:numRef>
              <c:f>Sheet1!$B$2:$B$28</c:f>
              <c:numCache>
                <c:formatCode>General</c:formatCode>
                <c:ptCount val="27"/>
                <c:pt idx="10">
                  <c:v>0.69287328048383501</c:v>
                </c:pt>
                <c:pt idx="11">
                  <c:v>0.74485118673281503</c:v>
                </c:pt>
                <c:pt idx="12">
                  <c:v>0.790328589748719</c:v>
                </c:pt>
                <c:pt idx="13">
                  <c:v>0.825384053229543</c:v>
                </c:pt>
                <c:pt idx="14">
                  <c:v>0.773793183474908</c:v>
                </c:pt>
                <c:pt idx="15">
                  <c:v>0.72681896403771995</c:v>
                </c:pt>
                <c:pt idx="16">
                  <c:v>0.59725642647259802</c:v>
                </c:pt>
                <c:pt idx="17">
                  <c:v>0.44766231309825699</c:v>
                </c:pt>
                <c:pt idx="18">
                  <c:v>0.39858271451501998</c:v>
                </c:pt>
                <c:pt idx="19">
                  <c:v>0.53652558418357599</c:v>
                </c:pt>
                <c:pt idx="20">
                  <c:v>0.46516481857247999</c:v>
                </c:pt>
                <c:pt idx="21">
                  <c:v>0.42374751894281798</c:v>
                </c:pt>
                <c:pt idx="22">
                  <c:v>0.48372957715251003</c:v>
                </c:pt>
                <c:pt idx="23">
                  <c:v>0.49205709936873099</c:v>
                </c:pt>
                <c:pt idx="24">
                  <c:v>0.30086748890246001</c:v>
                </c:pt>
                <c:pt idx="25">
                  <c:v>0.28491545663120399</c:v>
                </c:pt>
                <c:pt idx="26" formatCode="#,##0.0_ ;\-#,##0.0\ ">
                  <c:v>0.33124577639311498</c:v>
                </c:pt>
              </c:numCache>
            </c:numRef>
          </c:val>
          <c:extLst xmlns:c16r2="http://schemas.microsoft.com/office/drawing/2015/06/chart">
            <c:ext xmlns:c16="http://schemas.microsoft.com/office/drawing/2014/chart" uri="{C3380CC4-5D6E-409C-BE32-E72D297353CC}">
              <c16:uniqueId val="{00000001-CC14-46A9-AE8B-7642ED40F521}"/>
            </c:ext>
          </c:extLst>
        </c:ser>
        <c:dLbls>
          <c:showLegendKey val="0"/>
          <c:showVal val="0"/>
          <c:showCatName val="0"/>
          <c:showSerName val="0"/>
          <c:showPercent val="0"/>
          <c:showBubbleSize val="0"/>
        </c:dLbls>
        <c:gapWidth val="96"/>
        <c:overlap val="100"/>
        <c:axId val="181392704"/>
        <c:axId val="181393264"/>
      </c:barChart>
      <c:lineChart>
        <c:grouping val="standard"/>
        <c:varyColors val="0"/>
        <c:ser>
          <c:idx val="3"/>
          <c:order val="3"/>
          <c:tx>
            <c:strRef>
              <c:f>Sheet1!$E$1</c:f>
              <c:strCache>
                <c:ptCount val="1"/>
              </c:strCache>
            </c:strRef>
          </c:tx>
          <c:spPr>
            <a:ln w="38100">
              <a:solidFill>
                <a:srgbClr val="0070C4"/>
              </a:solidFill>
            </a:ln>
          </c:spPr>
          <c:marker>
            <c:symbol val="none"/>
          </c:marker>
          <c:cat>
            <c:numRef>
              <c:f>Sheet1!$A$2:$A$28</c:f>
              <c:numCache>
                <c:formatCode>m/d/yyyy</c:formatCode>
                <c:ptCount val="27"/>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numCache>
            </c:numRef>
          </c:cat>
          <c:val>
            <c:numRef>
              <c:f>Sheet1!$E$2:$E$27</c:f>
              <c:numCache>
                <c:formatCode>General</c:formatCode>
                <c:ptCount val="26"/>
              </c:numCache>
            </c:numRef>
          </c:val>
          <c:smooth val="0"/>
          <c:extLst xmlns:c16r2="http://schemas.microsoft.com/office/drawing/2015/06/chart">
            <c:ext xmlns:c16="http://schemas.microsoft.com/office/drawing/2014/chart" uri="{C3380CC4-5D6E-409C-BE32-E72D297353CC}">
              <c16:uniqueId val="{00000002-CC14-46A9-AE8B-7642ED40F521}"/>
            </c:ext>
          </c:extLst>
        </c:ser>
        <c:dLbls>
          <c:showLegendKey val="0"/>
          <c:showVal val="0"/>
          <c:showCatName val="0"/>
          <c:showSerName val="0"/>
          <c:showPercent val="0"/>
          <c:showBubbleSize val="0"/>
        </c:dLbls>
        <c:marker val="1"/>
        <c:smooth val="0"/>
        <c:axId val="181392704"/>
        <c:axId val="181393264"/>
      </c:lineChart>
      <c:lineChart>
        <c:grouping val="standard"/>
        <c:varyColors val="0"/>
        <c:ser>
          <c:idx val="2"/>
          <c:order val="0"/>
          <c:tx>
            <c:strRef>
              <c:f>Sheet1!$D$1</c:f>
              <c:strCache>
                <c:ptCount val="1"/>
                <c:pt idx="0">
                  <c:v>Labour productivity</c:v>
                </c:pt>
              </c:strCache>
            </c:strRef>
          </c:tx>
          <c:spPr>
            <a:ln>
              <a:solidFill>
                <a:srgbClr val="FFC000"/>
              </a:solidFill>
            </a:ln>
          </c:spPr>
          <c:marker>
            <c:symbol val="none"/>
          </c:marker>
          <c:cat>
            <c:numRef>
              <c:f>Sheet1!$A$2:$A$28</c:f>
              <c:numCache>
                <c:formatCode>m/d/yyyy</c:formatCode>
                <c:ptCount val="27"/>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numCache>
            </c:numRef>
          </c:cat>
          <c:val>
            <c:numRef>
              <c:f>Sheet1!$D$2:$D$28</c:f>
              <c:numCache>
                <c:formatCode>General</c:formatCode>
                <c:ptCount val="27"/>
                <c:pt idx="0">
                  <c:v>2.4578639999999981</c:v>
                </c:pt>
                <c:pt idx="1">
                  <c:v>2.5786226000000001</c:v>
                </c:pt>
                <c:pt idx="2">
                  <c:v>2.8150448999999971</c:v>
                </c:pt>
                <c:pt idx="3">
                  <c:v>2.5639034000000001</c:v>
                </c:pt>
                <c:pt idx="4">
                  <c:v>2.3830768999999998</c:v>
                </c:pt>
                <c:pt idx="5">
                  <c:v>2.2599364</c:v>
                </c:pt>
                <c:pt idx="6">
                  <c:v>2.036498599999998</c:v>
                </c:pt>
                <c:pt idx="7">
                  <c:v>2.0483935</c:v>
                </c:pt>
                <c:pt idx="8">
                  <c:v>2.1065420000000001</c:v>
                </c:pt>
                <c:pt idx="9">
                  <c:v>1.8879170000000001</c:v>
                </c:pt>
                <c:pt idx="10">
                  <c:v>1.7803652723908221</c:v>
                </c:pt>
                <c:pt idx="11">
                  <c:v>1.8540931774102971</c:v>
                </c:pt>
                <c:pt idx="12">
                  <c:v>1.66240853182542</c:v>
                </c:pt>
                <c:pt idx="13">
                  <c:v>1.50767348082706</c:v>
                </c:pt>
                <c:pt idx="14">
                  <c:v>1.4594984606800721</c:v>
                </c:pt>
                <c:pt idx="15">
                  <c:v>1.1519378846951129</c:v>
                </c:pt>
                <c:pt idx="16">
                  <c:v>1.1917827507586931</c:v>
                </c:pt>
                <c:pt idx="17">
                  <c:v>1.0887772415811201</c:v>
                </c:pt>
                <c:pt idx="18">
                  <c:v>0.90957366006512697</c:v>
                </c:pt>
                <c:pt idx="19">
                  <c:v>0.306934226048729</c:v>
                </c:pt>
                <c:pt idx="20">
                  <c:v>0.46359528476736001</c:v>
                </c:pt>
                <c:pt idx="21">
                  <c:v>0.37093394576261202</c:v>
                </c:pt>
                <c:pt idx="22">
                  <c:v>0.26136602121629798</c:v>
                </c:pt>
                <c:pt idx="23">
                  <c:v>0.51721839606249598</c:v>
                </c:pt>
                <c:pt idx="24">
                  <c:v>0.99779600644928701</c:v>
                </c:pt>
                <c:pt idx="25">
                  <c:v>0.69491802152997295</c:v>
                </c:pt>
                <c:pt idx="26">
                  <c:v>0.63417954830007806</c:v>
                </c:pt>
              </c:numCache>
            </c:numRef>
          </c:val>
          <c:smooth val="0"/>
          <c:extLst xmlns:c16r2="http://schemas.microsoft.com/office/drawing/2015/06/chart">
            <c:ext xmlns:c16="http://schemas.microsoft.com/office/drawing/2014/chart" uri="{C3380CC4-5D6E-409C-BE32-E72D297353CC}">
              <c16:uniqueId val="{00000003-CC14-46A9-AE8B-7642ED40F521}"/>
            </c:ext>
          </c:extLst>
        </c:ser>
        <c:dLbls>
          <c:showLegendKey val="0"/>
          <c:showVal val="0"/>
          <c:showCatName val="0"/>
          <c:showSerName val="0"/>
          <c:showPercent val="0"/>
          <c:showBubbleSize val="0"/>
        </c:dLbls>
        <c:marker val="1"/>
        <c:smooth val="0"/>
        <c:axId val="181394384"/>
        <c:axId val="181393824"/>
      </c:lineChart>
      <c:dateAx>
        <c:axId val="181392704"/>
        <c:scaling>
          <c:orientation val="minMax"/>
          <c:min val="32874"/>
        </c:scaling>
        <c:delete val="0"/>
        <c:axPos val="b"/>
        <c:majorGridlines>
          <c:spPr>
            <a:ln>
              <a:prstDash val="sysDot"/>
            </a:ln>
          </c:spPr>
        </c:majorGridlines>
        <c:numFmt formatCode="yyyy" sourceLinked="0"/>
        <c:majorTickMark val="out"/>
        <c:minorTickMark val="none"/>
        <c:tickLblPos val="low"/>
        <c:txPr>
          <a:bodyPr/>
          <a:lstStyle/>
          <a:p>
            <a:pPr>
              <a:defRPr sz="1500" b="1"/>
            </a:pPr>
            <a:endParaRPr lang="fr-FR"/>
          </a:p>
        </c:txPr>
        <c:crossAx val="181393264"/>
        <c:crosses val="autoZero"/>
        <c:auto val="1"/>
        <c:lblOffset val="100"/>
        <c:baseTimeUnit val="years"/>
        <c:majorUnit val="5"/>
        <c:majorTimeUnit val="years"/>
        <c:minorUnit val="10"/>
      </c:dateAx>
      <c:valAx>
        <c:axId val="181393264"/>
        <c:scaling>
          <c:orientation val="minMax"/>
          <c:max val="5"/>
          <c:min val="-1"/>
        </c:scaling>
        <c:delete val="1"/>
        <c:axPos val="l"/>
        <c:majorGridlines/>
        <c:minorGridlines/>
        <c:numFmt formatCode="General" sourceLinked="0"/>
        <c:majorTickMark val="out"/>
        <c:minorTickMark val="none"/>
        <c:tickLblPos val="nextTo"/>
        <c:crossAx val="181392704"/>
        <c:crosses val="autoZero"/>
        <c:crossBetween val="between"/>
        <c:majorUnit val="1"/>
        <c:minorUnit val="0.5"/>
      </c:valAx>
      <c:valAx>
        <c:axId val="181393824"/>
        <c:scaling>
          <c:orientation val="minMax"/>
          <c:max val="5"/>
          <c:min val="-1"/>
        </c:scaling>
        <c:delete val="0"/>
        <c:axPos val="r"/>
        <c:numFmt formatCode="General" sourceLinked="1"/>
        <c:majorTickMark val="out"/>
        <c:minorTickMark val="none"/>
        <c:tickLblPos val="nextTo"/>
        <c:txPr>
          <a:bodyPr/>
          <a:lstStyle/>
          <a:p>
            <a:pPr>
              <a:defRPr sz="1500" b="1"/>
            </a:pPr>
            <a:endParaRPr lang="fr-FR"/>
          </a:p>
        </c:txPr>
        <c:crossAx val="181394384"/>
        <c:crosses val="max"/>
        <c:crossBetween val="between"/>
      </c:valAx>
      <c:dateAx>
        <c:axId val="181394384"/>
        <c:scaling>
          <c:orientation val="minMax"/>
        </c:scaling>
        <c:delete val="1"/>
        <c:axPos val="b"/>
        <c:numFmt formatCode="m/d/yyyy" sourceLinked="1"/>
        <c:majorTickMark val="out"/>
        <c:minorTickMark val="none"/>
        <c:tickLblPos val="nextTo"/>
        <c:crossAx val="181393824"/>
        <c:crosses val="autoZero"/>
        <c:auto val="1"/>
        <c:lblOffset val="100"/>
        <c:baseTimeUnit val="years"/>
      </c:dateAx>
      <c:spPr>
        <a:solidFill>
          <a:schemeClr val="bg1"/>
        </a:solidFill>
      </c:spPr>
    </c:plotArea>
    <c:plotVisOnly val="1"/>
    <c:dispBlanksAs val="gap"/>
    <c:showDLblsOverMax val="0"/>
  </c:chart>
  <c:txPr>
    <a:bodyPr/>
    <a:lstStyle/>
    <a:p>
      <a:pPr>
        <a:defRPr sz="1800"/>
      </a:pPr>
      <a:endParaRPr lang="fr-FR"/>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61657433365997E-2"/>
          <c:y val="4.1021905640541499E-2"/>
          <c:w val="0.909698989926089"/>
          <c:h val="0.81547962839794896"/>
        </c:manualLayout>
      </c:layout>
      <c:barChart>
        <c:barDir val="col"/>
        <c:grouping val="clustered"/>
        <c:varyColors val="0"/>
        <c:ser>
          <c:idx val="0"/>
          <c:order val="0"/>
          <c:tx>
            <c:strRef>
              <c:f>Sheet1!$B$1</c:f>
              <c:strCache>
                <c:ptCount val="1"/>
                <c:pt idx="0">
                  <c:v>1990</c:v>
                </c:pt>
              </c:strCache>
            </c:strRef>
          </c:tx>
          <c:spPr>
            <a:solidFill>
              <a:srgbClr val="00B050"/>
            </a:solidFill>
          </c:spPr>
          <c:invertIfNegative val="0"/>
          <c:dPt>
            <c:idx val="2"/>
            <c:invertIfNegative val="0"/>
            <c:bubble3D val="0"/>
            <c:spPr>
              <a:solidFill>
                <a:srgbClr val="C00000"/>
              </a:solidFill>
            </c:spPr>
            <c:extLst xmlns:c16r2="http://schemas.microsoft.com/office/drawing/2015/06/chart">
              <c:ext xmlns:c16="http://schemas.microsoft.com/office/drawing/2014/chart" uri="{C3380CC4-5D6E-409C-BE32-E72D297353CC}">
                <c16:uniqueId val="{00000001-68F7-4566-BC5B-581E44AF080B}"/>
              </c:ext>
            </c:extLst>
          </c:dPt>
          <c:cat>
            <c:strRef>
              <c:f>Sheet1!$A$2:$A$5</c:f>
              <c:strCache>
                <c:ptCount val="4"/>
                <c:pt idx="0">
                  <c:v>1990  2000  2010 2017</c:v>
                </c:pt>
                <c:pt idx="1">
                  <c:v>         2000  2010 2017</c:v>
                </c:pt>
                <c:pt idx="2">
                  <c:v>1990  2000  2010 2017</c:v>
                </c:pt>
                <c:pt idx="3">
                  <c:v>         2000  2010 2017</c:v>
                </c:pt>
              </c:strCache>
            </c:strRef>
          </c:cat>
          <c:val>
            <c:numRef>
              <c:f>Sheet1!$B$2:$B$5</c:f>
              <c:numCache>
                <c:formatCode>General</c:formatCode>
                <c:ptCount val="4"/>
                <c:pt idx="0">
                  <c:v>9.6915180257303231</c:v>
                </c:pt>
                <c:pt idx="2">
                  <c:v>15.39462390225277</c:v>
                </c:pt>
              </c:numCache>
            </c:numRef>
          </c:val>
          <c:extLst xmlns:c16r2="http://schemas.microsoft.com/office/drawing/2015/06/chart">
            <c:ext xmlns:c16="http://schemas.microsoft.com/office/drawing/2014/chart" uri="{C3380CC4-5D6E-409C-BE32-E72D297353CC}">
              <c16:uniqueId val="{00000002-68F7-4566-BC5B-581E44AF080B}"/>
            </c:ext>
          </c:extLst>
        </c:ser>
        <c:ser>
          <c:idx val="1"/>
          <c:order val="1"/>
          <c:tx>
            <c:strRef>
              <c:f>Sheet1!$C$1</c:f>
              <c:strCache>
                <c:ptCount val="1"/>
                <c:pt idx="0">
                  <c:v>2000</c:v>
                </c:pt>
              </c:strCache>
            </c:strRef>
          </c:tx>
          <c:invertIfNegative val="0"/>
          <c:dPt>
            <c:idx val="0"/>
            <c:invertIfNegative val="0"/>
            <c:bubble3D val="0"/>
            <c:spPr>
              <a:solidFill>
                <a:srgbClr val="00B050"/>
              </a:solidFill>
            </c:spPr>
            <c:extLst xmlns:c16r2="http://schemas.microsoft.com/office/drawing/2015/06/chart">
              <c:ext xmlns:c16="http://schemas.microsoft.com/office/drawing/2014/chart" uri="{C3380CC4-5D6E-409C-BE32-E72D297353CC}">
                <c16:uniqueId val="{00000004-68F7-4566-BC5B-581E44AF080B}"/>
              </c:ext>
            </c:extLst>
          </c:dPt>
          <c:dPt>
            <c:idx val="1"/>
            <c:invertIfNegative val="0"/>
            <c:bubble3D val="0"/>
            <c:spPr>
              <a:solidFill>
                <a:srgbClr val="0070C0"/>
              </a:solidFill>
            </c:spPr>
            <c:extLst xmlns:c16r2="http://schemas.microsoft.com/office/drawing/2015/06/chart">
              <c:ext xmlns:c16="http://schemas.microsoft.com/office/drawing/2014/chart" uri="{C3380CC4-5D6E-409C-BE32-E72D297353CC}">
                <c16:uniqueId val="{00000006-68F7-4566-BC5B-581E44AF080B}"/>
              </c:ext>
            </c:extLst>
          </c:dPt>
          <c:dPt>
            <c:idx val="2"/>
            <c:invertIfNegative val="0"/>
            <c:bubble3D val="0"/>
            <c:spPr>
              <a:solidFill>
                <a:srgbClr val="C00000"/>
              </a:solidFill>
            </c:spPr>
            <c:extLst xmlns:c16r2="http://schemas.microsoft.com/office/drawing/2015/06/chart">
              <c:ext xmlns:c16="http://schemas.microsoft.com/office/drawing/2014/chart" uri="{C3380CC4-5D6E-409C-BE32-E72D297353CC}">
                <c16:uniqueId val="{00000008-68F7-4566-BC5B-581E44AF080B}"/>
              </c:ext>
            </c:extLst>
          </c:dPt>
          <c:dPt>
            <c:idx val="3"/>
            <c:invertIfNegative val="0"/>
            <c:bubble3D val="0"/>
            <c:spPr>
              <a:solidFill>
                <a:srgbClr val="FFC000"/>
              </a:solidFill>
            </c:spPr>
            <c:extLst xmlns:c16r2="http://schemas.microsoft.com/office/drawing/2015/06/chart">
              <c:ext xmlns:c16="http://schemas.microsoft.com/office/drawing/2014/chart" uri="{C3380CC4-5D6E-409C-BE32-E72D297353CC}">
                <c16:uniqueId val="{0000000A-68F7-4566-BC5B-581E44AF080B}"/>
              </c:ext>
            </c:extLst>
          </c:dPt>
          <c:cat>
            <c:strRef>
              <c:f>Sheet1!$A$2:$A$5</c:f>
              <c:strCache>
                <c:ptCount val="4"/>
                <c:pt idx="0">
                  <c:v>1990  2000  2010 2017</c:v>
                </c:pt>
                <c:pt idx="1">
                  <c:v>         2000  2010 2017</c:v>
                </c:pt>
                <c:pt idx="2">
                  <c:v>1990  2000  2010 2017</c:v>
                </c:pt>
                <c:pt idx="3">
                  <c:v>         2000  2010 2017</c:v>
                </c:pt>
              </c:strCache>
            </c:strRef>
          </c:cat>
          <c:val>
            <c:numRef>
              <c:f>Sheet1!$C$2:$C$5</c:f>
              <c:numCache>
                <c:formatCode>General</c:formatCode>
                <c:ptCount val="4"/>
                <c:pt idx="0">
                  <c:v>10.55037836274033</c:v>
                </c:pt>
                <c:pt idx="1">
                  <c:v>9.4084451284001833</c:v>
                </c:pt>
                <c:pt idx="2">
                  <c:v>17.292644198524481</c:v>
                </c:pt>
                <c:pt idx="3">
                  <c:v>11.522768697384141</c:v>
                </c:pt>
              </c:numCache>
            </c:numRef>
          </c:val>
          <c:extLst xmlns:c16r2="http://schemas.microsoft.com/office/drawing/2015/06/chart">
            <c:ext xmlns:c16="http://schemas.microsoft.com/office/drawing/2014/chart" uri="{C3380CC4-5D6E-409C-BE32-E72D297353CC}">
              <c16:uniqueId val="{0000000B-68F7-4566-BC5B-581E44AF080B}"/>
            </c:ext>
          </c:extLst>
        </c:ser>
        <c:ser>
          <c:idx val="2"/>
          <c:order val="2"/>
          <c:tx>
            <c:strRef>
              <c:f>Sheet1!$D$1</c:f>
              <c:strCache>
                <c:ptCount val="1"/>
                <c:pt idx="0">
                  <c:v>2010</c:v>
                </c:pt>
              </c:strCache>
            </c:strRef>
          </c:tx>
          <c:spPr>
            <a:solidFill>
              <a:srgbClr val="C00000"/>
            </a:solidFill>
          </c:spPr>
          <c:invertIfNegative val="0"/>
          <c:dPt>
            <c:idx val="0"/>
            <c:invertIfNegative val="0"/>
            <c:bubble3D val="0"/>
            <c:spPr>
              <a:solidFill>
                <a:srgbClr val="00B050"/>
              </a:solidFill>
            </c:spPr>
            <c:extLst xmlns:c16r2="http://schemas.microsoft.com/office/drawing/2015/06/chart">
              <c:ext xmlns:c16="http://schemas.microsoft.com/office/drawing/2014/chart" uri="{C3380CC4-5D6E-409C-BE32-E72D297353CC}">
                <c16:uniqueId val="{0000000D-68F7-4566-BC5B-581E44AF080B}"/>
              </c:ext>
            </c:extLst>
          </c:dPt>
          <c:dPt>
            <c:idx val="1"/>
            <c:invertIfNegative val="0"/>
            <c:bubble3D val="0"/>
            <c:spPr>
              <a:solidFill>
                <a:srgbClr val="0070C0"/>
              </a:solidFill>
            </c:spPr>
            <c:extLst xmlns:c16r2="http://schemas.microsoft.com/office/drawing/2015/06/chart">
              <c:ext xmlns:c16="http://schemas.microsoft.com/office/drawing/2014/chart" uri="{C3380CC4-5D6E-409C-BE32-E72D297353CC}">
                <c16:uniqueId val="{0000000F-68F7-4566-BC5B-581E44AF080B}"/>
              </c:ext>
            </c:extLst>
          </c:dPt>
          <c:dPt>
            <c:idx val="3"/>
            <c:invertIfNegative val="0"/>
            <c:bubble3D val="0"/>
            <c:spPr>
              <a:solidFill>
                <a:srgbClr val="FFC000"/>
              </a:solidFill>
            </c:spPr>
            <c:extLst xmlns:c16r2="http://schemas.microsoft.com/office/drawing/2015/06/chart">
              <c:ext xmlns:c16="http://schemas.microsoft.com/office/drawing/2014/chart" uri="{C3380CC4-5D6E-409C-BE32-E72D297353CC}">
                <c16:uniqueId val="{00000011-68F7-4566-BC5B-581E44AF080B}"/>
              </c:ext>
            </c:extLst>
          </c:dPt>
          <c:cat>
            <c:strRef>
              <c:f>Sheet1!$A$2:$A$5</c:f>
              <c:strCache>
                <c:ptCount val="4"/>
                <c:pt idx="0">
                  <c:v>1990  2000  2010 2017</c:v>
                </c:pt>
                <c:pt idx="1">
                  <c:v>         2000  2010 2017</c:v>
                </c:pt>
                <c:pt idx="2">
                  <c:v>1990  2000  2010 2017</c:v>
                </c:pt>
                <c:pt idx="3">
                  <c:v>         2000  2010 2017</c:v>
                </c:pt>
              </c:strCache>
            </c:strRef>
          </c:cat>
          <c:val>
            <c:numRef>
              <c:f>Sheet1!$D$2:$D$5</c:f>
              <c:numCache>
                <c:formatCode>General</c:formatCode>
                <c:ptCount val="4"/>
                <c:pt idx="0">
                  <c:v>16.29283633628085</c:v>
                </c:pt>
                <c:pt idx="1">
                  <c:v>10.917089752888341</c:v>
                </c:pt>
                <c:pt idx="2">
                  <c:v>21.417348162000469</c:v>
                </c:pt>
                <c:pt idx="3">
                  <c:v>14.79775253096544</c:v>
                </c:pt>
              </c:numCache>
            </c:numRef>
          </c:val>
          <c:extLst xmlns:c16r2="http://schemas.microsoft.com/office/drawing/2015/06/chart">
            <c:ext xmlns:c16="http://schemas.microsoft.com/office/drawing/2014/chart" uri="{C3380CC4-5D6E-409C-BE32-E72D297353CC}">
              <c16:uniqueId val="{00000012-68F7-4566-BC5B-581E44AF080B}"/>
            </c:ext>
          </c:extLst>
        </c:ser>
        <c:ser>
          <c:idx val="3"/>
          <c:order val="3"/>
          <c:tx>
            <c:strRef>
              <c:f>Sheet1!$E$1</c:f>
              <c:strCache>
                <c:ptCount val="1"/>
                <c:pt idx="0">
                  <c:v>2017</c:v>
                </c:pt>
              </c:strCache>
            </c:strRef>
          </c:tx>
          <c:spPr>
            <a:solidFill>
              <a:srgbClr val="00B050"/>
            </a:solidFill>
          </c:spPr>
          <c:invertIfNegative val="0"/>
          <c:dPt>
            <c:idx val="1"/>
            <c:invertIfNegative val="0"/>
            <c:bubble3D val="0"/>
            <c:spPr>
              <a:solidFill>
                <a:srgbClr val="0070C0"/>
              </a:solidFill>
            </c:spPr>
            <c:extLst xmlns:c16r2="http://schemas.microsoft.com/office/drawing/2015/06/chart">
              <c:ext xmlns:c16="http://schemas.microsoft.com/office/drawing/2014/chart" uri="{C3380CC4-5D6E-409C-BE32-E72D297353CC}">
                <c16:uniqueId val="{00000014-68F7-4566-BC5B-581E44AF080B}"/>
              </c:ext>
            </c:extLst>
          </c:dPt>
          <c:dPt>
            <c:idx val="2"/>
            <c:invertIfNegative val="0"/>
            <c:bubble3D val="0"/>
            <c:spPr>
              <a:solidFill>
                <a:srgbClr val="C00000"/>
              </a:solidFill>
            </c:spPr>
            <c:extLst xmlns:c16r2="http://schemas.microsoft.com/office/drawing/2015/06/chart">
              <c:ext xmlns:c16="http://schemas.microsoft.com/office/drawing/2014/chart" uri="{C3380CC4-5D6E-409C-BE32-E72D297353CC}">
                <c16:uniqueId val="{00000016-68F7-4566-BC5B-581E44AF080B}"/>
              </c:ext>
            </c:extLst>
          </c:dPt>
          <c:dPt>
            <c:idx val="3"/>
            <c:invertIfNegative val="0"/>
            <c:bubble3D val="0"/>
            <c:spPr>
              <a:solidFill>
                <a:srgbClr val="FFC000"/>
              </a:solidFill>
            </c:spPr>
            <c:extLst xmlns:c16r2="http://schemas.microsoft.com/office/drawing/2015/06/chart">
              <c:ext xmlns:c16="http://schemas.microsoft.com/office/drawing/2014/chart" uri="{C3380CC4-5D6E-409C-BE32-E72D297353CC}">
                <c16:uniqueId val="{00000018-68F7-4566-BC5B-581E44AF080B}"/>
              </c:ext>
            </c:extLst>
          </c:dPt>
          <c:cat>
            <c:strRef>
              <c:f>Sheet1!$A$2:$A$5</c:f>
              <c:strCache>
                <c:ptCount val="4"/>
                <c:pt idx="0">
                  <c:v>1990  2000  2010 2017</c:v>
                </c:pt>
                <c:pt idx="1">
                  <c:v>         2000  2010 2017</c:v>
                </c:pt>
                <c:pt idx="2">
                  <c:v>1990  2000  2010 2017</c:v>
                </c:pt>
                <c:pt idx="3">
                  <c:v>         2000  2010 2017</c:v>
                </c:pt>
              </c:strCache>
            </c:strRef>
          </c:cat>
          <c:val>
            <c:numRef>
              <c:f>Sheet1!$E$2:$E$5</c:f>
              <c:numCache>
                <c:formatCode>General</c:formatCode>
                <c:ptCount val="4"/>
                <c:pt idx="0">
                  <c:v>18.087262431624541</c:v>
                </c:pt>
                <c:pt idx="1">
                  <c:v>17.49633699313852</c:v>
                </c:pt>
                <c:pt idx="2">
                  <c:v>19.80228338592811</c:v>
                </c:pt>
                <c:pt idx="3">
                  <c:v>16.066539811243629</c:v>
                </c:pt>
              </c:numCache>
            </c:numRef>
          </c:val>
          <c:extLst xmlns:c16r2="http://schemas.microsoft.com/office/drawing/2015/06/chart">
            <c:ext xmlns:c16="http://schemas.microsoft.com/office/drawing/2014/chart" uri="{C3380CC4-5D6E-409C-BE32-E72D297353CC}">
              <c16:uniqueId val="{00000019-68F7-4566-BC5B-581E44AF080B}"/>
            </c:ext>
          </c:extLst>
        </c:ser>
        <c:dLbls>
          <c:showLegendKey val="0"/>
          <c:showVal val="0"/>
          <c:showCatName val="0"/>
          <c:showSerName val="0"/>
          <c:showPercent val="0"/>
          <c:showBubbleSize val="0"/>
        </c:dLbls>
        <c:gapWidth val="54"/>
        <c:overlap val="-29"/>
        <c:axId val="181398304"/>
        <c:axId val="181398864"/>
      </c:barChart>
      <c:catAx>
        <c:axId val="181398304"/>
        <c:scaling>
          <c:orientation val="minMax"/>
        </c:scaling>
        <c:delete val="0"/>
        <c:axPos val="b"/>
        <c:numFmt formatCode="General" sourceLinked="1"/>
        <c:majorTickMark val="out"/>
        <c:minorTickMark val="none"/>
        <c:tickLblPos val="nextTo"/>
        <c:txPr>
          <a:bodyPr/>
          <a:lstStyle/>
          <a:p>
            <a:pPr>
              <a:defRPr sz="1400" b="1"/>
            </a:pPr>
            <a:endParaRPr lang="fr-FR"/>
          </a:p>
        </c:txPr>
        <c:crossAx val="181398864"/>
        <c:crosses val="autoZero"/>
        <c:auto val="1"/>
        <c:lblAlgn val="ctr"/>
        <c:lblOffset val="100"/>
        <c:noMultiLvlLbl val="0"/>
      </c:catAx>
      <c:valAx>
        <c:axId val="181398864"/>
        <c:scaling>
          <c:orientation val="minMax"/>
        </c:scaling>
        <c:delete val="0"/>
        <c:axPos val="l"/>
        <c:majorGridlines/>
        <c:numFmt formatCode="General" sourceLinked="1"/>
        <c:majorTickMark val="out"/>
        <c:minorTickMark val="none"/>
        <c:tickLblPos val="nextTo"/>
        <c:txPr>
          <a:bodyPr/>
          <a:lstStyle/>
          <a:p>
            <a:pPr>
              <a:defRPr b="1"/>
            </a:pPr>
            <a:endParaRPr lang="fr-FR"/>
          </a:p>
        </c:txPr>
        <c:crossAx val="181398304"/>
        <c:crosses val="autoZero"/>
        <c:crossBetween val="between"/>
      </c:valAx>
      <c:spPr>
        <a:solidFill>
          <a:schemeClr val="bg1"/>
        </a:solidFill>
      </c:spPr>
    </c:plotArea>
    <c:plotVisOnly val="1"/>
    <c:dispBlanksAs val="gap"/>
    <c:showDLblsOverMax val="0"/>
  </c:chart>
  <c:txPr>
    <a:bodyPr/>
    <a:lstStyle/>
    <a:p>
      <a:pPr>
        <a:defRPr sz="1800"/>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World</c:v>
                </c:pt>
              </c:strCache>
            </c:strRef>
          </c:tx>
          <c:spPr>
            <a:ln w="63500">
              <a:solidFill>
                <a:srgbClr val="00B0F0"/>
              </a:solidFill>
            </a:ln>
          </c:spPr>
          <c:marker>
            <c:symbol val="none"/>
          </c:marker>
          <c:trendline>
            <c:spPr>
              <a:ln w="25400">
                <a:prstDash val="sysDot"/>
              </a:ln>
            </c:spPr>
            <c:trendlineType val="poly"/>
            <c:order val="2"/>
            <c:dispRSqr val="0"/>
            <c:dispEq val="0"/>
          </c:trendline>
          <c:cat>
            <c:numRef>
              <c:f>Sheet1!$A$2:$A$35</c:f>
              <c:numCache>
                <c:formatCode>m/d/yyyy</c:formatCode>
                <c:ptCount val="34"/>
                <c:pt idx="0">
                  <c:v>31048</c:v>
                </c:pt>
                <c:pt idx="1">
                  <c:v>31413</c:v>
                </c:pt>
                <c:pt idx="2">
                  <c:v>31778</c:v>
                </c:pt>
                <c:pt idx="3">
                  <c:v>32143</c:v>
                </c:pt>
                <c:pt idx="4">
                  <c:v>32509</c:v>
                </c:pt>
                <c:pt idx="5">
                  <c:v>32874</c:v>
                </c:pt>
                <c:pt idx="6">
                  <c:v>33239</c:v>
                </c:pt>
                <c:pt idx="7">
                  <c:v>33604</c:v>
                </c:pt>
                <c:pt idx="8">
                  <c:v>33970</c:v>
                </c:pt>
                <c:pt idx="9">
                  <c:v>34335</c:v>
                </c:pt>
                <c:pt idx="10">
                  <c:v>34700</c:v>
                </c:pt>
                <c:pt idx="11">
                  <c:v>35065</c:v>
                </c:pt>
                <c:pt idx="12">
                  <c:v>35431</c:v>
                </c:pt>
                <c:pt idx="13">
                  <c:v>35796</c:v>
                </c:pt>
                <c:pt idx="14">
                  <c:v>36161</c:v>
                </c:pt>
                <c:pt idx="15">
                  <c:v>36526</c:v>
                </c:pt>
                <c:pt idx="16">
                  <c:v>36892</c:v>
                </c:pt>
                <c:pt idx="17">
                  <c:v>37257</c:v>
                </c:pt>
                <c:pt idx="18">
                  <c:v>37622</c:v>
                </c:pt>
                <c:pt idx="19">
                  <c:v>37987</c:v>
                </c:pt>
                <c:pt idx="20">
                  <c:v>38353</c:v>
                </c:pt>
                <c:pt idx="21">
                  <c:v>38718</c:v>
                </c:pt>
                <c:pt idx="22">
                  <c:v>39083</c:v>
                </c:pt>
                <c:pt idx="23">
                  <c:v>39448</c:v>
                </c:pt>
                <c:pt idx="24">
                  <c:v>39814</c:v>
                </c:pt>
                <c:pt idx="25">
                  <c:v>40179</c:v>
                </c:pt>
                <c:pt idx="26">
                  <c:v>40544</c:v>
                </c:pt>
                <c:pt idx="27">
                  <c:v>40909</c:v>
                </c:pt>
                <c:pt idx="28">
                  <c:v>41275</c:v>
                </c:pt>
                <c:pt idx="29">
                  <c:v>41640</c:v>
                </c:pt>
                <c:pt idx="30">
                  <c:v>42005</c:v>
                </c:pt>
                <c:pt idx="31">
                  <c:v>42370</c:v>
                </c:pt>
                <c:pt idx="32">
                  <c:v>42736</c:v>
                </c:pt>
                <c:pt idx="33">
                  <c:v>43101</c:v>
                </c:pt>
              </c:numCache>
            </c:numRef>
          </c:cat>
          <c:val>
            <c:numRef>
              <c:f>Sheet1!$B$2:$B$35</c:f>
              <c:numCache>
                <c:formatCode>General</c:formatCode>
                <c:ptCount val="34"/>
                <c:pt idx="0">
                  <c:v>2.8740999999999981</c:v>
                </c:pt>
                <c:pt idx="1">
                  <c:v>3.1413000000000002</c:v>
                </c:pt>
                <c:pt idx="2">
                  <c:v>4.7522000000000002</c:v>
                </c:pt>
                <c:pt idx="3">
                  <c:v>6.2211999999999996</c:v>
                </c:pt>
                <c:pt idx="4">
                  <c:v>6.1378999999999966</c:v>
                </c:pt>
                <c:pt idx="5">
                  <c:v>6.9751000000000012</c:v>
                </c:pt>
                <c:pt idx="6">
                  <c:v>7.1198999999999986</c:v>
                </c:pt>
                <c:pt idx="7">
                  <c:v>6.9716000000000031</c:v>
                </c:pt>
                <c:pt idx="8">
                  <c:v>5.7951999999999977</c:v>
                </c:pt>
                <c:pt idx="9">
                  <c:v>6.0318000000000014</c:v>
                </c:pt>
                <c:pt idx="10">
                  <c:v>6.6313000000000004</c:v>
                </c:pt>
                <c:pt idx="11">
                  <c:v>6.9353999999999996</c:v>
                </c:pt>
                <c:pt idx="12">
                  <c:v>7.7675999999999954</c:v>
                </c:pt>
                <c:pt idx="13">
                  <c:v>8.1246000000000009</c:v>
                </c:pt>
                <c:pt idx="14">
                  <c:v>7.2313999999999998</c:v>
                </c:pt>
                <c:pt idx="15">
                  <c:v>7.7227999999999977</c:v>
                </c:pt>
                <c:pt idx="16">
                  <c:v>6.4868000000000006</c:v>
                </c:pt>
                <c:pt idx="17">
                  <c:v>5.2807000000000004</c:v>
                </c:pt>
                <c:pt idx="18">
                  <c:v>5.4841999999999986</c:v>
                </c:pt>
                <c:pt idx="19">
                  <c:v>6.7446000000000002</c:v>
                </c:pt>
                <c:pt idx="20">
                  <c:v>5.8528999999999947</c:v>
                </c:pt>
                <c:pt idx="21">
                  <c:v>7.6206999999999967</c:v>
                </c:pt>
                <c:pt idx="22">
                  <c:v>8.4614000000000011</c:v>
                </c:pt>
                <c:pt idx="23">
                  <c:v>7.9119999999999999</c:v>
                </c:pt>
                <c:pt idx="24">
                  <c:v>3.5634999999999999</c:v>
                </c:pt>
                <c:pt idx="25">
                  <c:v>4.5053999999999998</c:v>
                </c:pt>
                <c:pt idx="26">
                  <c:v>4.0563000000000002</c:v>
                </c:pt>
                <c:pt idx="27">
                  <c:v>3.0420000000000011</c:v>
                </c:pt>
                <c:pt idx="28">
                  <c:v>3.1394000000000002</c:v>
                </c:pt>
                <c:pt idx="29">
                  <c:v>5.9994000000000014</c:v>
                </c:pt>
                <c:pt idx="30">
                  <c:v>4.0420999999999996</c:v>
                </c:pt>
                <c:pt idx="31">
                  <c:v>3.0747</c:v>
                </c:pt>
                <c:pt idx="32">
                  <c:v>3.4523000000000001</c:v>
                </c:pt>
                <c:pt idx="33">
                  <c:v>3.7618999999999998</c:v>
                </c:pt>
              </c:numCache>
            </c:numRef>
          </c:val>
          <c:smooth val="0"/>
          <c:extLst xmlns:c16r2="http://schemas.microsoft.com/office/drawing/2015/06/chart">
            <c:ext xmlns:c16="http://schemas.microsoft.com/office/drawing/2014/chart" uri="{C3380CC4-5D6E-409C-BE32-E72D297353CC}">
              <c16:uniqueId val="{00000001-10DA-47EA-AA84-54A84572678C}"/>
            </c:ext>
          </c:extLst>
        </c:ser>
        <c:dLbls>
          <c:showLegendKey val="0"/>
          <c:showVal val="0"/>
          <c:showCatName val="0"/>
          <c:showSerName val="0"/>
          <c:showPercent val="0"/>
          <c:showBubbleSize val="0"/>
        </c:dLbls>
        <c:smooth val="0"/>
        <c:axId val="181401104"/>
        <c:axId val="181401664"/>
      </c:lineChart>
      <c:dateAx>
        <c:axId val="181401104"/>
        <c:scaling>
          <c:orientation val="minMax"/>
        </c:scaling>
        <c:delete val="0"/>
        <c:axPos val="b"/>
        <c:majorGridlines/>
        <c:numFmt formatCode="yyyy" sourceLinked="0"/>
        <c:majorTickMark val="out"/>
        <c:minorTickMark val="none"/>
        <c:tickLblPos val="nextTo"/>
        <c:txPr>
          <a:bodyPr/>
          <a:lstStyle/>
          <a:p>
            <a:pPr>
              <a:defRPr sz="1700" b="1"/>
            </a:pPr>
            <a:endParaRPr lang="fr-FR"/>
          </a:p>
        </c:txPr>
        <c:crossAx val="181401664"/>
        <c:crosses val="autoZero"/>
        <c:auto val="1"/>
        <c:lblOffset val="100"/>
        <c:baseTimeUnit val="years"/>
        <c:majorUnit val="5"/>
        <c:majorTimeUnit val="years"/>
      </c:dateAx>
      <c:valAx>
        <c:axId val="181401664"/>
        <c:scaling>
          <c:orientation val="minMax"/>
        </c:scaling>
        <c:delete val="0"/>
        <c:axPos val="l"/>
        <c:majorGridlines/>
        <c:numFmt formatCode="General" sourceLinked="1"/>
        <c:majorTickMark val="out"/>
        <c:minorTickMark val="none"/>
        <c:tickLblPos val="nextTo"/>
        <c:txPr>
          <a:bodyPr/>
          <a:lstStyle/>
          <a:p>
            <a:pPr>
              <a:defRPr b="1"/>
            </a:pPr>
            <a:endParaRPr lang="fr-FR"/>
          </a:p>
        </c:txPr>
        <c:crossAx val="181401104"/>
        <c:crosses val="autoZero"/>
        <c:crossBetween val="between"/>
      </c:valAx>
      <c:spPr>
        <a:solidFill>
          <a:schemeClr val="bg1"/>
        </a:solidFill>
      </c:spPr>
    </c:plotArea>
    <c:plotVisOnly val="1"/>
    <c:dispBlanksAs val="gap"/>
    <c:showDLblsOverMax val="0"/>
  </c:chart>
  <c:txPr>
    <a:bodyPr/>
    <a:lstStyle/>
    <a:p>
      <a:pPr>
        <a:defRPr sz="1800"/>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930610236220503E-2"/>
          <c:y val="0.14513956532000299"/>
          <c:w val="0.87915272309711301"/>
          <c:h val="0.65156407560771501"/>
        </c:manualLayout>
      </c:layout>
      <c:barChart>
        <c:barDir val="col"/>
        <c:grouping val="clustered"/>
        <c:varyColors val="0"/>
        <c:ser>
          <c:idx val="0"/>
          <c:order val="0"/>
          <c:tx>
            <c:strRef>
              <c:f>Sheet1!$B$1</c:f>
              <c:strCache>
                <c:ptCount val="1"/>
                <c:pt idx="0">
                  <c:v>1985</c:v>
                </c:pt>
              </c:strCache>
            </c:strRef>
          </c:tx>
          <c:spPr>
            <a:solidFill>
              <a:srgbClr val="C00000"/>
            </a:solidFill>
          </c:spPr>
          <c:invertIfNegative val="0"/>
          <c:cat>
            <c:strRef>
              <c:f>Sheet1!$A$2:$A$6</c:f>
              <c:strCache>
                <c:ptCount val="5"/>
                <c:pt idx="0">
                  <c:v>FR</c:v>
                </c:pt>
                <c:pt idx="1">
                  <c:v>BE</c:v>
                </c:pt>
                <c:pt idx="2">
                  <c:v>JP</c:v>
                </c:pt>
                <c:pt idx="3">
                  <c:v>UK</c:v>
                </c:pt>
                <c:pt idx="4">
                  <c:v>US</c:v>
                </c:pt>
              </c:strCache>
            </c:strRef>
          </c:cat>
          <c:val>
            <c:numRef>
              <c:f>Sheet1!$B$2:$B$6</c:f>
              <c:numCache>
                <c:formatCode>General</c:formatCode>
                <c:ptCount val="5"/>
                <c:pt idx="0">
                  <c:v>0.27700000000000002</c:v>
                </c:pt>
                <c:pt idx="1">
                  <c:v>0.25600000000000001</c:v>
                </c:pt>
                <c:pt idx="2">
                  <c:v>0.30399999999999999</c:v>
                </c:pt>
                <c:pt idx="3">
                  <c:v>0.309</c:v>
                </c:pt>
                <c:pt idx="4">
                  <c:v>0.34</c:v>
                </c:pt>
              </c:numCache>
            </c:numRef>
          </c:val>
          <c:extLst xmlns:c16r2="http://schemas.microsoft.com/office/drawing/2015/06/chart">
            <c:ext xmlns:c16="http://schemas.microsoft.com/office/drawing/2014/chart" uri="{C3380CC4-5D6E-409C-BE32-E72D297353CC}">
              <c16:uniqueId val="{00000000-1D3B-4CED-B2C7-C6B03492947B}"/>
            </c:ext>
          </c:extLst>
        </c:ser>
        <c:ser>
          <c:idx val="1"/>
          <c:order val="1"/>
          <c:tx>
            <c:strRef>
              <c:f>Sheet1!$C$1</c:f>
              <c:strCache>
                <c:ptCount val="1"/>
                <c:pt idx="0">
                  <c:v>2015</c:v>
                </c:pt>
              </c:strCache>
            </c:strRef>
          </c:tx>
          <c:spPr>
            <a:solidFill>
              <a:srgbClr val="0070C0"/>
            </a:solidFill>
          </c:spPr>
          <c:invertIfNegative val="0"/>
          <c:cat>
            <c:strRef>
              <c:f>Sheet1!$A$2:$A$6</c:f>
              <c:strCache>
                <c:ptCount val="5"/>
                <c:pt idx="0">
                  <c:v>FR</c:v>
                </c:pt>
                <c:pt idx="1">
                  <c:v>BE</c:v>
                </c:pt>
                <c:pt idx="2">
                  <c:v>JP</c:v>
                </c:pt>
                <c:pt idx="3">
                  <c:v>UK</c:v>
                </c:pt>
                <c:pt idx="4">
                  <c:v>US</c:v>
                </c:pt>
              </c:strCache>
            </c:strRef>
          </c:cat>
          <c:val>
            <c:numRef>
              <c:f>Sheet1!$C$2:$C$6</c:f>
              <c:numCache>
                <c:formatCode>General</c:formatCode>
                <c:ptCount val="5"/>
                <c:pt idx="0">
                  <c:v>0.29499999999999998</c:v>
                </c:pt>
                <c:pt idx="1">
                  <c:v>0.26800000000000002</c:v>
                </c:pt>
                <c:pt idx="2">
                  <c:v>0.33</c:v>
                </c:pt>
                <c:pt idx="3">
                  <c:v>0.36</c:v>
                </c:pt>
                <c:pt idx="4">
                  <c:v>0.39</c:v>
                </c:pt>
              </c:numCache>
            </c:numRef>
          </c:val>
          <c:extLst xmlns:c16r2="http://schemas.microsoft.com/office/drawing/2015/06/chart">
            <c:ext xmlns:c16="http://schemas.microsoft.com/office/drawing/2014/chart" uri="{C3380CC4-5D6E-409C-BE32-E72D297353CC}">
              <c16:uniqueId val="{00000001-1D3B-4CED-B2C7-C6B03492947B}"/>
            </c:ext>
          </c:extLst>
        </c:ser>
        <c:dLbls>
          <c:showLegendKey val="0"/>
          <c:showVal val="0"/>
          <c:showCatName val="0"/>
          <c:showSerName val="0"/>
          <c:showPercent val="0"/>
          <c:showBubbleSize val="0"/>
        </c:dLbls>
        <c:gapWidth val="150"/>
        <c:axId val="182484976"/>
        <c:axId val="182485536"/>
      </c:barChart>
      <c:catAx>
        <c:axId val="182484976"/>
        <c:scaling>
          <c:orientation val="minMax"/>
        </c:scaling>
        <c:delete val="0"/>
        <c:axPos val="b"/>
        <c:numFmt formatCode="General" sourceLinked="0"/>
        <c:majorTickMark val="out"/>
        <c:minorTickMark val="none"/>
        <c:tickLblPos val="nextTo"/>
        <c:txPr>
          <a:bodyPr/>
          <a:lstStyle/>
          <a:p>
            <a:pPr>
              <a:defRPr b="1"/>
            </a:pPr>
            <a:endParaRPr lang="fr-FR"/>
          </a:p>
        </c:txPr>
        <c:crossAx val="182485536"/>
        <c:crosses val="autoZero"/>
        <c:auto val="1"/>
        <c:lblAlgn val="ctr"/>
        <c:lblOffset val="100"/>
        <c:noMultiLvlLbl val="0"/>
      </c:catAx>
      <c:valAx>
        <c:axId val="182485536"/>
        <c:scaling>
          <c:orientation val="minMax"/>
          <c:max val="0.4"/>
        </c:scaling>
        <c:delete val="0"/>
        <c:axPos val="l"/>
        <c:majorGridlines/>
        <c:minorGridlines/>
        <c:numFmt formatCode="General" sourceLinked="1"/>
        <c:majorTickMark val="out"/>
        <c:minorTickMark val="none"/>
        <c:tickLblPos val="nextTo"/>
        <c:txPr>
          <a:bodyPr/>
          <a:lstStyle/>
          <a:p>
            <a:pPr>
              <a:defRPr sz="1600" b="1"/>
            </a:pPr>
            <a:endParaRPr lang="fr-FR"/>
          </a:p>
        </c:txPr>
        <c:crossAx val="182484976"/>
        <c:crosses val="autoZero"/>
        <c:crossBetween val="between"/>
        <c:majorUnit val="0.05"/>
        <c:minorUnit val="0.05"/>
      </c:valAx>
      <c:spPr>
        <a:solidFill>
          <a:schemeClr val="bg1"/>
        </a:solidFill>
      </c:spPr>
    </c:plotArea>
    <c:legend>
      <c:legendPos val="b"/>
      <c:layout>
        <c:manualLayout>
          <c:xMode val="edge"/>
          <c:yMode val="edge"/>
          <c:x val="0.183273873405709"/>
          <c:y val="0.9027933326516"/>
          <c:w val="0.66432170318886097"/>
          <c:h val="7.6427426660163097E-2"/>
        </c:manualLayout>
      </c:layout>
      <c:overlay val="0"/>
      <c:txPr>
        <a:bodyPr/>
        <a:lstStyle/>
        <a:p>
          <a:pPr>
            <a:defRPr b="1"/>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930610236220503E-2"/>
          <c:y val="0.14513956532000299"/>
          <c:w val="0.87915272309711301"/>
          <c:h val="0.65156407560771501"/>
        </c:manualLayout>
      </c:layout>
      <c:barChart>
        <c:barDir val="col"/>
        <c:grouping val="clustered"/>
        <c:varyColors val="0"/>
        <c:ser>
          <c:idx val="0"/>
          <c:order val="0"/>
          <c:tx>
            <c:strRef>
              <c:f>Sheet1!$B$1</c:f>
              <c:strCache>
                <c:ptCount val="1"/>
                <c:pt idx="0">
                  <c:v>1985</c:v>
                </c:pt>
              </c:strCache>
            </c:strRef>
          </c:tx>
          <c:spPr>
            <a:solidFill>
              <a:srgbClr val="C00000"/>
            </a:solidFill>
          </c:spPr>
          <c:invertIfNegative val="0"/>
          <c:cat>
            <c:strRef>
              <c:f>Sheet1!$A$2:$A$6</c:f>
              <c:strCache>
                <c:ptCount val="5"/>
                <c:pt idx="0">
                  <c:v>FR</c:v>
                </c:pt>
                <c:pt idx="1">
                  <c:v>DE</c:v>
                </c:pt>
                <c:pt idx="2">
                  <c:v>JP</c:v>
                </c:pt>
                <c:pt idx="3">
                  <c:v>UK</c:v>
                </c:pt>
                <c:pt idx="4">
                  <c:v>US</c:v>
                </c:pt>
              </c:strCache>
            </c:strRef>
          </c:cat>
          <c:val>
            <c:numRef>
              <c:f>Sheet1!$B$2:$B$6</c:f>
              <c:numCache>
                <c:formatCode>General</c:formatCode>
                <c:ptCount val="5"/>
                <c:pt idx="0">
                  <c:v>0.98</c:v>
                </c:pt>
                <c:pt idx="1">
                  <c:v>0.86</c:v>
                </c:pt>
                <c:pt idx="2">
                  <c:v>1.1299999999999999</c:v>
                </c:pt>
                <c:pt idx="3">
                  <c:v>1.19</c:v>
                </c:pt>
                <c:pt idx="4">
                  <c:v>1.3</c:v>
                </c:pt>
              </c:numCache>
            </c:numRef>
          </c:val>
          <c:extLst xmlns:c16r2="http://schemas.microsoft.com/office/drawing/2015/06/chart">
            <c:ext xmlns:c16="http://schemas.microsoft.com/office/drawing/2014/chart" uri="{C3380CC4-5D6E-409C-BE32-E72D297353CC}">
              <c16:uniqueId val="{00000000-F779-45E8-9C9E-1CB8FE565FC7}"/>
            </c:ext>
          </c:extLst>
        </c:ser>
        <c:ser>
          <c:idx val="1"/>
          <c:order val="1"/>
          <c:tx>
            <c:strRef>
              <c:f>Sheet1!$C$1</c:f>
              <c:strCache>
                <c:ptCount val="1"/>
                <c:pt idx="0">
                  <c:v>2015</c:v>
                </c:pt>
              </c:strCache>
            </c:strRef>
          </c:tx>
          <c:spPr>
            <a:solidFill>
              <a:srgbClr val="0070C0"/>
            </a:solidFill>
          </c:spPr>
          <c:invertIfNegative val="0"/>
          <c:cat>
            <c:strRef>
              <c:f>Sheet1!$A$2:$A$6</c:f>
              <c:strCache>
                <c:ptCount val="5"/>
                <c:pt idx="0">
                  <c:v>FR</c:v>
                </c:pt>
                <c:pt idx="1">
                  <c:v>DE</c:v>
                </c:pt>
                <c:pt idx="2">
                  <c:v>JP</c:v>
                </c:pt>
                <c:pt idx="3">
                  <c:v>UK</c:v>
                </c:pt>
                <c:pt idx="4">
                  <c:v>US</c:v>
                </c:pt>
              </c:strCache>
            </c:strRef>
          </c:cat>
          <c:val>
            <c:numRef>
              <c:f>Sheet1!$C$2:$C$6</c:f>
              <c:numCache>
                <c:formatCode>General</c:formatCode>
                <c:ptCount val="5"/>
                <c:pt idx="0">
                  <c:v>1.18</c:v>
                </c:pt>
                <c:pt idx="1">
                  <c:v>1.03</c:v>
                </c:pt>
                <c:pt idx="2">
                  <c:v>1.25</c:v>
                </c:pt>
                <c:pt idx="3">
                  <c:v>1.52</c:v>
                </c:pt>
                <c:pt idx="4">
                  <c:v>1.75</c:v>
                </c:pt>
              </c:numCache>
            </c:numRef>
          </c:val>
          <c:extLst xmlns:c16r2="http://schemas.microsoft.com/office/drawing/2015/06/chart">
            <c:ext xmlns:c16="http://schemas.microsoft.com/office/drawing/2014/chart" uri="{C3380CC4-5D6E-409C-BE32-E72D297353CC}">
              <c16:uniqueId val="{00000001-F779-45E8-9C9E-1CB8FE565FC7}"/>
            </c:ext>
          </c:extLst>
        </c:ser>
        <c:dLbls>
          <c:showLegendKey val="0"/>
          <c:showVal val="0"/>
          <c:showCatName val="0"/>
          <c:showSerName val="0"/>
          <c:showPercent val="0"/>
          <c:showBubbleSize val="0"/>
        </c:dLbls>
        <c:gapWidth val="150"/>
        <c:axId val="182488336"/>
        <c:axId val="182488896"/>
      </c:barChart>
      <c:catAx>
        <c:axId val="182488336"/>
        <c:scaling>
          <c:orientation val="minMax"/>
        </c:scaling>
        <c:delete val="0"/>
        <c:axPos val="b"/>
        <c:numFmt formatCode="General" sourceLinked="0"/>
        <c:majorTickMark val="out"/>
        <c:minorTickMark val="none"/>
        <c:tickLblPos val="nextTo"/>
        <c:txPr>
          <a:bodyPr/>
          <a:lstStyle/>
          <a:p>
            <a:pPr>
              <a:defRPr b="1"/>
            </a:pPr>
            <a:endParaRPr lang="fr-FR"/>
          </a:p>
        </c:txPr>
        <c:crossAx val="182488896"/>
        <c:crosses val="autoZero"/>
        <c:auto val="1"/>
        <c:lblAlgn val="ctr"/>
        <c:lblOffset val="100"/>
        <c:noMultiLvlLbl val="0"/>
      </c:catAx>
      <c:valAx>
        <c:axId val="182488896"/>
        <c:scaling>
          <c:orientation val="minMax"/>
        </c:scaling>
        <c:delete val="0"/>
        <c:axPos val="l"/>
        <c:majorGridlines/>
        <c:minorGridlines/>
        <c:numFmt formatCode="General" sourceLinked="1"/>
        <c:majorTickMark val="out"/>
        <c:minorTickMark val="none"/>
        <c:tickLblPos val="nextTo"/>
        <c:txPr>
          <a:bodyPr/>
          <a:lstStyle/>
          <a:p>
            <a:pPr>
              <a:defRPr sz="1600" b="1"/>
            </a:pPr>
            <a:endParaRPr lang="fr-FR"/>
          </a:p>
        </c:txPr>
        <c:crossAx val="182488336"/>
        <c:crosses val="autoZero"/>
        <c:crossBetween val="between"/>
        <c:majorUnit val="0.25"/>
        <c:minorUnit val="0.25"/>
      </c:valAx>
      <c:spPr>
        <a:solidFill>
          <a:schemeClr val="bg1"/>
        </a:solidFill>
      </c:spPr>
    </c:plotArea>
    <c:legend>
      <c:legendPos val="b"/>
      <c:layout>
        <c:manualLayout>
          <c:xMode val="edge"/>
          <c:yMode val="edge"/>
          <c:x val="0.203069676713372"/>
          <c:y val="0.9027933326516"/>
          <c:w val="0.66432170318886097"/>
          <c:h val="7.6427426660163097E-2"/>
        </c:manualLayout>
      </c:layout>
      <c:overlay val="0"/>
      <c:txPr>
        <a:bodyPr/>
        <a:lstStyle/>
        <a:p>
          <a:pPr>
            <a:defRPr b="1"/>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540426349145399E-2"/>
          <c:y val="0.15774847850044199"/>
          <c:w val="0.90354294699443005"/>
          <c:h val="0.63895515423488203"/>
        </c:manualLayout>
      </c:layout>
      <c:barChart>
        <c:barDir val="col"/>
        <c:grouping val="clustered"/>
        <c:varyColors val="0"/>
        <c:ser>
          <c:idx val="0"/>
          <c:order val="0"/>
          <c:tx>
            <c:strRef>
              <c:f>Sheet1!$B$1</c:f>
              <c:strCache>
                <c:ptCount val="1"/>
                <c:pt idx="0">
                  <c:v>Top 10%</c:v>
                </c:pt>
              </c:strCache>
            </c:strRef>
          </c:tx>
          <c:spPr>
            <a:solidFill>
              <a:srgbClr val="FFC000"/>
            </a:solidFill>
          </c:spPr>
          <c:invertIfNegative val="0"/>
          <c:cat>
            <c:strRef>
              <c:f>Sheet1!$A$2:$A$8</c:f>
              <c:strCache>
                <c:ptCount val="7"/>
                <c:pt idx="0">
                  <c:v>FR</c:v>
                </c:pt>
                <c:pt idx="1">
                  <c:v>BE</c:v>
                </c:pt>
                <c:pt idx="2">
                  <c:v>DE</c:v>
                </c:pt>
                <c:pt idx="3">
                  <c:v>JP</c:v>
                </c:pt>
                <c:pt idx="4">
                  <c:v>IT</c:v>
                </c:pt>
                <c:pt idx="5">
                  <c:v>UK</c:v>
                </c:pt>
                <c:pt idx="6">
                  <c:v>US</c:v>
                </c:pt>
              </c:strCache>
            </c:strRef>
          </c:cat>
          <c:val>
            <c:numRef>
              <c:f>Sheet1!$B$2:$B$8</c:f>
              <c:numCache>
                <c:formatCode>#,##0.00_ ;\-#,##0.00\ </c:formatCode>
                <c:ptCount val="7"/>
                <c:pt idx="0">
                  <c:v>50.59</c:v>
                </c:pt>
                <c:pt idx="1">
                  <c:v>42.5</c:v>
                </c:pt>
                <c:pt idx="2">
                  <c:v>59.192440000000012</c:v>
                </c:pt>
                <c:pt idx="3">
                  <c:v>41.02</c:v>
                </c:pt>
                <c:pt idx="4">
                  <c:v>42.78</c:v>
                </c:pt>
                <c:pt idx="5">
                  <c:v>52.5</c:v>
                </c:pt>
                <c:pt idx="6">
                  <c:v>79.47</c:v>
                </c:pt>
              </c:numCache>
            </c:numRef>
          </c:val>
          <c:extLst xmlns:c16r2="http://schemas.microsoft.com/office/drawing/2015/06/chart">
            <c:ext xmlns:c16="http://schemas.microsoft.com/office/drawing/2014/chart" uri="{C3380CC4-5D6E-409C-BE32-E72D297353CC}">
              <c16:uniqueId val="{00000000-972D-4A5D-B54A-3629BF3EF647}"/>
            </c:ext>
          </c:extLst>
        </c:ser>
        <c:ser>
          <c:idx val="1"/>
          <c:order val="1"/>
          <c:tx>
            <c:strRef>
              <c:f>Sheet1!$C$1</c:f>
              <c:strCache>
                <c:ptCount val="1"/>
                <c:pt idx="0">
                  <c:v>Top 1%</c:v>
                </c:pt>
              </c:strCache>
            </c:strRef>
          </c:tx>
          <c:spPr>
            <a:solidFill>
              <a:srgbClr val="00B050"/>
            </a:solidFill>
          </c:spPr>
          <c:invertIfNegative val="0"/>
          <c:cat>
            <c:strRef>
              <c:f>Sheet1!$A$2:$A$8</c:f>
              <c:strCache>
                <c:ptCount val="7"/>
                <c:pt idx="0">
                  <c:v>FR</c:v>
                </c:pt>
                <c:pt idx="1">
                  <c:v>BE</c:v>
                </c:pt>
                <c:pt idx="2">
                  <c:v>DE</c:v>
                </c:pt>
                <c:pt idx="3">
                  <c:v>JP</c:v>
                </c:pt>
                <c:pt idx="4">
                  <c:v>IT</c:v>
                </c:pt>
                <c:pt idx="5">
                  <c:v>UK</c:v>
                </c:pt>
                <c:pt idx="6">
                  <c:v>US</c:v>
                </c:pt>
              </c:strCache>
            </c:strRef>
          </c:cat>
          <c:val>
            <c:numRef>
              <c:f>Sheet1!$C$2:$C$8</c:f>
              <c:numCache>
                <c:formatCode>#,##0.00_ ;\-#,##0.00\ </c:formatCode>
                <c:ptCount val="7"/>
                <c:pt idx="0">
                  <c:v>18.649999999999999</c:v>
                </c:pt>
                <c:pt idx="1">
                  <c:v>12.06</c:v>
                </c:pt>
                <c:pt idx="2">
                  <c:v>23.66</c:v>
                </c:pt>
                <c:pt idx="3">
                  <c:v>10.77</c:v>
                </c:pt>
                <c:pt idx="4">
                  <c:v>14.303559999999999</c:v>
                </c:pt>
                <c:pt idx="5">
                  <c:v>20.45</c:v>
                </c:pt>
                <c:pt idx="6">
                  <c:v>42.48</c:v>
                </c:pt>
              </c:numCache>
            </c:numRef>
          </c:val>
          <c:extLst xmlns:c16r2="http://schemas.microsoft.com/office/drawing/2015/06/chart">
            <c:ext xmlns:c16="http://schemas.microsoft.com/office/drawing/2014/chart" uri="{C3380CC4-5D6E-409C-BE32-E72D297353CC}">
              <c16:uniqueId val="{00000001-972D-4A5D-B54A-3629BF3EF647}"/>
            </c:ext>
          </c:extLst>
        </c:ser>
        <c:dLbls>
          <c:showLegendKey val="0"/>
          <c:showVal val="0"/>
          <c:showCatName val="0"/>
          <c:showSerName val="0"/>
          <c:showPercent val="0"/>
          <c:showBubbleSize val="0"/>
        </c:dLbls>
        <c:gapWidth val="150"/>
        <c:axId val="183024528"/>
        <c:axId val="183025088"/>
      </c:barChart>
      <c:catAx>
        <c:axId val="183024528"/>
        <c:scaling>
          <c:orientation val="minMax"/>
        </c:scaling>
        <c:delete val="0"/>
        <c:axPos val="b"/>
        <c:numFmt formatCode="General" sourceLinked="0"/>
        <c:majorTickMark val="out"/>
        <c:minorTickMark val="none"/>
        <c:tickLblPos val="nextTo"/>
        <c:txPr>
          <a:bodyPr/>
          <a:lstStyle/>
          <a:p>
            <a:pPr>
              <a:defRPr b="1"/>
            </a:pPr>
            <a:endParaRPr lang="fr-FR"/>
          </a:p>
        </c:txPr>
        <c:crossAx val="183025088"/>
        <c:crosses val="autoZero"/>
        <c:auto val="1"/>
        <c:lblAlgn val="ctr"/>
        <c:lblOffset val="100"/>
        <c:noMultiLvlLbl val="0"/>
      </c:catAx>
      <c:valAx>
        <c:axId val="183025088"/>
        <c:scaling>
          <c:orientation val="minMax"/>
          <c:max val="100"/>
          <c:min val="0"/>
        </c:scaling>
        <c:delete val="0"/>
        <c:axPos val="l"/>
        <c:majorGridlines/>
        <c:minorGridlines/>
        <c:numFmt formatCode="General" sourceLinked="0"/>
        <c:majorTickMark val="out"/>
        <c:minorTickMark val="none"/>
        <c:tickLblPos val="nextTo"/>
        <c:txPr>
          <a:bodyPr/>
          <a:lstStyle/>
          <a:p>
            <a:pPr>
              <a:defRPr sz="1600" b="1"/>
            </a:pPr>
            <a:endParaRPr lang="fr-FR"/>
          </a:p>
        </c:txPr>
        <c:crossAx val="183024528"/>
        <c:crosses val="autoZero"/>
        <c:crossBetween val="between"/>
        <c:majorUnit val="10"/>
        <c:minorUnit val="5"/>
      </c:valAx>
      <c:spPr>
        <a:solidFill>
          <a:schemeClr val="bg1"/>
        </a:solidFill>
      </c:spPr>
    </c:plotArea>
    <c:legend>
      <c:legendPos val="b"/>
      <c:layout>
        <c:manualLayout>
          <c:xMode val="edge"/>
          <c:yMode val="edge"/>
          <c:x val="0.15171011614750499"/>
          <c:y val="0.923572573339837"/>
          <c:w val="0.66432170318886097"/>
          <c:h val="7.6427426660163097E-2"/>
        </c:manualLayout>
      </c:layout>
      <c:overlay val="0"/>
      <c:txPr>
        <a:bodyPr/>
        <a:lstStyle/>
        <a:p>
          <a:pPr>
            <a:defRPr b="1"/>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607275834706699E-2"/>
          <c:y val="3.0286263162887801E-2"/>
          <c:w val="0.90262689661537998"/>
          <c:h val="0.77859932706649604"/>
        </c:manualLayout>
      </c:layout>
      <c:lineChart>
        <c:grouping val="standard"/>
        <c:varyColors val="0"/>
        <c:ser>
          <c:idx val="0"/>
          <c:order val="0"/>
          <c:tx>
            <c:strRef>
              <c:f>Sheet1!$B$1</c:f>
              <c:strCache>
                <c:ptCount val="1"/>
                <c:pt idx="0">
                  <c:v>US</c:v>
                </c:pt>
              </c:strCache>
            </c:strRef>
          </c:tx>
          <c:spPr>
            <a:ln w="38100">
              <a:solidFill>
                <a:srgbClr val="00B050"/>
              </a:solidFill>
            </a:ln>
          </c:spPr>
          <c:marker>
            <c:symbol val="none"/>
          </c:marker>
          <c:cat>
            <c:numRef>
              <c:f>Sheet1!$A$2:$A$49</c:f>
              <c:numCache>
                <c:formatCode>m/d/yyyy</c:formatCode>
                <c:ptCount val="48"/>
                <c:pt idx="0">
                  <c:v>25569</c:v>
                </c:pt>
                <c:pt idx="1">
                  <c:v>25934</c:v>
                </c:pt>
                <c:pt idx="2">
                  <c:v>26299</c:v>
                </c:pt>
                <c:pt idx="3">
                  <c:v>26665</c:v>
                </c:pt>
                <c:pt idx="4">
                  <c:v>27030</c:v>
                </c:pt>
                <c:pt idx="5">
                  <c:v>27395</c:v>
                </c:pt>
                <c:pt idx="6">
                  <c:v>27760</c:v>
                </c:pt>
                <c:pt idx="7">
                  <c:v>28126</c:v>
                </c:pt>
                <c:pt idx="8">
                  <c:v>28491</c:v>
                </c:pt>
                <c:pt idx="9">
                  <c:v>28856</c:v>
                </c:pt>
                <c:pt idx="10">
                  <c:v>29221</c:v>
                </c:pt>
                <c:pt idx="11">
                  <c:v>29587</c:v>
                </c:pt>
                <c:pt idx="12">
                  <c:v>29952</c:v>
                </c:pt>
                <c:pt idx="13">
                  <c:v>30317</c:v>
                </c:pt>
                <c:pt idx="14">
                  <c:v>30682</c:v>
                </c:pt>
                <c:pt idx="15">
                  <c:v>31048</c:v>
                </c:pt>
                <c:pt idx="16">
                  <c:v>31413</c:v>
                </c:pt>
                <c:pt idx="17">
                  <c:v>31778</c:v>
                </c:pt>
                <c:pt idx="18">
                  <c:v>32143</c:v>
                </c:pt>
                <c:pt idx="19">
                  <c:v>32509</c:v>
                </c:pt>
                <c:pt idx="20">
                  <c:v>32874</c:v>
                </c:pt>
                <c:pt idx="21">
                  <c:v>33239</c:v>
                </c:pt>
                <c:pt idx="22">
                  <c:v>33604</c:v>
                </c:pt>
                <c:pt idx="23">
                  <c:v>33970</c:v>
                </c:pt>
                <c:pt idx="24">
                  <c:v>34335</c:v>
                </c:pt>
                <c:pt idx="25">
                  <c:v>34700</c:v>
                </c:pt>
                <c:pt idx="26">
                  <c:v>35065</c:v>
                </c:pt>
                <c:pt idx="27">
                  <c:v>35431</c:v>
                </c:pt>
                <c:pt idx="28">
                  <c:v>35796</c:v>
                </c:pt>
                <c:pt idx="29">
                  <c:v>36161</c:v>
                </c:pt>
                <c:pt idx="30">
                  <c:v>36526</c:v>
                </c:pt>
                <c:pt idx="31">
                  <c:v>36892</c:v>
                </c:pt>
                <c:pt idx="32">
                  <c:v>37257</c:v>
                </c:pt>
                <c:pt idx="33">
                  <c:v>37622</c:v>
                </c:pt>
                <c:pt idx="34">
                  <c:v>37987</c:v>
                </c:pt>
                <c:pt idx="35">
                  <c:v>38353</c:v>
                </c:pt>
                <c:pt idx="36">
                  <c:v>38718</c:v>
                </c:pt>
                <c:pt idx="37">
                  <c:v>39083</c:v>
                </c:pt>
                <c:pt idx="38">
                  <c:v>39448</c:v>
                </c:pt>
                <c:pt idx="39">
                  <c:v>39814</c:v>
                </c:pt>
                <c:pt idx="40">
                  <c:v>40179</c:v>
                </c:pt>
                <c:pt idx="41">
                  <c:v>40544</c:v>
                </c:pt>
                <c:pt idx="42">
                  <c:v>40909</c:v>
                </c:pt>
                <c:pt idx="43">
                  <c:v>41275</c:v>
                </c:pt>
                <c:pt idx="44">
                  <c:v>41640</c:v>
                </c:pt>
                <c:pt idx="45">
                  <c:v>42005</c:v>
                </c:pt>
                <c:pt idx="46">
                  <c:v>42370</c:v>
                </c:pt>
                <c:pt idx="47">
                  <c:v>42736</c:v>
                </c:pt>
              </c:numCache>
            </c:numRef>
          </c:cat>
          <c:val>
            <c:numRef>
              <c:f>Sheet1!$B$2:$B$49</c:f>
              <c:numCache>
                <c:formatCode>General</c:formatCode>
                <c:ptCount val="48"/>
                <c:pt idx="0">
                  <c:v>3.1842858341950548</c:v>
                </c:pt>
                <c:pt idx="1">
                  <c:v>3.0097446746633731</c:v>
                </c:pt>
                <c:pt idx="2">
                  <c:v>3.6384731306108522</c:v>
                </c:pt>
                <c:pt idx="3">
                  <c:v>3.746547454339666</c:v>
                </c:pt>
                <c:pt idx="4">
                  <c:v>4.4472574474167876</c:v>
                </c:pt>
                <c:pt idx="5">
                  <c:v>4.722294573874426</c:v>
                </c:pt>
                <c:pt idx="6">
                  <c:v>5.2471624644503398</c:v>
                </c:pt>
                <c:pt idx="7">
                  <c:v>5.087803704204271</c:v>
                </c:pt>
                <c:pt idx="8">
                  <c:v>4.5160866964198298</c:v>
                </c:pt>
                <c:pt idx="9">
                  <c:v>4.3125613229518356</c:v>
                </c:pt>
                <c:pt idx="10">
                  <c:v>4.1450257571728164</c:v>
                </c:pt>
                <c:pt idx="11">
                  <c:v>3.0077849135615158</c:v>
                </c:pt>
                <c:pt idx="12">
                  <c:v>2.873644072551977</c:v>
                </c:pt>
                <c:pt idx="13">
                  <c:v>3.6407921074724441</c:v>
                </c:pt>
                <c:pt idx="14">
                  <c:v>3.059840730351735</c:v>
                </c:pt>
                <c:pt idx="15">
                  <c:v>2.64758456535235</c:v>
                </c:pt>
                <c:pt idx="16">
                  <c:v>2.656000718196454</c:v>
                </c:pt>
                <c:pt idx="17">
                  <c:v>2.3053453167065241</c:v>
                </c:pt>
                <c:pt idx="18">
                  <c:v>1.5785879125386959</c:v>
                </c:pt>
                <c:pt idx="19">
                  <c:v>2.0653953306335722</c:v>
                </c:pt>
                <c:pt idx="20">
                  <c:v>1.8895032240870431</c:v>
                </c:pt>
                <c:pt idx="21">
                  <c:v>1.9943031055008651</c:v>
                </c:pt>
                <c:pt idx="22">
                  <c:v>1.4575577269234441</c:v>
                </c:pt>
                <c:pt idx="23">
                  <c:v>1.4981284375622761</c:v>
                </c:pt>
                <c:pt idx="24">
                  <c:v>1.0145621877590489</c:v>
                </c:pt>
                <c:pt idx="25">
                  <c:v>1.5583794923430341</c:v>
                </c:pt>
                <c:pt idx="26">
                  <c:v>1.916572795675126</c:v>
                </c:pt>
                <c:pt idx="27">
                  <c:v>2.248646149137246</c:v>
                </c:pt>
                <c:pt idx="28">
                  <c:v>2.2051546148902852</c:v>
                </c:pt>
                <c:pt idx="29">
                  <c:v>2.5661512189398121</c:v>
                </c:pt>
                <c:pt idx="30">
                  <c:v>2.191001620569657</c:v>
                </c:pt>
                <c:pt idx="31">
                  <c:v>2.1293555696556021</c:v>
                </c:pt>
                <c:pt idx="32">
                  <c:v>2.3053540425784869</c:v>
                </c:pt>
                <c:pt idx="33">
                  <c:v>2.226578928268895</c:v>
                </c:pt>
                <c:pt idx="34">
                  <c:v>1.8960850561270131</c:v>
                </c:pt>
                <c:pt idx="35">
                  <c:v>1.5707462217174319</c:v>
                </c:pt>
                <c:pt idx="36">
                  <c:v>1.3525568896059781</c:v>
                </c:pt>
                <c:pt idx="37">
                  <c:v>1.4589715199043201</c:v>
                </c:pt>
                <c:pt idx="38">
                  <c:v>1.59302851027792</c:v>
                </c:pt>
                <c:pt idx="39">
                  <c:v>1.3068314405869019</c:v>
                </c:pt>
                <c:pt idx="40">
                  <c:v>1.5932376910607231</c:v>
                </c:pt>
                <c:pt idx="41">
                  <c:v>1.6890865532968879</c:v>
                </c:pt>
                <c:pt idx="42">
                  <c:v>1.488364463084632</c:v>
                </c:pt>
                <c:pt idx="43">
                  <c:v>1.4690762698640689</c:v>
                </c:pt>
                <c:pt idx="44">
                  <c:v>1.585340827390413</c:v>
                </c:pt>
                <c:pt idx="45">
                  <c:v>1.662295655262173</c:v>
                </c:pt>
                <c:pt idx="46">
                  <c:v>1.9017889481971511</c:v>
                </c:pt>
                <c:pt idx="47">
                  <c:v>2.004580578291395</c:v>
                </c:pt>
              </c:numCache>
            </c:numRef>
          </c:val>
          <c:smooth val="0"/>
          <c:extLst xmlns:c16r2="http://schemas.microsoft.com/office/drawing/2015/06/chart">
            <c:ext xmlns:c16="http://schemas.microsoft.com/office/drawing/2014/chart" uri="{C3380CC4-5D6E-409C-BE32-E72D297353CC}">
              <c16:uniqueId val="{00000000-676B-413B-8819-84ED06CBFD97}"/>
            </c:ext>
          </c:extLst>
        </c:ser>
        <c:dLbls>
          <c:showLegendKey val="0"/>
          <c:showVal val="0"/>
          <c:showCatName val="0"/>
          <c:showSerName val="0"/>
          <c:showPercent val="0"/>
          <c:showBubbleSize val="0"/>
        </c:dLbls>
        <c:smooth val="0"/>
        <c:axId val="183027328"/>
        <c:axId val="183027888"/>
      </c:lineChart>
      <c:dateAx>
        <c:axId val="183027328"/>
        <c:scaling>
          <c:orientation val="minMax"/>
        </c:scaling>
        <c:delete val="0"/>
        <c:axPos val="b"/>
        <c:majorGridlines/>
        <c:numFmt formatCode="yyyy" sourceLinked="0"/>
        <c:majorTickMark val="out"/>
        <c:minorTickMark val="none"/>
        <c:tickLblPos val="nextTo"/>
        <c:txPr>
          <a:bodyPr/>
          <a:lstStyle/>
          <a:p>
            <a:pPr>
              <a:defRPr sz="1600"/>
            </a:pPr>
            <a:endParaRPr lang="fr-FR"/>
          </a:p>
        </c:txPr>
        <c:crossAx val="183027888"/>
        <c:crosses val="autoZero"/>
        <c:auto val="1"/>
        <c:lblOffset val="100"/>
        <c:baseTimeUnit val="years"/>
        <c:majorUnit val="5"/>
        <c:majorTimeUnit val="years"/>
      </c:dateAx>
      <c:valAx>
        <c:axId val="183027888"/>
        <c:scaling>
          <c:orientation val="minMax"/>
        </c:scaling>
        <c:delete val="0"/>
        <c:axPos val="l"/>
        <c:majorGridlines/>
        <c:numFmt formatCode="General" sourceLinked="1"/>
        <c:majorTickMark val="out"/>
        <c:minorTickMark val="none"/>
        <c:tickLblPos val="nextTo"/>
        <c:txPr>
          <a:bodyPr/>
          <a:lstStyle/>
          <a:p>
            <a:pPr>
              <a:defRPr sz="1600"/>
            </a:pPr>
            <a:endParaRPr lang="fr-FR"/>
          </a:p>
        </c:txPr>
        <c:crossAx val="183027328"/>
        <c:crosses val="autoZero"/>
        <c:crossBetween val="between"/>
      </c:valAx>
      <c:spPr>
        <a:solidFill>
          <a:schemeClr val="bg1"/>
        </a:solidFill>
      </c:spPr>
    </c:plotArea>
    <c:plotVisOnly val="1"/>
    <c:dispBlanksAs val="gap"/>
    <c:showDLblsOverMax val="0"/>
  </c:chart>
  <c:txPr>
    <a:bodyPr/>
    <a:lstStyle/>
    <a:p>
      <a:pPr>
        <a:defRPr sz="1800"/>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362969704163905E-2"/>
          <c:y val="3.3568349860353897E-2"/>
          <c:w val="0.90498964639470303"/>
          <c:h val="0.73146153296319505"/>
        </c:manualLayout>
      </c:layout>
      <c:lineChart>
        <c:grouping val="standard"/>
        <c:varyColors val="0"/>
        <c:ser>
          <c:idx val="0"/>
          <c:order val="0"/>
          <c:tx>
            <c:strRef>
              <c:f>Sheet1!$B$1</c:f>
              <c:strCache>
                <c:ptCount val="1"/>
                <c:pt idx="0">
                  <c:v>Total</c:v>
                </c:pt>
              </c:strCache>
            </c:strRef>
          </c:tx>
          <c:spPr>
            <a:ln>
              <a:solidFill>
                <a:srgbClr val="7030A0"/>
              </a:solidFill>
            </a:ln>
          </c:spPr>
          <c:marker>
            <c:symbol val="none"/>
          </c:marker>
          <c:cat>
            <c:numRef>
              <c:f>Sheet1!$A$2:$A$19</c:f>
              <c:numCache>
                <c:formatCode>m/d/yyyy</c:formatCode>
                <c:ptCount val="18"/>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numCache>
            </c:numRef>
          </c:cat>
          <c:val>
            <c:numRef>
              <c:f>Sheet1!$B$2:$B$19</c:f>
              <c:numCache>
                <c:formatCode>#,##0.0</c:formatCode>
                <c:ptCount val="18"/>
                <c:pt idx="0">
                  <c:v>23.5</c:v>
                </c:pt>
                <c:pt idx="1">
                  <c:v>24</c:v>
                </c:pt>
                <c:pt idx="2">
                  <c:v>24.8</c:v>
                </c:pt>
                <c:pt idx="3">
                  <c:v>26.4</c:v>
                </c:pt>
                <c:pt idx="4">
                  <c:v>28.1</c:v>
                </c:pt>
                <c:pt idx="5">
                  <c:v>29.3</c:v>
                </c:pt>
                <c:pt idx="6">
                  <c:v>30</c:v>
                </c:pt>
                <c:pt idx="7">
                  <c:v>31.1</c:v>
                </c:pt>
                <c:pt idx="8">
                  <c:v>31.9</c:v>
                </c:pt>
                <c:pt idx="9">
                  <c:v>32.6</c:v>
                </c:pt>
                <c:pt idx="10">
                  <c:v>33.700000000000003</c:v>
                </c:pt>
                <c:pt idx="11">
                  <c:v>34.200000000000003</c:v>
                </c:pt>
                <c:pt idx="12">
                  <c:v>35.1</c:v>
                </c:pt>
                <c:pt idx="13">
                  <c:v>36.1</c:v>
                </c:pt>
                <c:pt idx="14">
                  <c:v>36.5</c:v>
                </c:pt>
                <c:pt idx="15">
                  <c:v>37.299999999999997</c:v>
                </c:pt>
                <c:pt idx="16">
                  <c:v>37.6</c:v>
                </c:pt>
                <c:pt idx="17">
                  <c:v>38.4</c:v>
                </c:pt>
              </c:numCache>
            </c:numRef>
          </c:val>
          <c:smooth val="0"/>
          <c:extLst xmlns:c16r2="http://schemas.microsoft.com/office/drawing/2015/06/chart">
            <c:ext xmlns:c16="http://schemas.microsoft.com/office/drawing/2014/chart" uri="{C3380CC4-5D6E-409C-BE32-E72D297353CC}">
              <c16:uniqueId val="{00000000-5571-403E-882C-D2596FA5A231}"/>
            </c:ext>
          </c:extLst>
        </c:ser>
        <c:ser>
          <c:idx val="1"/>
          <c:order val="1"/>
          <c:tx>
            <c:strRef>
              <c:f>Sheet1!$C$1</c:f>
              <c:strCache>
                <c:ptCount val="1"/>
                <c:pt idx="0">
                  <c:v>Male</c:v>
                </c:pt>
              </c:strCache>
            </c:strRef>
          </c:tx>
          <c:spPr>
            <a:ln>
              <a:solidFill>
                <a:srgbClr val="0070C0"/>
              </a:solidFill>
            </a:ln>
          </c:spPr>
          <c:marker>
            <c:symbol val="none"/>
          </c:marker>
          <c:cat>
            <c:numRef>
              <c:f>Sheet1!$A$2:$A$19</c:f>
              <c:numCache>
                <c:formatCode>m/d/yyyy</c:formatCode>
                <c:ptCount val="18"/>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numCache>
            </c:numRef>
          </c:cat>
          <c:val>
            <c:numRef>
              <c:f>Sheet1!$C$2:$C$19</c:f>
              <c:numCache>
                <c:formatCode>#,##0.0</c:formatCode>
                <c:ptCount val="18"/>
                <c:pt idx="0">
                  <c:v>23.2</c:v>
                </c:pt>
                <c:pt idx="1">
                  <c:v>23.8</c:v>
                </c:pt>
                <c:pt idx="2">
                  <c:v>23.9</c:v>
                </c:pt>
                <c:pt idx="3">
                  <c:v>25.2</c:v>
                </c:pt>
                <c:pt idx="4">
                  <c:v>26.4</c:v>
                </c:pt>
                <c:pt idx="5">
                  <c:v>27.3</c:v>
                </c:pt>
                <c:pt idx="6">
                  <c:v>27.3</c:v>
                </c:pt>
                <c:pt idx="7">
                  <c:v>28.3</c:v>
                </c:pt>
                <c:pt idx="8">
                  <c:v>28.7</c:v>
                </c:pt>
                <c:pt idx="9">
                  <c:v>29.3</c:v>
                </c:pt>
                <c:pt idx="10">
                  <c:v>30.2</c:v>
                </c:pt>
                <c:pt idx="11">
                  <c:v>30.5</c:v>
                </c:pt>
                <c:pt idx="12">
                  <c:v>31.1</c:v>
                </c:pt>
                <c:pt idx="13">
                  <c:v>32.1</c:v>
                </c:pt>
                <c:pt idx="14">
                  <c:v>32.6</c:v>
                </c:pt>
                <c:pt idx="15">
                  <c:v>32.9</c:v>
                </c:pt>
                <c:pt idx="16">
                  <c:v>33</c:v>
                </c:pt>
                <c:pt idx="17">
                  <c:v>33.6</c:v>
                </c:pt>
              </c:numCache>
            </c:numRef>
          </c:val>
          <c:smooth val="0"/>
          <c:extLst xmlns:c16r2="http://schemas.microsoft.com/office/drawing/2015/06/chart">
            <c:ext xmlns:c16="http://schemas.microsoft.com/office/drawing/2014/chart" uri="{C3380CC4-5D6E-409C-BE32-E72D297353CC}">
              <c16:uniqueId val="{00000001-5571-403E-882C-D2596FA5A231}"/>
            </c:ext>
          </c:extLst>
        </c:ser>
        <c:ser>
          <c:idx val="2"/>
          <c:order val="2"/>
          <c:tx>
            <c:strRef>
              <c:f>Sheet1!$D$1</c:f>
              <c:strCache>
                <c:ptCount val="1"/>
                <c:pt idx="0">
                  <c:v>Female</c:v>
                </c:pt>
              </c:strCache>
            </c:strRef>
          </c:tx>
          <c:spPr>
            <a:ln>
              <a:solidFill>
                <a:srgbClr val="C00000"/>
              </a:solidFill>
            </a:ln>
          </c:spPr>
          <c:marker>
            <c:symbol val="none"/>
          </c:marker>
          <c:cat>
            <c:numRef>
              <c:f>Sheet1!$A$2:$A$19</c:f>
              <c:numCache>
                <c:formatCode>m/d/yyyy</c:formatCode>
                <c:ptCount val="18"/>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numCache>
            </c:numRef>
          </c:cat>
          <c:val>
            <c:numRef>
              <c:f>Sheet1!$D$2:$D$19</c:f>
              <c:numCache>
                <c:formatCode>#,##0.0</c:formatCode>
                <c:ptCount val="18"/>
                <c:pt idx="0">
                  <c:v>23.7</c:v>
                </c:pt>
                <c:pt idx="1">
                  <c:v>24.3</c:v>
                </c:pt>
                <c:pt idx="2">
                  <c:v>25.8</c:v>
                </c:pt>
                <c:pt idx="3">
                  <c:v>27.6</c:v>
                </c:pt>
                <c:pt idx="4">
                  <c:v>29.9</c:v>
                </c:pt>
                <c:pt idx="5">
                  <c:v>31.4</c:v>
                </c:pt>
                <c:pt idx="6">
                  <c:v>32.799999999999997</c:v>
                </c:pt>
                <c:pt idx="7">
                  <c:v>34</c:v>
                </c:pt>
                <c:pt idx="8">
                  <c:v>35.1</c:v>
                </c:pt>
                <c:pt idx="9">
                  <c:v>36</c:v>
                </c:pt>
                <c:pt idx="10">
                  <c:v>37.299999999999997</c:v>
                </c:pt>
                <c:pt idx="11">
                  <c:v>37.9</c:v>
                </c:pt>
                <c:pt idx="12">
                  <c:v>39.1</c:v>
                </c:pt>
                <c:pt idx="13">
                  <c:v>40.1</c:v>
                </c:pt>
                <c:pt idx="14">
                  <c:v>40.4</c:v>
                </c:pt>
                <c:pt idx="15">
                  <c:v>41.6</c:v>
                </c:pt>
                <c:pt idx="16">
                  <c:v>42.1</c:v>
                </c:pt>
                <c:pt idx="17">
                  <c:v>43.1</c:v>
                </c:pt>
              </c:numCache>
            </c:numRef>
          </c:val>
          <c:smooth val="0"/>
          <c:extLst xmlns:c16r2="http://schemas.microsoft.com/office/drawing/2015/06/chart">
            <c:ext xmlns:c16="http://schemas.microsoft.com/office/drawing/2014/chart" uri="{C3380CC4-5D6E-409C-BE32-E72D297353CC}">
              <c16:uniqueId val="{00000002-5571-403E-882C-D2596FA5A231}"/>
            </c:ext>
          </c:extLst>
        </c:ser>
        <c:dLbls>
          <c:showLegendKey val="0"/>
          <c:showVal val="0"/>
          <c:showCatName val="0"/>
          <c:showSerName val="0"/>
          <c:showPercent val="0"/>
          <c:showBubbleSize val="0"/>
        </c:dLbls>
        <c:smooth val="0"/>
        <c:axId val="183031248"/>
        <c:axId val="183031808"/>
      </c:lineChart>
      <c:dateAx>
        <c:axId val="183031248"/>
        <c:scaling>
          <c:orientation val="minMax"/>
        </c:scaling>
        <c:delete val="0"/>
        <c:axPos val="b"/>
        <c:majorGridlines/>
        <c:numFmt formatCode="yyyy" sourceLinked="0"/>
        <c:majorTickMark val="out"/>
        <c:minorTickMark val="none"/>
        <c:tickLblPos val="nextTo"/>
        <c:txPr>
          <a:bodyPr/>
          <a:lstStyle/>
          <a:p>
            <a:pPr>
              <a:defRPr sz="1600"/>
            </a:pPr>
            <a:endParaRPr lang="fr-FR"/>
          </a:p>
        </c:txPr>
        <c:crossAx val="183031808"/>
        <c:crosses val="autoZero"/>
        <c:auto val="1"/>
        <c:lblOffset val="100"/>
        <c:baseTimeUnit val="years"/>
        <c:majorUnit val="5"/>
        <c:minorUnit val="5"/>
      </c:dateAx>
      <c:valAx>
        <c:axId val="183031808"/>
        <c:scaling>
          <c:orientation val="minMax"/>
          <c:max val="45"/>
          <c:min val="20"/>
        </c:scaling>
        <c:delete val="0"/>
        <c:axPos val="l"/>
        <c:majorGridlines/>
        <c:numFmt formatCode="General" sourceLinked="0"/>
        <c:majorTickMark val="out"/>
        <c:minorTickMark val="none"/>
        <c:tickLblPos val="nextTo"/>
        <c:txPr>
          <a:bodyPr/>
          <a:lstStyle/>
          <a:p>
            <a:pPr>
              <a:defRPr sz="1600"/>
            </a:pPr>
            <a:endParaRPr lang="fr-FR"/>
          </a:p>
        </c:txPr>
        <c:crossAx val="183031248"/>
        <c:crosses val="autoZero"/>
        <c:crossBetween val="between"/>
      </c:valAx>
      <c:spPr>
        <a:solidFill>
          <a:schemeClr val="bg1"/>
        </a:solidFill>
      </c:spPr>
    </c:plotArea>
    <c:legend>
      <c:legendPos val="b"/>
      <c:layout>
        <c:manualLayout>
          <c:xMode val="edge"/>
          <c:yMode val="edge"/>
          <c:x val="0.116756202084174"/>
          <c:y val="0.88051628503157497"/>
          <c:w val="0.76648735752596697"/>
          <c:h val="7.21456739959139E-2"/>
        </c:manualLayout>
      </c:layout>
      <c:overlay val="0"/>
    </c:legend>
    <c:plotVisOnly val="1"/>
    <c:dispBlanksAs val="gap"/>
    <c:showDLblsOverMax val="0"/>
  </c:chart>
  <c:txPr>
    <a:bodyPr/>
    <a:lstStyle/>
    <a:p>
      <a:pPr>
        <a:defRPr sz="1800"/>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472871665993201"/>
          <c:y val="4.5512138758682201E-2"/>
          <c:w val="0.79184584201083996"/>
          <c:h val="0.61252170566300301"/>
        </c:manualLayout>
      </c:layout>
      <c:lineChart>
        <c:grouping val="standard"/>
        <c:varyColors val="0"/>
        <c:ser>
          <c:idx val="1"/>
          <c:order val="0"/>
          <c:tx>
            <c:strRef>
              <c:f>Sheet1!$I$6</c:f>
              <c:strCache>
                <c:ptCount val="1"/>
                <c:pt idx="0">
                  <c:v>Average of the three previous recovery</c:v>
                </c:pt>
              </c:strCache>
            </c:strRef>
          </c:tx>
          <c:spPr>
            <a:ln w="31750">
              <a:solidFill>
                <a:srgbClr val="7030A0"/>
              </a:solidFill>
            </a:ln>
          </c:spPr>
          <c:marker>
            <c:symbol val="none"/>
          </c:marker>
          <c:cat>
            <c:strRef>
              <c:f>Sheet1!$B$7:$B$17</c:f>
              <c:strCache>
                <c:ptCount val="11"/>
                <c:pt idx="0">
                  <c:v>t</c:v>
                </c:pt>
                <c:pt idx="1">
                  <c:v>t+1</c:v>
                </c:pt>
                <c:pt idx="2">
                  <c:v>t+2</c:v>
                </c:pt>
                <c:pt idx="3">
                  <c:v>t+3</c:v>
                </c:pt>
                <c:pt idx="4">
                  <c:v>t+4</c:v>
                </c:pt>
                <c:pt idx="5">
                  <c:v>t+5</c:v>
                </c:pt>
                <c:pt idx="6">
                  <c:v>t+6</c:v>
                </c:pt>
                <c:pt idx="7">
                  <c:v>t+7</c:v>
                </c:pt>
                <c:pt idx="8">
                  <c:v>t+8</c:v>
                </c:pt>
                <c:pt idx="9">
                  <c:v>t+9</c:v>
                </c:pt>
                <c:pt idx="10">
                  <c:v>t+10</c:v>
                </c:pt>
              </c:strCache>
            </c:strRef>
          </c:cat>
          <c:val>
            <c:numRef>
              <c:f>Sheet1!$I$7:$I$17</c:f>
              <c:numCache>
                <c:formatCode>General</c:formatCode>
                <c:ptCount val="11"/>
                <c:pt idx="0">
                  <c:v>100</c:v>
                </c:pt>
                <c:pt idx="1">
                  <c:v>98.915369999999996</c:v>
                </c:pt>
                <c:pt idx="2">
                  <c:v>96.759159999999994</c:v>
                </c:pt>
                <c:pt idx="3">
                  <c:v>98.540729999999996</c:v>
                </c:pt>
                <c:pt idx="4">
                  <c:v>103.84229999999999</c:v>
                </c:pt>
                <c:pt idx="5">
                  <c:v>109.2449</c:v>
                </c:pt>
                <c:pt idx="6">
                  <c:v>114.57510000000001</c:v>
                </c:pt>
                <c:pt idx="7">
                  <c:v>118.0881</c:v>
                </c:pt>
                <c:pt idx="8">
                  <c:v>122.7487</c:v>
                </c:pt>
                <c:pt idx="9">
                  <c:v>126.0234</c:v>
                </c:pt>
                <c:pt idx="10">
                  <c:v>130.64410000000001</c:v>
                </c:pt>
              </c:numCache>
            </c:numRef>
          </c:val>
          <c:smooth val="0"/>
          <c:extLst xmlns:c16r2="http://schemas.microsoft.com/office/drawing/2015/06/chart">
            <c:ext xmlns:c16="http://schemas.microsoft.com/office/drawing/2014/chart" uri="{C3380CC4-5D6E-409C-BE32-E72D297353CC}">
              <c16:uniqueId val="{00000000-B36E-466D-8589-FF963EB136F2}"/>
            </c:ext>
          </c:extLst>
        </c:ser>
        <c:ser>
          <c:idx val="0"/>
          <c:order val="1"/>
          <c:tx>
            <c:strRef>
              <c:f>Sheet1!$H$6</c:f>
              <c:strCache>
                <c:ptCount val="1"/>
                <c:pt idx="0">
                  <c:v>Since 2008</c:v>
                </c:pt>
              </c:strCache>
            </c:strRef>
          </c:tx>
          <c:spPr>
            <a:ln w="31750">
              <a:solidFill>
                <a:srgbClr val="7030A0"/>
              </a:solidFill>
              <a:prstDash val="sysDot"/>
            </a:ln>
          </c:spPr>
          <c:marker>
            <c:symbol val="none"/>
          </c:marker>
          <c:cat>
            <c:strRef>
              <c:f>Sheet1!$B$7:$B$17</c:f>
              <c:strCache>
                <c:ptCount val="11"/>
                <c:pt idx="0">
                  <c:v>t</c:v>
                </c:pt>
                <c:pt idx="1">
                  <c:v>t+1</c:v>
                </c:pt>
                <c:pt idx="2">
                  <c:v>t+2</c:v>
                </c:pt>
                <c:pt idx="3">
                  <c:v>t+3</c:v>
                </c:pt>
                <c:pt idx="4">
                  <c:v>t+4</c:v>
                </c:pt>
                <c:pt idx="5">
                  <c:v>t+5</c:v>
                </c:pt>
                <c:pt idx="6">
                  <c:v>t+6</c:v>
                </c:pt>
                <c:pt idx="7">
                  <c:v>t+7</c:v>
                </c:pt>
                <c:pt idx="8">
                  <c:v>t+8</c:v>
                </c:pt>
                <c:pt idx="9">
                  <c:v>t+9</c:v>
                </c:pt>
                <c:pt idx="10">
                  <c:v>t+10</c:v>
                </c:pt>
              </c:strCache>
            </c:strRef>
          </c:cat>
          <c:val>
            <c:numRef>
              <c:f>Sheet1!$H$7:$H$17</c:f>
              <c:numCache>
                <c:formatCode>General</c:formatCode>
                <c:ptCount val="11"/>
                <c:pt idx="0">
                  <c:v>100</c:v>
                </c:pt>
                <c:pt idx="1">
                  <c:v>88.938450000000003</c:v>
                </c:pt>
                <c:pt idx="2">
                  <c:v>90.661410000000004</c:v>
                </c:pt>
                <c:pt idx="3">
                  <c:v>93.814909999999998</c:v>
                </c:pt>
                <c:pt idx="4">
                  <c:v>95.772199999999998</c:v>
                </c:pt>
                <c:pt idx="5">
                  <c:v>96.706379999999982</c:v>
                </c:pt>
                <c:pt idx="6">
                  <c:v>99.357579999999999</c:v>
                </c:pt>
                <c:pt idx="7">
                  <c:v>101.95910000000001</c:v>
                </c:pt>
                <c:pt idx="8">
                  <c:v>103.3056</c:v>
                </c:pt>
                <c:pt idx="9">
                  <c:v>105.5333</c:v>
                </c:pt>
                <c:pt idx="10">
                  <c:v>108.8108</c:v>
                </c:pt>
              </c:numCache>
            </c:numRef>
          </c:val>
          <c:smooth val="0"/>
          <c:extLst xmlns:c16r2="http://schemas.microsoft.com/office/drawing/2015/06/chart">
            <c:ext xmlns:c16="http://schemas.microsoft.com/office/drawing/2014/chart" uri="{C3380CC4-5D6E-409C-BE32-E72D297353CC}">
              <c16:uniqueId val="{00000001-B36E-466D-8589-FF963EB136F2}"/>
            </c:ext>
          </c:extLst>
        </c:ser>
        <c:dLbls>
          <c:showLegendKey val="0"/>
          <c:showVal val="0"/>
          <c:showCatName val="0"/>
          <c:showSerName val="0"/>
          <c:showPercent val="0"/>
          <c:showBubbleSize val="0"/>
        </c:dLbls>
        <c:smooth val="0"/>
        <c:axId val="183034608"/>
        <c:axId val="183035168"/>
      </c:lineChart>
      <c:catAx>
        <c:axId val="183034608"/>
        <c:scaling>
          <c:orientation val="minMax"/>
        </c:scaling>
        <c:delete val="0"/>
        <c:axPos val="b"/>
        <c:title>
          <c:tx>
            <c:rich>
              <a:bodyPr/>
              <a:lstStyle/>
              <a:p>
                <a:pPr>
                  <a:defRPr sz="1500"/>
                </a:pPr>
                <a:r>
                  <a:rPr lang="fr-BE" sz="1500" b="0" i="0" kern="1200" baseline="0" noProof="0" dirty="0" err="1">
                    <a:solidFill>
                      <a:srgbClr val="000000"/>
                    </a:solidFill>
                    <a:effectLst/>
                  </a:rPr>
                  <a:t>Years</a:t>
                </a:r>
                <a:r>
                  <a:rPr lang="fr-BE" sz="1500" b="0" i="0" kern="1200" baseline="0" noProof="0" dirty="0">
                    <a:solidFill>
                      <a:srgbClr val="000000"/>
                    </a:solidFill>
                    <a:effectLst/>
                  </a:rPr>
                  <a:t> </a:t>
                </a:r>
                <a:r>
                  <a:rPr lang="fr-BE" sz="1500" b="0" i="0" kern="1200" baseline="0" noProof="0" dirty="0" err="1">
                    <a:solidFill>
                      <a:srgbClr val="000000"/>
                    </a:solidFill>
                    <a:effectLst/>
                  </a:rPr>
                  <a:t>following</a:t>
                </a:r>
                <a:r>
                  <a:rPr lang="fr-BE" sz="1500" b="0" i="0" kern="1200" baseline="0" noProof="0" dirty="0">
                    <a:solidFill>
                      <a:srgbClr val="000000"/>
                    </a:solidFill>
                    <a:effectLst/>
                  </a:rPr>
                  <a:t> the </a:t>
                </a:r>
                <a:r>
                  <a:rPr lang="fr-BE" sz="1500" b="0" i="0" kern="1200" baseline="0" noProof="0" dirty="0" err="1">
                    <a:solidFill>
                      <a:srgbClr val="000000"/>
                    </a:solidFill>
                    <a:effectLst/>
                  </a:rPr>
                  <a:t>investment</a:t>
                </a:r>
                <a:r>
                  <a:rPr lang="fr-BE" sz="1500" b="0" i="0" kern="1200" baseline="0" noProof="0" dirty="0">
                    <a:solidFill>
                      <a:srgbClr val="000000"/>
                    </a:solidFill>
                    <a:effectLst/>
                  </a:rPr>
                  <a:t> </a:t>
                </a:r>
                <a:r>
                  <a:rPr lang="fr-BE" sz="1500" b="0" i="0" kern="1200" baseline="0" noProof="0" dirty="0" err="1">
                    <a:solidFill>
                      <a:srgbClr val="000000"/>
                    </a:solidFill>
                    <a:effectLst/>
                  </a:rPr>
                  <a:t>peak</a:t>
                </a:r>
                <a:endParaRPr lang="fr-BE" sz="1500" noProof="0" dirty="0">
                  <a:effectLst/>
                </a:endParaRPr>
              </a:p>
            </c:rich>
          </c:tx>
          <c:layout>
            <c:manualLayout>
              <c:xMode val="edge"/>
              <c:yMode val="edge"/>
              <c:x val="0.24507452410765701"/>
              <c:y val="0.76232109978216001"/>
            </c:manualLayout>
          </c:layout>
          <c:overlay val="0"/>
        </c:title>
        <c:numFmt formatCode="General" sourceLinked="0"/>
        <c:majorTickMark val="out"/>
        <c:minorTickMark val="none"/>
        <c:tickLblPos val="nextTo"/>
        <c:txPr>
          <a:bodyPr/>
          <a:lstStyle/>
          <a:p>
            <a:pPr>
              <a:defRPr sz="1400" b="1"/>
            </a:pPr>
            <a:endParaRPr lang="fr-FR"/>
          </a:p>
        </c:txPr>
        <c:crossAx val="183035168"/>
        <c:crosses val="autoZero"/>
        <c:auto val="1"/>
        <c:lblAlgn val="ctr"/>
        <c:lblOffset val="100"/>
        <c:noMultiLvlLbl val="0"/>
      </c:catAx>
      <c:valAx>
        <c:axId val="183035168"/>
        <c:scaling>
          <c:orientation val="minMax"/>
          <c:min val="80"/>
        </c:scaling>
        <c:delete val="0"/>
        <c:axPos val="l"/>
        <c:majorGridlines/>
        <c:title>
          <c:tx>
            <c:rich>
              <a:bodyPr rot="-5400000" vert="horz"/>
              <a:lstStyle/>
              <a:p>
                <a:pPr>
                  <a:defRPr lang="fr-BE" sz="1500" noProof="0"/>
                </a:pPr>
                <a:r>
                  <a:rPr lang="fr-BE" sz="1500" b="0" i="0" kern="1200" baseline="0" noProof="0" dirty="0">
                    <a:solidFill>
                      <a:srgbClr val="000000"/>
                    </a:solidFill>
                    <a:effectLst/>
                  </a:rPr>
                  <a:t>Peak </a:t>
                </a:r>
                <a:r>
                  <a:rPr lang="fr-BE" sz="1500" b="0" i="0" kern="1200" baseline="0" noProof="0" dirty="0" err="1">
                    <a:solidFill>
                      <a:srgbClr val="000000"/>
                    </a:solidFill>
                    <a:effectLst/>
                  </a:rPr>
                  <a:t>before</a:t>
                </a:r>
                <a:r>
                  <a:rPr lang="fr-BE" sz="1500" b="0" i="0" kern="1200" baseline="0" noProof="0" dirty="0">
                    <a:solidFill>
                      <a:srgbClr val="000000"/>
                    </a:solidFill>
                    <a:effectLst/>
                  </a:rPr>
                  <a:t> </a:t>
                </a:r>
                <a:r>
                  <a:rPr lang="fr-BE" sz="1500" b="0" i="0" kern="1200" baseline="0" noProof="0" dirty="0" err="1">
                    <a:solidFill>
                      <a:srgbClr val="000000"/>
                    </a:solidFill>
                    <a:effectLst/>
                  </a:rPr>
                  <a:t>recession</a:t>
                </a:r>
                <a:r>
                  <a:rPr lang="fr-BE" sz="1500" b="0" i="0" kern="1200" baseline="0" noProof="0" dirty="0">
                    <a:solidFill>
                      <a:srgbClr val="000000"/>
                    </a:solidFill>
                    <a:effectLst/>
                  </a:rPr>
                  <a:t> = 100</a:t>
                </a:r>
                <a:endParaRPr lang="fr-BE" sz="1500" noProof="0" dirty="0">
                  <a:effectLst/>
                </a:endParaRPr>
              </a:p>
            </c:rich>
          </c:tx>
          <c:layout>
            <c:manualLayout>
              <c:xMode val="edge"/>
              <c:yMode val="edge"/>
              <c:x val="5.8142582825054497E-3"/>
              <c:y val="0.102657733288691"/>
            </c:manualLayout>
          </c:layout>
          <c:overlay val="0"/>
        </c:title>
        <c:numFmt formatCode="General" sourceLinked="1"/>
        <c:majorTickMark val="out"/>
        <c:minorTickMark val="none"/>
        <c:tickLblPos val="nextTo"/>
        <c:txPr>
          <a:bodyPr/>
          <a:lstStyle/>
          <a:p>
            <a:pPr>
              <a:defRPr sz="1400" b="1"/>
            </a:pPr>
            <a:endParaRPr lang="fr-FR"/>
          </a:p>
        </c:txPr>
        <c:crossAx val="183034608"/>
        <c:crosses val="autoZero"/>
        <c:crossBetween val="between"/>
      </c:valAx>
      <c:spPr>
        <a:solidFill>
          <a:schemeClr val="bg1"/>
        </a:solidFill>
      </c:spPr>
    </c:plotArea>
    <c:legend>
      <c:legendPos val="b"/>
      <c:layout>
        <c:manualLayout>
          <c:xMode val="edge"/>
          <c:yMode val="edge"/>
          <c:x val="5.3805491777458102E-2"/>
          <c:y val="0.84885411332571803"/>
          <c:w val="0.92922726616892704"/>
          <c:h val="0.125569312049474"/>
        </c:manualLayout>
      </c:layout>
      <c:overlay val="0"/>
      <c:txPr>
        <a:bodyPr/>
        <a:lstStyle/>
        <a:p>
          <a:pPr>
            <a:defRPr sz="1400" b="1"/>
          </a:pPr>
          <a:endParaRPr lang="fr-FR"/>
        </a:p>
      </c:txPr>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58203408423701"/>
          <c:y val="2.5145316438332701E-2"/>
          <c:w val="0.86180131334316401"/>
          <c:h val="0.65194333043493702"/>
        </c:manualLayout>
      </c:layout>
      <c:lineChart>
        <c:grouping val="standard"/>
        <c:varyColors val="0"/>
        <c:ser>
          <c:idx val="0"/>
          <c:order val="0"/>
          <c:tx>
            <c:strRef>
              <c:f>Sheet2!$A$83</c:f>
              <c:strCache>
                <c:ptCount val="1"/>
                <c:pt idx="0">
                  <c:v>Euro area</c:v>
                </c:pt>
              </c:strCache>
            </c:strRef>
          </c:tx>
          <c:spPr>
            <a:ln w="31750"/>
          </c:spPr>
          <c:marker>
            <c:symbol val="none"/>
          </c:marker>
          <c:cat>
            <c:strRef>
              <c:f>Sheet2!$A$138:$A$149</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2018(f)</c:v>
                </c:pt>
              </c:strCache>
            </c:strRef>
          </c:cat>
          <c:val>
            <c:numRef>
              <c:f>Sheet2!$C$138:$C$149</c:f>
              <c:numCache>
                <c:formatCode>0.0</c:formatCode>
                <c:ptCount val="12"/>
                <c:pt idx="0">
                  <c:v>100</c:v>
                </c:pt>
                <c:pt idx="1">
                  <c:v>100.77992250496619</c:v>
                </c:pt>
                <c:pt idx="2">
                  <c:v>93.910442348283553</c:v>
                </c:pt>
                <c:pt idx="3">
                  <c:v>92.444360125782467</c:v>
                </c:pt>
                <c:pt idx="4">
                  <c:v>93.239612766685511</c:v>
                </c:pt>
                <c:pt idx="5">
                  <c:v>90.948752029531349</c:v>
                </c:pt>
                <c:pt idx="6">
                  <c:v>89.123750114610274</c:v>
                </c:pt>
                <c:pt idx="7">
                  <c:v>90.025254443349866</c:v>
                </c:pt>
                <c:pt idx="8">
                  <c:v>92.046484029047207</c:v>
                </c:pt>
                <c:pt idx="9">
                  <c:v>94.67671533757067</c:v>
                </c:pt>
                <c:pt idx="10">
                  <c:v>94.916376859997129</c:v>
                </c:pt>
              </c:numCache>
            </c:numRef>
          </c:val>
          <c:smooth val="0"/>
          <c:extLst xmlns:c16r2="http://schemas.microsoft.com/office/drawing/2015/06/chart">
            <c:ext xmlns:c16="http://schemas.microsoft.com/office/drawing/2014/chart" uri="{C3380CC4-5D6E-409C-BE32-E72D297353CC}">
              <c16:uniqueId val="{00000000-8C72-4E68-9CF5-CE9CF96A08EB}"/>
            </c:ext>
          </c:extLst>
        </c:ser>
        <c:ser>
          <c:idx val="1"/>
          <c:order val="1"/>
          <c:tx>
            <c:strRef>
              <c:f>Sheet2!$G$83</c:f>
              <c:strCache>
                <c:ptCount val="1"/>
                <c:pt idx="0">
                  <c:v>UK</c:v>
                </c:pt>
              </c:strCache>
            </c:strRef>
          </c:tx>
          <c:spPr>
            <a:ln w="31750">
              <a:solidFill>
                <a:srgbClr val="FFC000"/>
              </a:solidFill>
            </a:ln>
          </c:spPr>
          <c:marker>
            <c:symbol val="none"/>
          </c:marker>
          <c:cat>
            <c:strRef>
              <c:f>Sheet2!$A$138:$A$149</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2018(f)</c:v>
                </c:pt>
              </c:strCache>
            </c:strRef>
          </c:cat>
          <c:val>
            <c:numRef>
              <c:f>Sheet2!$I$138:$I$149</c:f>
              <c:numCache>
                <c:formatCode>0.0</c:formatCode>
                <c:ptCount val="12"/>
                <c:pt idx="0">
                  <c:v>100</c:v>
                </c:pt>
                <c:pt idx="1">
                  <c:v>96.626633540849156</c:v>
                </c:pt>
                <c:pt idx="2">
                  <c:v>88.961940744564473</c:v>
                </c:pt>
                <c:pt idx="3">
                  <c:v>91.355496228808008</c:v>
                </c:pt>
                <c:pt idx="4">
                  <c:v>91.589284857701927</c:v>
                </c:pt>
                <c:pt idx="5">
                  <c:v>93.477142636536328</c:v>
                </c:pt>
                <c:pt idx="6">
                  <c:v>94.036048473395709</c:v>
                </c:pt>
                <c:pt idx="7">
                  <c:v>97.19334939115906</c:v>
                </c:pt>
                <c:pt idx="8">
                  <c:v>96.887297818427314</c:v>
                </c:pt>
                <c:pt idx="9">
                  <c:v>95.602758656210142</c:v>
                </c:pt>
                <c:pt idx="10">
                  <c:v>96.795070735123559</c:v>
                </c:pt>
                <c:pt idx="11">
                  <c:v>97.382874398728163</c:v>
                </c:pt>
              </c:numCache>
            </c:numRef>
          </c:val>
          <c:smooth val="0"/>
          <c:extLst xmlns:c16r2="http://schemas.microsoft.com/office/drawing/2015/06/chart">
            <c:ext xmlns:c16="http://schemas.microsoft.com/office/drawing/2014/chart" uri="{C3380CC4-5D6E-409C-BE32-E72D297353CC}">
              <c16:uniqueId val="{00000001-8C72-4E68-9CF5-CE9CF96A08EB}"/>
            </c:ext>
          </c:extLst>
        </c:ser>
        <c:ser>
          <c:idx val="2"/>
          <c:order val="2"/>
          <c:tx>
            <c:strRef>
              <c:f>Sheet2!$M$83</c:f>
              <c:strCache>
                <c:ptCount val="1"/>
                <c:pt idx="0">
                  <c:v>US</c:v>
                </c:pt>
              </c:strCache>
            </c:strRef>
          </c:tx>
          <c:spPr>
            <a:ln w="31750">
              <a:solidFill>
                <a:srgbClr val="00B050"/>
              </a:solidFill>
            </a:ln>
          </c:spPr>
          <c:marker>
            <c:symbol val="none"/>
          </c:marker>
          <c:cat>
            <c:strRef>
              <c:f>Sheet2!$A$138:$A$149</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2018(f)</c:v>
                </c:pt>
              </c:strCache>
            </c:strRef>
          </c:cat>
          <c:val>
            <c:numRef>
              <c:f>Sheet2!$O$138:$O$149</c:f>
              <c:numCache>
                <c:formatCode>0.0</c:formatCode>
                <c:ptCount val="12"/>
                <c:pt idx="0">
                  <c:v>100</c:v>
                </c:pt>
                <c:pt idx="1">
                  <c:v>100.295257476651</c:v>
                </c:pt>
                <c:pt idx="2">
                  <c:v>91.258236544879182</c:v>
                </c:pt>
                <c:pt idx="3">
                  <c:v>90.558436434374485</c:v>
                </c:pt>
                <c:pt idx="4">
                  <c:v>92.900262343817303</c:v>
                </c:pt>
                <c:pt idx="5">
                  <c:v>95.543388972997761</c:v>
                </c:pt>
                <c:pt idx="6">
                  <c:v>95.406606149389034</c:v>
                </c:pt>
                <c:pt idx="7">
                  <c:v>97.703165372317599</c:v>
                </c:pt>
                <c:pt idx="8">
                  <c:v>97.159224724386362</c:v>
                </c:pt>
                <c:pt idx="9">
                  <c:v>95.358373919956733</c:v>
                </c:pt>
                <c:pt idx="10">
                  <c:v>96.684319224288728</c:v>
                </c:pt>
                <c:pt idx="11">
                  <c:v>99.513974665438298</c:v>
                </c:pt>
              </c:numCache>
            </c:numRef>
          </c:val>
          <c:smooth val="0"/>
          <c:extLst xmlns:c16r2="http://schemas.microsoft.com/office/drawing/2015/06/chart">
            <c:ext xmlns:c16="http://schemas.microsoft.com/office/drawing/2014/chart" uri="{C3380CC4-5D6E-409C-BE32-E72D297353CC}">
              <c16:uniqueId val="{00000002-8C72-4E68-9CF5-CE9CF96A08EB}"/>
            </c:ext>
          </c:extLst>
        </c:ser>
        <c:ser>
          <c:idx val="3"/>
          <c:order val="3"/>
          <c:tx>
            <c:v>JP</c:v>
          </c:tx>
          <c:spPr>
            <a:ln w="31750">
              <a:solidFill>
                <a:srgbClr val="C00000"/>
              </a:solidFill>
            </a:ln>
          </c:spPr>
          <c:marker>
            <c:symbol val="none"/>
          </c:marker>
          <c:val>
            <c:numRef>
              <c:f>Sheet2!$U$138:$U$149</c:f>
              <c:numCache>
                <c:formatCode>0.0</c:formatCode>
                <c:ptCount val="12"/>
                <c:pt idx="0">
                  <c:v>100</c:v>
                </c:pt>
                <c:pt idx="1">
                  <c:v>97.7938266930407</c:v>
                </c:pt>
                <c:pt idx="2">
                  <c:v>94.358951111340374</c:v>
                </c:pt>
                <c:pt idx="3">
                  <c:v>89.443511939123823</c:v>
                </c:pt>
                <c:pt idx="4">
                  <c:v>90.656569326636202</c:v>
                </c:pt>
                <c:pt idx="5">
                  <c:v>92.664933542478778</c:v>
                </c:pt>
                <c:pt idx="6">
                  <c:v>94.778747376573648</c:v>
                </c:pt>
                <c:pt idx="7">
                  <c:v>98.290659751802096</c:v>
                </c:pt>
                <c:pt idx="8">
                  <c:v>98.983257170986349</c:v>
                </c:pt>
                <c:pt idx="9">
                  <c:v>98.522736635018646</c:v>
                </c:pt>
                <c:pt idx="10">
                  <c:v>99.262790676108978</c:v>
                </c:pt>
                <c:pt idx="11">
                  <c:v>100.0283578386469</c:v>
                </c:pt>
              </c:numCache>
            </c:numRef>
          </c:val>
          <c:smooth val="0"/>
          <c:extLst xmlns:c16r2="http://schemas.microsoft.com/office/drawing/2015/06/chart">
            <c:ext xmlns:c16="http://schemas.microsoft.com/office/drawing/2014/chart" uri="{C3380CC4-5D6E-409C-BE32-E72D297353CC}">
              <c16:uniqueId val="{00000003-8C72-4E68-9CF5-CE9CF96A08EB}"/>
            </c:ext>
          </c:extLst>
        </c:ser>
        <c:dLbls>
          <c:showLegendKey val="0"/>
          <c:showVal val="0"/>
          <c:showCatName val="0"/>
          <c:showSerName val="0"/>
          <c:showPercent val="0"/>
          <c:showBubbleSize val="0"/>
        </c:dLbls>
        <c:smooth val="0"/>
        <c:axId val="183039088"/>
        <c:axId val="183039648"/>
      </c:lineChart>
      <c:catAx>
        <c:axId val="183039088"/>
        <c:scaling>
          <c:orientation val="minMax"/>
        </c:scaling>
        <c:delete val="0"/>
        <c:axPos val="b"/>
        <c:numFmt formatCode="General" sourceLinked="0"/>
        <c:majorTickMark val="out"/>
        <c:minorTickMark val="none"/>
        <c:tickLblPos val="nextTo"/>
        <c:txPr>
          <a:bodyPr/>
          <a:lstStyle/>
          <a:p>
            <a:pPr>
              <a:defRPr sz="1400" b="1"/>
            </a:pPr>
            <a:endParaRPr lang="fr-FR"/>
          </a:p>
        </c:txPr>
        <c:crossAx val="183039648"/>
        <c:crosses val="autoZero"/>
        <c:auto val="1"/>
        <c:lblAlgn val="ctr"/>
        <c:lblOffset val="100"/>
        <c:noMultiLvlLbl val="0"/>
      </c:catAx>
      <c:valAx>
        <c:axId val="183039648"/>
        <c:scaling>
          <c:orientation val="minMax"/>
          <c:max val="104"/>
          <c:min val="88"/>
        </c:scaling>
        <c:delete val="0"/>
        <c:axPos val="l"/>
        <c:majorGridlines/>
        <c:numFmt formatCode="0" sourceLinked="0"/>
        <c:majorTickMark val="out"/>
        <c:minorTickMark val="none"/>
        <c:tickLblPos val="nextTo"/>
        <c:txPr>
          <a:bodyPr/>
          <a:lstStyle/>
          <a:p>
            <a:pPr>
              <a:defRPr sz="1400" b="1"/>
            </a:pPr>
            <a:endParaRPr lang="fr-FR"/>
          </a:p>
        </c:txPr>
        <c:crossAx val="183039088"/>
        <c:crosses val="autoZero"/>
        <c:crossBetween val="between"/>
        <c:majorUnit val="2"/>
      </c:valAx>
      <c:spPr>
        <a:solidFill>
          <a:srgbClr val="FFFFFF"/>
        </a:solidFill>
      </c:spPr>
    </c:plotArea>
    <c:legend>
      <c:legendPos val="b"/>
      <c:layout>
        <c:manualLayout>
          <c:xMode val="edge"/>
          <c:yMode val="edge"/>
          <c:x val="3.46351562241742E-2"/>
          <c:y val="0.85566407289762803"/>
          <c:w val="0.94610097005179095"/>
          <c:h val="6.1622939328873402E-2"/>
        </c:manualLayout>
      </c:layout>
      <c:overlay val="0"/>
      <c:txPr>
        <a:bodyPr/>
        <a:lstStyle/>
        <a:p>
          <a:pPr>
            <a:defRPr sz="1600" b="1"/>
          </a:pPr>
          <a:endParaRPr lang="fr-FR"/>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986046346905299E-2"/>
          <c:y val="2.9229765610694E-2"/>
          <c:w val="0.87566623939449395"/>
          <c:h val="0.77371676720740801"/>
        </c:manualLayout>
      </c:layout>
      <c:lineChart>
        <c:grouping val="standard"/>
        <c:varyColors val="0"/>
        <c:ser>
          <c:idx val="0"/>
          <c:order val="0"/>
          <c:tx>
            <c:strRef>
              <c:f>Sheet1!$B$1</c:f>
              <c:strCache>
                <c:ptCount val="1"/>
                <c:pt idx="0">
                  <c:v>US</c:v>
                </c:pt>
              </c:strCache>
            </c:strRef>
          </c:tx>
          <c:spPr>
            <a:ln w="38100">
              <a:solidFill>
                <a:srgbClr val="00B050"/>
              </a:solidFill>
            </a:ln>
          </c:spPr>
          <c:marker>
            <c:symbol val="none"/>
          </c:marker>
          <c:cat>
            <c:numRef>
              <c:f>Sheet1!$A$2:$A$54</c:f>
              <c:numCache>
                <c:formatCode>General</c:formatCod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numCache>
            </c:numRef>
          </c:cat>
          <c:val>
            <c:numRef>
              <c:f>Sheet1!$B$2:$B$54</c:f>
              <c:numCache>
                <c:formatCode>0.0</c:formatCode>
                <c:ptCount val="53"/>
                <c:pt idx="0">
                  <c:v>3.5481355271562798</c:v>
                </c:pt>
                <c:pt idx="1">
                  <c:v>4.4447957646145309</c:v>
                </c:pt>
                <c:pt idx="2">
                  <c:v>3.8704922541430742</c:v>
                </c:pt>
                <c:pt idx="3">
                  <c:v>4.072048676173571</c:v>
                </c:pt>
                <c:pt idx="4">
                  <c:v>3.633993900488286</c:v>
                </c:pt>
                <c:pt idx="5">
                  <c:v>2.4095470344989578</c:v>
                </c:pt>
                <c:pt idx="6">
                  <c:v>1.735580119368028</c:v>
                </c:pt>
                <c:pt idx="7">
                  <c:v>2.2389711543608311</c:v>
                </c:pt>
                <c:pt idx="8">
                  <c:v>2.3927156500473652</c:v>
                </c:pt>
                <c:pt idx="9">
                  <c:v>1.6816723629555359</c:v>
                </c:pt>
                <c:pt idx="10">
                  <c:v>1.6393950838085061</c:v>
                </c:pt>
                <c:pt idx="11">
                  <c:v>2.1126668554038659</c:v>
                </c:pt>
                <c:pt idx="12">
                  <c:v>1.9961314926884</c:v>
                </c:pt>
                <c:pt idx="13">
                  <c:v>1.959479487396371</c:v>
                </c:pt>
                <c:pt idx="14">
                  <c:v>2.6529294670570311</c:v>
                </c:pt>
                <c:pt idx="15">
                  <c:v>2.60618784749688</c:v>
                </c:pt>
                <c:pt idx="16">
                  <c:v>2.0474448848602651</c:v>
                </c:pt>
                <c:pt idx="17">
                  <c:v>0.76665146881346002</c:v>
                </c:pt>
                <c:pt idx="18">
                  <c:v>0.61312173210049903</c:v>
                </c:pt>
                <c:pt idx="19">
                  <c:v>1.470584146766116</c:v>
                </c:pt>
                <c:pt idx="20">
                  <c:v>2.4121124219767731</c:v>
                </c:pt>
                <c:pt idx="21">
                  <c:v>2.6118913011839511</c:v>
                </c:pt>
                <c:pt idx="22">
                  <c:v>3.6887117523363471</c:v>
                </c:pt>
                <c:pt idx="23">
                  <c:v>3.6040248986190502</c:v>
                </c:pt>
                <c:pt idx="24">
                  <c:v>2.8798526627671781</c:v>
                </c:pt>
                <c:pt idx="25">
                  <c:v>2.372672232475399</c:v>
                </c:pt>
                <c:pt idx="26">
                  <c:v>1.5788253759545381</c:v>
                </c:pt>
                <c:pt idx="27">
                  <c:v>1.508404072181984</c:v>
                </c:pt>
                <c:pt idx="28">
                  <c:v>1.1396316187936191</c:v>
                </c:pt>
                <c:pt idx="29">
                  <c:v>1.155456557457013</c:v>
                </c:pt>
                <c:pt idx="30">
                  <c:v>1.30239282390611</c:v>
                </c:pt>
                <c:pt idx="31">
                  <c:v>2.0998871385642421</c:v>
                </c:pt>
                <c:pt idx="32">
                  <c:v>2.311032137073096</c:v>
                </c:pt>
                <c:pt idx="33">
                  <c:v>2.6753367215074602</c:v>
                </c:pt>
                <c:pt idx="34">
                  <c:v>2.8176520100110221</c:v>
                </c:pt>
                <c:pt idx="35">
                  <c:v>3.10684278268758</c:v>
                </c:pt>
                <c:pt idx="36">
                  <c:v>2.583228335824169</c:v>
                </c:pt>
                <c:pt idx="37">
                  <c:v>2.098725796153635</c:v>
                </c:pt>
                <c:pt idx="38">
                  <c:v>1.8230831669441101</c:v>
                </c:pt>
                <c:pt idx="39">
                  <c:v>1.6941531237881611</c:v>
                </c:pt>
                <c:pt idx="40">
                  <c:v>1.5805925466305</c:v>
                </c:pt>
                <c:pt idx="41">
                  <c:v>1.9248594754044119</c:v>
                </c:pt>
                <c:pt idx="42">
                  <c:v>1.9220469745192199</c:v>
                </c:pt>
                <c:pt idx="43">
                  <c:v>1.304736542158129</c:v>
                </c:pt>
                <c:pt idx="44">
                  <c:v>8.5669001431609697E-3</c:v>
                </c:pt>
                <c:pt idx="45">
                  <c:v>-0.132525275945161</c:v>
                </c:pt>
                <c:pt idx="46">
                  <c:v>-0.301318983753878</c:v>
                </c:pt>
                <c:pt idx="47">
                  <c:v>-0.166513494570486</c:v>
                </c:pt>
                <c:pt idx="48">
                  <c:v>0.27133053427797799</c:v>
                </c:pt>
                <c:pt idx="49">
                  <c:v>1.359424739773422</c:v>
                </c:pt>
                <c:pt idx="50">
                  <c:v>1.442891671383957</c:v>
                </c:pt>
                <c:pt idx="51">
                  <c:v>1.4222437132419901</c:v>
                </c:pt>
                <c:pt idx="52">
                  <c:v>1.4353369928696491</c:v>
                </c:pt>
              </c:numCache>
            </c:numRef>
          </c:val>
          <c:smooth val="0"/>
          <c:extLst xmlns:c16r2="http://schemas.microsoft.com/office/drawing/2015/06/chart">
            <c:ext xmlns:c16="http://schemas.microsoft.com/office/drawing/2014/chart" uri="{C3380CC4-5D6E-409C-BE32-E72D297353CC}">
              <c16:uniqueId val="{00000000-C992-455E-A55A-43818929EE9E}"/>
            </c:ext>
          </c:extLst>
        </c:ser>
        <c:ser>
          <c:idx val="1"/>
          <c:order val="1"/>
          <c:tx>
            <c:strRef>
              <c:f>Sheet1!$C$1</c:f>
              <c:strCache>
                <c:ptCount val="1"/>
                <c:pt idx="0">
                  <c:v>EA</c:v>
                </c:pt>
              </c:strCache>
            </c:strRef>
          </c:tx>
          <c:spPr>
            <a:ln w="38100">
              <a:solidFill>
                <a:srgbClr val="00518E"/>
              </a:solidFill>
            </a:ln>
          </c:spPr>
          <c:marker>
            <c:symbol val="none"/>
          </c:marker>
          <c:cat>
            <c:numRef>
              <c:f>Sheet1!$A$2:$A$54</c:f>
              <c:numCache>
                <c:formatCode>General</c:formatCod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numCache>
            </c:numRef>
          </c:cat>
          <c:val>
            <c:numRef>
              <c:f>Sheet1!$C$2:$C$54</c:f>
              <c:numCache>
                <c:formatCode>0.0</c:formatCode>
                <c:ptCount val="53"/>
                <c:pt idx="0">
                  <c:v>4.5097954729395671</c:v>
                </c:pt>
                <c:pt idx="1">
                  <c:v>4.6054153172523282</c:v>
                </c:pt>
                <c:pt idx="2">
                  <c:v>4.4337510362483501</c:v>
                </c:pt>
                <c:pt idx="3">
                  <c:v>4.29635545776011</c:v>
                </c:pt>
                <c:pt idx="4">
                  <c:v>4.4393949217150022</c:v>
                </c:pt>
                <c:pt idx="5">
                  <c:v>4.7032745873702408</c:v>
                </c:pt>
                <c:pt idx="6">
                  <c:v>4.7055762147192493</c:v>
                </c:pt>
                <c:pt idx="7">
                  <c:v>4.6141669935537291</c:v>
                </c:pt>
                <c:pt idx="8">
                  <c:v>4.9676579218398542</c:v>
                </c:pt>
                <c:pt idx="9">
                  <c:v>4.4402883426912076</c:v>
                </c:pt>
                <c:pt idx="10">
                  <c:v>3.1205361569965828</c:v>
                </c:pt>
                <c:pt idx="11">
                  <c:v>3.0293039137737372</c:v>
                </c:pt>
                <c:pt idx="12">
                  <c:v>2.9038468797060468</c:v>
                </c:pt>
                <c:pt idx="13">
                  <c:v>2.516392022284399</c:v>
                </c:pt>
                <c:pt idx="14">
                  <c:v>2.4152471730814868</c:v>
                </c:pt>
                <c:pt idx="15">
                  <c:v>2.915350676473198</c:v>
                </c:pt>
                <c:pt idx="16">
                  <c:v>2.2385526534317362</c:v>
                </c:pt>
                <c:pt idx="17">
                  <c:v>2.0203123248790211</c:v>
                </c:pt>
                <c:pt idx="18">
                  <c:v>1.458174480270076</c:v>
                </c:pt>
                <c:pt idx="19">
                  <c:v>1.0428429960433181</c:v>
                </c:pt>
                <c:pt idx="20">
                  <c:v>1.054648263927574</c:v>
                </c:pt>
                <c:pt idx="21">
                  <c:v>1.3198082345725879</c:v>
                </c:pt>
                <c:pt idx="22">
                  <c:v>1.3459600553142921</c:v>
                </c:pt>
                <c:pt idx="23">
                  <c:v>2.0297118183274381</c:v>
                </c:pt>
                <c:pt idx="24">
                  <c:v>2.572528612546447</c:v>
                </c:pt>
                <c:pt idx="25">
                  <c:v>2.818956974736393</c:v>
                </c:pt>
                <c:pt idx="26">
                  <c:v>2.5587202730165401</c:v>
                </c:pt>
                <c:pt idx="27">
                  <c:v>2.3889844676615422</c:v>
                </c:pt>
                <c:pt idx="28">
                  <c:v>1.307665408462743</c:v>
                </c:pt>
                <c:pt idx="29">
                  <c:v>0.99350443688325796</c:v>
                </c:pt>
                <c:pt idx="30">
                  <c:v>0.96465188877447605</c:v>
                </c:pt>
                <c:pt idx="31">
                  <c:v>1.1586270763408271</c:v>
                </c:pt>
                <c:pt idx="32">
                  <c:v>1.4266859375557039</c:v>
                </c:pt>
                <c:pt idx="33">
                  <c:v>2.2348250977042161</c:v>
                </c:pt>
                <c:pt idx="34">
                  <c:v>2.343265618580709</c:v>
                </c:pt>
                <c:pt idx="35">
                  <c:v>2.606358817932195</c:v>
                </c:pt>
                <c:pt idx="36">
                  <c:v>2.6761640520728269</c:v>
                </c:pt>
                <c:pt idx="37">
                  <c:v>2.28584687728504</c:v>
                </c:pt>
                <c:pt idx="38">
                  <c:v>1.7814419710640459</c:v>
                </c:pt>
                <c:pt idx="39">
                  <c:v>1.6014347765412531</c:v>
                </c:pt>
                <c:pt idx="40">
                  <c:v>1.1361246487020791</c:v>
                </c:pt>
                <c:pt idx="41">
                  <c:v>1.332097099206093</c:v>
                </c:pt>
                <c:pt idx="42">
                  <c:v>1.7323035021286559</c:v>
                </c:pt>
                <c:pt idx="43">
                  <c:v>1.6752706831032049</c:v>
                </c:pt>
                <c:pt idx="44">
                  <c:v>0.33812572201229701</c:v>
                </c:pt>
                <c:pt idx="45">
                  <c:v>0.45525528778079999</c:v>
                </c:pt>
                <c:pt idx="46">
                  <c:v>0.14551913952066001</c:v>
                </c:pt>
                <c:pt idx="47">
                  <c:v>-0.60603407262105602</c:v>
                </c:pt>
                <c:pt idx="48">
                  <c:v>-0.69740465689833098</c:v>
                </c:pt>
                <c:pt idx="49">
                  <c:v>0.499998934021049</c:v>
                </c:pt>
                <c:pt idx="50">
                  <c:v>0.49619478825584401</c:v>
                </c:pt>
                <c:pt idx="51">
                  <c:v>0.53860539546134201</c:v>
                </c:pt>
                <c:pt idx="52">
                  <c:v>1.199119249194986</c:v>
                </c:pt>
              </c:numCache>
            </c:numRef>
          </c:val>
          <c:smooth val="0"/>
          <c:extLst xmlns:c16r2="http://schemas.microsoft.com/office/drawing/2015/06/chart">
            <c:ext xmlns:c16="http://schemas.microsoft.com/office/drawing/2014/chart" uri="{C3380CC4-5D6E-409C-BE32-E72D297353CC}">
              <c16:uniqueId val="{00000001-C992-455E-A55A-43818929EE9E}"/>
            </c:ext>
          </c:extLst>
        </c:ser>
        <c:ser>
          <c:idx val="2"/>
          <c:order val="2"/>
          <c:tx>
            <c:strRef>
              <c:f>Sheet1!$D$1</c:f>
              <c:strCache>
                <c:ptCount val="1"/>
                <c:pt idx="0">
                  <c:v>JP</c:v>
                </c:pt>
              </c:strCache>
            </c:strRef>
          </c:tx>
          <c:spPr>
            <a:ln w="38100">
              <a:solidFill>
                <a:srgbClr val="C00000"/>
              </a:solidFill>
            </a:ln>
          </c:spPr>
          <c:marker>
            <c:symbol val="none"/>
          </c:marker>
          <c:cat>
            <c:numRef>
              <c:f>Sheet1!$A$2:$A$54</c:f>
              <c:numCache>
                <c:formatCode>General</c:formatCod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numCache>
            </c:numRef>
          </c:cat>
          <c:val>
            <c:numRef>
              <c:f>Sheet1!$D$2:$D$54</c:f>
              <c:numCache>
                <c:formatCode>0.0</c:formatCode>
                <c:ptCount val="53"/>
                <c:pt idx="0">
                  <c:v>8.118750649120253</c:v>
                </c:pt>
                <c:pt idx="1">
                  <c:v>7.829867367681814</c:v>
                </c:pt>
                <c:pt idx="2">
                  <c:v>8.26759525086762</c:v>
                </c:pt>
                <c:pt idx="3">
                  <c:v>8.8560692624828548</c:v>
                </c:pt>
                <c:pt idx="4">
                  <c:v>8.9747574725343515</c:v>
                </c:pt>
                <c:pt idx="5">
                  <c:v>9.9028530886040844</c:v>
                </c:pt>
                <c:pt idx="6">
                  <c:v>8.6471587633900988</c:v>
                </c:pt>
                <c:pt idx="7">
                  <c:v>7.9083308512975936</c:v>
                </c:pt>
                <c:pt idx="8">
                  <c:v>7.1163033429431177</c:v>
                </c:pt>
                <c:pt idx="9">
                  <c:v>4.5107459480080889</c:v>
                </c:pt>
                <c:pt idx="10">
                  <c:v>2.9522379453259502</c:v>
                </c:pt>
                <c:pt idx="11">
                  <c:v>2.915392795243974</c:v>
                </c:pt>
                <c:pt idx="12">
                  <c:v>2.384234005333592</c:v>
                </c:pt>
                <c:pt idx="13">
                  <c:v>1.919541429236691</c:v>
                </c:pt>
                <c:pt idx="14">
                  <c:v>3.327535105255417</c:v>
                </c:pt>
                <c:pt idx="15">
                  <c:v>3.4582040542723869</c:v>
                </c:pt>
                <c:pt idx="16">
                  <c:v>3.56421452640424</c:v>
                </c:pt>
                <c:pt idx="17">
                  <c:v>3.415335893695238</c:v>
                </c:pt>
                <c:pt idx="18">
                  <c:v>3.0232568907693209</c:v>
                </c:pt>
                <c:pt idx="19">
                  <c:v>2.8627755364521601</c:v>
                </c:pt>
                <c:pt idx="20">
                  <c:v>3.5857672081194769</c:v>
                </c:pt>
                <c:pt idx="21">
                  <c:v>3.3569484230303939</c:v>
                </c:pt>
                <c:pt idx="22">
                  <c:v>3.5432109066094868</c:v>
                </c:pt>
                <c:pt idx="23">
                  <c:v>4.4061016497082974</c:v>
                </c:pt>
                <c:pt idx="24">
                  <c:v>4.6373255085437748</c:v>
                </c:pt>
                <c:pt idx="25">
                  <c:v>4.5673365696675257</c:v>
                </c:pt>
                <c:pt idx="26">
                  <c:v>4.6949566671947878</c:v>
                </c:pt>
                <c:pt idx="27">
                  <c:v>4.05987918901213</c:v>
                </c:pt>
                <c:pt idx="28">
                  <c:v>2.6778151625695812</c:v>
                </c:pt>
                <c:pt idx="29">
                  <c:v>1.78524230185597</c:v>
                </c:pt>
                <c:pt idx="30">
                  <c:v>1.216978158687241</c:v>
                </c:pt>
                <c:pt idx="31">
                  <c:v>1.1969764717006399</c:v>
                </c:pt>
                <c:pt idx="32">
                  <c:v>1.2855950257200299</c:v>
                </c:pt>
                <c:pt idx="33">
                  <c:v>1.068816643041119</c:v>
                </c:pt>
                <c:pt idx="34">
                  <c:v>0.88354121835697796</c:v>
                </c:pt>
                <c:pt idx="35">
                  <c:v>0.91585824702532703</c:v>
                </c:pt>
                <c:pt idx="36">
                  <c:v>0.38720812235749902</c:v>
                </c:pt>
                <c:pt idx="37">
                  <c:v>0.192948093070855</c:v>
                </c:pt>
                <c:pt idx="38">
                  <c:v>0.71464587630478305</c:v>
                </c:pt>
                <c:pt idx="39">
                  <c:v>1.199920271678925</c:v>
                </c:pt>
                <c:pt idx="40">
                  <c:v>0.98180127086062496</c:v>
                </c:pt>
                <c:pt idx="41">
                  <c:v>1.200738819185194</c:v>
                </c:pt>
                <c:pt idx="42">
                  <c:v>1.533500511220711</c:v>
                </c:pt>
                <c:pt idx="43">
                  <c:v>1.0426365656401539</c:v>
                </c:pt>
                <c:pt idx="44">
                  <c:v>-0.44481730624867499</c:v>
                </c:pt>
                <c:pt idx="45">
                  <c:v>9.7381236248743605E-2</c:v>
                </c:pt>
                <c:pt idx="46">
                  <c:v>-0.174025386133212</c:v>
                </c:pt>
                <c:pt idx="47">
                  <c:v>-0.169662561806145</c:v>
                </c:pt>
                <c:pt idx="48">
                  <c:v>0.48452380344289803</c:v>
                </c:pt>
                <c:pt idx="49">
                  <c:v>1.6763087644306209</c:v>
                </c:pt>
                <c:pt idx="50">
                  <c:v>1.1406784787256681</c:v>
                </c:pt>
                <c:pt idx="51">
                  <c:v>1.370324339657425</c:v>
                </c:pt>
                <c:pt idx="52">
                  <c:v>1.4307617278704801</c:v>
                </c:pt>
              </c:numCache>
            </c:numRef>
          </c:val>
          <c:smooth val="0"/>
          <c:extLst xmlns:c16r2="http://schemas.microsoft.com/office/drawing/2015/06/chart">
            <c:ext xmlns:c16="http://schemas.microsoft.com/office/drawing/2014/chart" uri="{C3380CC4-5D6E-409C-BE32-E72D297353CC}">
              <c16:uniqueId val="{00000002-C992-455E-A55A-43818929EE9E}"/>
            </c:ext>
          </c:extLst>
        </c:ser>
        <c:dLbls>
          <c:showLegendKey val="0"/>
          <c:showVal val="0"/>
          <c:showCatName val="0"/>
          <c:showSerName val="0"/>
          <c:showPercent val="0"/>
          <c:showBubbleSize val="0"/>
        </c:dLbls>
        <c:marker val="1"/>
        <c:smooth val="0"/>
        <c:axId val="178307632"/>
        <c:axId val="178308192"/>
      </c:lineChart>
      <c:lineChart>
        <c:grouping val="standard"/>
        <c:varyColors val="0"/>
        <c:ser>
          <c:idx val="3"/>
          <c:order val="3"/>
          <c:tx>
            <c:strRef>
              <c:f>Sheet1!$E$1</c:f>
              <c:strCache>
                <c:ptCount val="1"/>
                <c:pt idx="0">
                  <c:v>UK </c:v>
                </c:pt>
              </c:strCache>
            </c:strRef>
          </c:tx>
          <c:spPr>
            <a:ln w="38100">
              <a:solidFill>
                <a:srgbClr val="FFC000"/>
              </a:solidFill>
            </a:ln>
          </c:spPr>
          <c:marker>
            <c:symbol val="none"/>
          </c:marker>
          <c:cat>
            <c:numRef>
              <c:f>Sheet1!$A$2:$A$54</c:f>
              <c:numCache>
                <c:formatCode>General</c:formatCod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numCache>
            </c:numRef>
          </c:cat>
          <c:val>
            <c:numRef>
              <c:f>Sheet1!$E$2:$E$54</c:f>
              <c:numCache>
                <c:formatCode>0.0</c:formatCode>
                <c:ptCount val="53"/>
                <c:pt idx="0">
                  <c:v>2.503287275410218</c:v>
                </c:pt>
                <c:pt idx="1">
                  <c:v>2.3448779067785042</c:v>
                </c:pt>
                <c:pt idx="2">
                  <c:v>2.7477304728337471</c:v>
                </c:pt>
                <c:pt idx="3">
                  <c:v>2.8945702975981291</c:v>
                </c:pt>
                <c:pt idx="4">
                  <c:v>2.2229296360211852</c:v>
                </c:pt>
                <c:pt idx="5">
                  <c:v>2.4076522270946121</c:v>
                </c:pt>
                <c:pt idx="6">
                  <c:v>2.7893685349053809</c:v>
                </c:pt>
                <c:pt idx="7">
                  <c:v>3.1479060076340248</c:v>
                </c:pt>
                <c:pt idx="8">
                  <c:v>3.4177110675996309</c:v>
                </c:pt>
                <c:pt idx="9">
                  <c:v>2.6188558442010401</c:v>
                </c:pt>
                <c:pt idx="10">
                  <c:v>1.8460428582965129</c:v>
                </c:pt>
                <c:pt idx="11">
                  <c:v>1.8465923651758229</c:v>
                </c:pt>
                <c:pt idx="12">
                  <c:v>1.5445815237166769</c:v>
                </c:pt>
                <c:pt idx="13">
                  <c:v>1.1213216068426</c:v>
                </c:pt>
                <c:pt idx="14">
                  <c:v>2.3565186526738668</c:v>
                </c:pt>
                <c:pt idx="15">
                  <c:v>2.2227052313039972</c:v>
                </c:pt>
                <c:pt idx="16">
                  <c:v>1.4737912763466099</c:v>
                </c:pt>
                <c:pt idx="17">
                  <c:v>1.3882122110526529</c:v>
                </c:pt>
                <c:pt idx="18">
                  <c:v>1.386627818421386</c:v>
                </c:pt>
                <c:pt idx="19">
                  <c:v>1.080414433551242</c:v>
                </c:pt>
                <c:pt idx="20">
                  <c:v>2.3006555521738701</c:v>
                </c:pt>
                <c:pt idx="21">
                  <c:v>3.038781458636497</c:v>
                </c:pt>
                <c:pt idx="22">
                  <c:v>3.6444544857176591</c:v>
                </c:pt>
                <c:pt idx="23">
                  <c:v>3.9116227260673102</c:v>
                </c:pt>
                <c:pt idx="24">
                  <c:v>3.9484931826353269</c:v>
                </c:pt>
                <c:pt idx="25">
                  <c:v>3.243598039630613</c:v>
                </c:pt>
                <c:pt idx="26">
                  <c:v>2.3876246581403171</c:v>
                </c:pt>
                <c:pt idx="27">
                  <c:v>1.3923050197245761</c:v>
                </c:pt>
                <c:pt idx="28">
                  <c:v>0.74487740932905</c:v>
                </c:pt>
                <c:pt idx="29">
                  <c:v>1.0078641384631279</c:v>
                </c:pt>
                <c:pt idx="30">
                  <c:v>1.3610017445957581</c:v>
                </c:pt>
                <c:pt idx="31">
                  <c:v>2.0984296369629578</c:v>
                </c:pt>
                <c:pt idx="32">
                  <c:v>2.8321676502847071</c:v>
                </c:pt>
                <c:pt idx="33">
                  <c:v>2.9464623489600239</c:v>
                </c:pt>
                <c:pt idx="34">
                  <c:v>2.7933905959019212</c:v>
                </c:pt>
                <c:pt idx="35">
                  <c:v>3.014988772844629</c:v>
                </c:pt>
                <c:pt idx="36">
                  <c:v>2.98648056776854</c:v>
                </c:pt>
                <c:pt idx="37">
                  <c:v>2.6367140899244208</c:v>
                </c:pt>
                <c:pt idx="38">
                  <c:v>2.637142716281287</c:v>
                </c:pt>
                <c:pt idx="39">
                  <c:v>2.4330655381498421</c:v>
                </c:pt>
                <c:pt idx="40">
                  <c:v>2.232494605930349</c:v>
                </c:pt>
                <c:pt idx="41">
                  <c:v>2.1549017720444401</c:v>
                </c:pt>
                <c:pt idx="42">
                  <c:v>2.0566671938036798</c:v>
                </c:pt>
                <c:pt idx="43">
                  <c:v>1.2290864978413429</c:v>
                </c:pt>
                <c:pt idx="44">
                  <c:v>-0.108675377143037</c:v>
                </c:pt>
                <c:pt idx="45">
                  <c:v>-0.39225452145054601</c:v>
                </c:pt>
                <c:pt idx="46">
                  <c:v>-0.62303778537270904</c:v>
                </c:pt>
                <c:pt idx="47">
                  <c:v>-0.76685844928192004</c:v>
                </c:pt>
                <c:pt idx="48">
                  <c:v>-0.227387344509384</c:v>
                </c:pt>
                <c:pt idx="49">
                  <c:v>1.198289821584462</c:v>
                </c:pt>
                <c:pt idx="50">
                  <c:v>1.3292906382758001</c:v>
                </c:pt>
                <c:pt idx="51">
                  <c:v>1.42789284589921</c:v>
                </c:pt>
                <c:pt idx="52">
                  <c:v>1.498428867852053</c:v>
                </c:pt>
              </c:numCache>
            </c:numRef>
          </c:val>
          <c:smooth val="0"/>
          <c:extLst xmlns:c16r2="http://schemas.microsoft.com/office/drawing/2015/06/chart">
            <c:ext xmlns:c16="http://schemas.microsoft.com/office/drawing/2014/chart" uri="{C3380CC4-5D6E-409C-BE32-E72D297353CC}">
              <c16:uniqueId val="{00000003-C992-455E-A55A-43818929EE9E}"/>
            </c:ext>
          </c:extLst>
        </c:ser>
        <c:ser>
          <c:idx val="4"/>
          <c:order val="4"/>
          <c:tx>
            <c:strRef>
              <c:f>Sheet1!$F$1</c:f>
              <c:strCache>
                <c:ptCount val="1"/>
                <c:pt idx="0">
                  <c:v>Average</c:v>
                </c:pt>
              </c:strCache>
            </c:strRef>
          </c:tx>
          <c:spPr>
            <a:ln w="63500">
              <a:solidFill>
                <a:schemeClr val="tx1"/>
              </a:solidFill>
              <a:prstDash val="sysDot"/>
            </a:ln>
          </c:spPr>
          <c:marker>
            <c:symbol val="none"/>
          </c:marker>
          <c:cat>
            <c:numRef>
              <c:f>Sheet1!$A$2:$A$54</c:f>
              <c:numCache>
                <c:formatCode>General</c:formatCode>
                <c:ptCount val="53"/>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numCache>
            </c:numRef>
          </c:cat>
          <c:val>
            <c:numRef>
              <c:f>Sheet1!$F$2:$F$54</c:f>
              <c:numCache>
                <c:formatCode>General</c:formatCode>
                <c:ptCount val="53"/>
                <c:pt idx="1">
                  <c:v>4.2261933073768896</c:v>
                </c:pt>
                <c:pt idx="2">
                  <c:v>4.2261933073768896</c:v>
                </c:pt>
                <c:pt idx="3">
                  <c:v>4.2261933073768896</c:v>
                </c:pt>
                <c:pt idx="4">
                  <c:v>4.2261933073768896</c:v>
                </c:pt>
                <c:pt idx="5">
                  <c:v>4.2261933073768896</c:v>
                </c:pt>
                <c:pt idx="6">
                  <c:v>4.2261933073768896</c:v>
                </c:pt>
                <c:pt idx="7">
                  <c:v>4.2261933073768896</c:v>
                </c:pt>
                <c:pt idx="8">
                  <c:v>4.2261933073768896</c:v>
                </c:pt>
                <c:pt idx="9">
                  <c:v>4.2261933073768896</c:v>
                </c:pt>
                <c:pt idx="11">
                  <c:v>2.1835738401225808</c:v>
                </c:pt>
                <c:pt idx="12">
                  <c:v>2.1835738401225808</c:v>
                </c:pt>
                <c:pt idx="13">
                  <c:v>2.1835738401225808</c:v>
                </c:pt>
                <c:pt idx="14">
                  <c:v>2.1835738401225808</c:v>
                </c:pt>
                <c:pt idx="15">
                  <c:v>2.1835738401225808</c:v>
                </c:pt>
                <c:pt idx="16">
                  <c:v>2.1835738401225808</c:v>
                </c:pt>
                <c:pt idx="17">
                  <c:v>2.1835738401225808</c:v>
                </c:pt>
                <c:pt idx="18">
                  <c:v>2.1835738401225808</c:v>
                </c:pt>
                <c:pt idx="19">
                  <c:v>2.1835738401225808</c:v>
                </c:pt>
                <c:pt idx="21">
                  <c:v>2.2261351054181548</c:v>
                </c:pt>
                <c:pt idx="22">
                  <c:v>2.2261351054181548</c:v>
                </c:pt>
                <c:pt idx="23">
                  <c:v>2.2261351054181548</c:v>
                </c:pt>
                <c:pt idx="24">
                  <c:v>2.2261351054181548</c:v>
                </c:pt>
                <c:pt idx="25">
                  <c:v>2.2261351054181548</c:v>
                </c:pt>
                <c:pt idx="26">
                  <c:v>2.2261351054181548</c:v>
                </c:pt>
                <c:pt idx="27">
                  <c:v>2.2261351054181548</c:v>
                </c:pt>
                <c:pt idx="28">
                  <c:v>2.2261351054181548</c:v>
                </c:pt>
                <c:pt idx="29">
                  <c:v>2.2261351054181548</c:v>
                </c:pt>
                <c:pt idx="31">
                  <c:v>1.87193925479088</c:v>
                </c:pt>
                <c:pt idx="32">
                  <c:v>1.87193925479088</c:v>
                </c:pt>
                <c:pt idx="33">
                  <c:v>1.87193925479088</c:v>
                </c:pt>
                <c:pt idx="34">
                  <c:v>1.87193925479088</c:v>
                </c:pt>
                <c:pt idx="35">
                  <c:v>1.87193925479088</c:v>
                </c:pt>
                <c:pt idx="36">
                  <c:v>1.87193925479088</c:v>
                </c:pt>
                <c:pt idx="37">
                  <c:v>1.87193925479088</c:v>
                </c:pt>
                <c:pt idx="38">
                  <c:v>1.87193925479088</c:v>
                </c:pt>
                <c:pt idx="39">
                  <c:v>1.87193925479088</c:v>
                </c:pt>
                <c:pt idx="41">
                  <c:v>0.70134307253108097</c:v>
                </c:pt>
                <c:pt idx="42">
                  <c:v>0.70134307253108097</c:v>
                </c:pt>
                <c:pt idx="43">
                  <c:v>0.70134307253108097</c:v>
                </c:pt>
                <c:pt idx="44">
                  <c:v>0.70134307253108097</c:v>
                </c:pt>
                <c:pt idx="45">
                  <c:v>0.70134307253108097</c:v>
                </c:pt>
                <c:pt idx="46">
                  <c:v>0.70134307253108097</c:v>
                </c:pt>
                <c:pt idx="47">
                  <c:v>0.70134307253108097</c:v>
                </c:pt>
                <c:pt idx="48">
                  <c:v>0.70134307253108097</c:v>
                </c:pt>
                <c:pt idx="49">
                  <c:v>0.70134307253108097</c:v>
                </c:pt>
                <c:pt idx="51">
                  <c:v>1.121954978849254</c:v>
                </c:pt>
              </c:numCache>
            </c:numRef>
          </c:val>
          <c:smooth val="0"/>
          <c:extLst xmlns:c16r2="http://schemas.microsoft.com/office/drawing/2015/06/chart">
            <c:ext xmlns:c16="http://schemas.microsoft.com/office/drawing/2014/chart" uri="{C3380CC4-5D6E-409C-BE32-E72D297353CC}">
              <c16:uniqueId val="{00000004-C992-455E-A55A-43818929EE9E}"/>
            </c:ext>
          </c:extLst>
        </c:ser>
        <c:dLbls>
          <c:showLegendKey val="0"/>
          <c:showVal val="0"/>
          <c:showCatName val="0"/>
          <c:showSerName val="0"/>
          <c:showPercent val="0"/>
          <c:showBubbleSize val="0"/>
        </c:dLbls>
        <c:marker val="1"/>
        <c:smooth val="0"/>
        <c:axId val="178436208"/>
        <c:axId val="178435648"/>
      </c:lineChart>
      <c:catAx>
        <c:axId val="178307632"/>
        <c:scaling>
          <c:orientation val="minMax"/>
        </c:scaling>
        <c:delete val="0"/>
        <c:axPos val="b"/>
        <c:majorGridlines/>
        <c:numFmt formatCode="General" sourceLinked="1"/>
        <c:majorTickMark val="out"/>
        <c:minorTickMark val="none"/>
        <c:tickLblPos val="low"/>
        <c:crossAx val="178308192"/>
        <c:crosses val="autoZero"/>
        <c:auto val="1"/>
        <c:lblAlgn val="ctr"/>
        <c:lblOffset val="100"/>
        <c:tickLblSkip val="10"/>
        <c:tickMarkSkip val="5"/>
        <c:noMultiLvlLbl val="0"/>
      </c:catAx>
      <c:valAx>
        <c:axId val="178308192"/>
        <c:scaling>
          <c:orientation val="minMax"/>
          <c:max val="12"/>
          <c:min val="-2"/>
        </c:scaling>
        <c:delete val="0"/>
        <c:axPos val="l"/>
        <c:majorGridlines/>
        <c:numFmt formatCode="General" sourceLinked="0"/>
        <c:majorTickMark val="out"/>
        <c:minorTickMark val="none"/>
        <c:tickLblPos val="nextTo"/>
        <c:crossAx val="178307632"/>
        <c:crosses val="autoZero"/>
        <c:crossBetween val="between"/>
      </c:valAx>
      <c:valAx>
        <c:axId val="178435648"/>
        <c:scaling>
          <c:orientation val="minMax"/>
          <c:max val="12"/>
          <c:min val="-2"/>
        </c:scaling>
        <c:delete val="0"/>
        <c:axPos val="r"/>
        <c:numFmt formatCode="General" sourceLinked="0"/>
        <c:majorTickMark val="out"/>
        <c:minorTickMark val="none"/>
        <c:tickLblPos val="nextTo"/>
        <c:crossAx val="178436208"/>
        <c:crosses val="max"/>
        <c:crossBetween val="between"/>
      </c:valAx>
      <c:catAx>
        <c:axId val="178436208"/>
        <c:scaling>
          <c:orientation val="minMax"/>
        </c:scaling>
        <c:delete val="1"/>
        <c:axPos val="b"/>
        <c:numFmt formatCode="General" sourceLinked="1"/>
        <c:majorTickMark val="out"/>
        <c:minorTickMark val="none"/>
        <c:tickLblPos val="nextTo"/>
        <c:crossAx val="178435648"/>
        <c:crosses val="autoZero"/>
        <c:auto val="1"/>
        <c:lblAlgn val="ctr"/>
        <c:lblOffset val="100"/>
        <c:noMultiLvlLbl val="0"/>
      </c:catAx>
      <c:spPr>
        <a:solidFill>
          <a:schemeClr val="bg1"/>
        </a:solidFill>
      </c:spPr>
    </c:plotArea>
    <c:legend>
      <c:legendPos val="r"/>
      <c:legendEntry>
        <c:idx val="4"/>
        <c:delete val="1"/>
      </c:legendEntry>
      <c:layout>
        <c:manualLayout>
          <c:xMode val="edge"/>
          <c:yMode val="edge"/>
          <c:x val="0.103970888571462"/>
          <c:y val="0.91370414519080601"/>
          <c:w val="0.74918858913127595"/>
          <c:h val="7.8828579263412996E-2"/>
        </c:manualLayout>
      </c:layout>
      <c:overlay val="0"/>
    </c:legend>
    <c:plotVisOnly val="1"/>
    <c:dispBlanksAs val="gap"/>
    <c:showDLblsOverMax val="0"/>
  </c:chart>
  <c:txPr>
    <a:bodyPr/>
    <a:lstStyle/>
    <a:p>
      <a:pPr>
        <a:defRPr sz="1800"/>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986046346905299E-2"/>
          <c:y val="3.9308276872367702E-2"/>
          <c:w val="0.28472092022470602"/>
          <c:h val="0.73420297070432405"/>
        </c:manualLayout>
      </c:layout>
      <c:lineChart>
        <c:grouping val="standard"/>
        <c:varyColors val="0"/>
        <c:ser>
          <c:idx val="0"/>
          <c:order val="0"/>
          <c:tx>
            <c:strRef>
              <c:f>Sheet1!$B$1</c:f>
              <c:strCache>
                <c:ptCount val="1"/>
                <c:pt idx="0">
                  <c:v>US</c:v>
                </c:pt>
              </c:strCache>
            </c:strRef>
          </c:tx>
          <c:spPr>
            <a:ln w="38100">
              <a:solidFill>
                <a:srgbClr val="00B050"/>
              </a:solidFill>
            </a:ln>
          </c:spPr>
          <c:marker>
            <c:symbol val="none"/>
          </c:marker>
          <c:cat>
            <c:numRef>
              <c:f>Sheet1!$A$2:$A$192</c:f>
              <c:numCache>
                <c:formatCode>m/d/yyyy</c:formatCode>
                <c:ptCount val="191"/>
                <c:pt idx="0">
                  <c:v>25628</c:v>
                </c:pt>
                <c:pt idx="1">
                  <c:v>25720</c:v>
                </c:pt>
                <c:pt idx="2">
                  <c:v>25812</c:v>
                </c:pt>
                <c:pt idx="3">
                  <c:v>25903</c:v>
                </c:pt>
                <c:pt idx="4">
                  <c:v>25993</c:v>
                </c:pt>
                <c:pt idx="5">
                  <c:v>26085</c:v>
                </c:pt>
                <c:pt idx="6">
                  <c:v>26177</c:v>
                </c:pt>
                <c:pt idx="7">
                  <c:v>26268</c:v>
                </c:pt>
                <c:pt idx="8">
                  <c:v>26359</c:v>
                </c:pt>
                <c:pt idx="9">
                  <c:v>26451</c:v>
                </c:pt>
                <c:pt idx="10">
                  <c:v>26543</c:v>
                </c:pt>
                <c:pt idx="11">
                  <c:v>26634</c:v>
                </c:pt>
                <c:pt idx="12">
                  <c:v>26724</c:v>
                </c:pt>
                <c:pt idx="13">
                  <c:v>26816</c:v>
                </c:pt>
                <c:pt idx="14">
                  <c:v>26908</c:v>
                </c:pt>
                <c:pt idx="15">
                  <c:v>26999</c:v>
                </c:pt>
                <c:pt idx="16">
                  <c:v>27089</c:v>
                </c:pt>
                <c:pt idx="17">
                  <c:v>27181</c:v>
                </c:pt>
                <c:pt idx="18">
                  <c:v>27273</c:v>
                </c:pt>
                <c:pt idx="19">
                  <c:v>27364</c:v>
                </c:pt>
                <c:pt idx="20">
                  <c:v>27454</c:v>
                </c:pt>
                <c:pt idx="21">
                  <c:v>27546</c:v>
                </c:pt>
                <c:pt idx="22">
                  <c:v>27638</c:v>
                </c:pt>
                <c:pt idx="23">
                  <c:v>27729</c:v>
                </c:pt>
                <c:pt idx="24">
                  <c:v>27820</c:v>
                </c:pt>
                <c:pt idx="25">
                  <c:v>27912</c:v>
                </c:pt>
                <c:pt idx="26">
                  <c:v>28004</c:v>
                </c:pt>
                <c:pt idx="27">
                  <c:v>28095</c:v>
                </c:pt>
                <c:pt idx="28">
                  <c:v>28185</c:v>
                </c:pt>
                <c:pt idx="29">
                  <c:v>28277</c:v>
                </c:pt>
                <c:pt idx="30">
                  <c:v>28369</c:v>
                </c:pt>
                <c:pt idx="31">
                  <c:v>28460</c:v>
                </c:pt>
                <c:pt idx="32">
                  <c:v>28550</c:v>
                </c:pt>
                <c:pt idx="33">
                  <c:v>28642</c:v>
                </c:pt>
                <c:pt idx="34">
                  <c:v>28734</c:v>
                </c:pt>
                <c:pt idx="35">
                  <c:v>28825</c:v>
                </c:pt>
                <c:pt idx="36">
                  <c:v>28915</c:v>
                </c:pt>
                <c:pt idx="37">
                  <c:v>29007</c:v>
                </c:pt>
                <c:pt idx="38">
                  <c:v>29099</c:v>
                </c:pt>
                <c:pt idx="39">
                  <c:v>29190</c:v>
                </c:pt>
                <c:pt idx="40">
                  <c:v>29281</c:v>
                </c:pt>
                <c:pt idx="41">
                  <c:v>29373</c:v>
                </c:pt>
                <c:pt idx="42">
                  <c:v>29465</c:v>
                </c:pt>
                <c:pt idx="43">
                  <c:v>29556</c:v>
                </c:pt>
                <c:pt idx="44">
                  <c:v>29646</c:v>
                </c:pt>
                <c:pt idx="45">
                  <c:v>29738</c:v>
                </c:pt>
                <c:pt idx="46">
                  <c:v>29830</c:v>
                </c:pt>
                <c:pt idx="47">
                  <c:v>29921</c:v>
                </c:pt>
                <c:pt idx="48">
                  <c:v>30011</c:v>
                </c:pt>
                <c:pt idx="49">
                  <c:v>30103</c:v>
                </c:pt>
                <c:pt idx="50">
                  <c:v>30195</c:v>
                </c:pt>
                <c:pt idx="51">
                  <c:v>30286</c:v>
                </c:pt>
                <c:pt idx="52">
                  <c:v>30376</c:v>
                </c:pt>
                <c:pt idx="53">
                  <c:v>30468</c:v>
                </c:pt>
                <c:pt idx="54">
                  <c:v>30560</c:v>
                </c:pt>
                <c:pt idx="55">
                  <c:v>30651</c:v>
                </c:pt>
                <c:pt idx="56">
                  <c:v>30742</c:v>
                </c:pt>
                <c:pt idx="57">
                  <c:v>30834</c:v>
                </c:pt>
                <c:pt idx="58">
                  <c:v>30926</c:v>
                </c:pt>
                <c:pt idx="59">
                  <c:v>31017</c:v>
                </c:pt>
                <c:pt idx="60">
                  <c:v>31107</c:v>
                </c:pt>
                <c:pt idx="61">
                  <c:v>31199</c:v>
                </c:pt>
                <c:pt idx="62">
                  <c:v>31291</c:v>
                </c:pt>
                <c:pt idx="63">
                  <c:v>31382</c:v>
                </c:pt>
                <c:pt idx="64">
                  <c:v>31472</c:v>
                </c:pt>
                <c:pt idx="65">
                  <c:v>31564</c:v>
                </c:pt>
                <c:pt idx="66">
                  <c:v>31656</c:v>
                </c:pt>
                <c:pt idx="67">
                  <c:v>31747</c:v>
                </c:pt>
                <c:pt idx="68">
                  <c:v>31837</c:v>
                </c:pt>
                <c:pt idx="69">
                  <c:v>31929</c:v>
                </c:pt>
                <c:pt idx="70">
                  <c:v>32021</c:v>
                </c:pt>
                <c:pt idx="71">
                  <c:v>32112</c:v>
                </c:pt>
                <c:pt idx="72">
                  <c:v>32203</c:v>
                </c:pt>
                <c:pt idx="73">
                  <c:v>32295</c:v>
                </c:pt>
                <c:pt idx="74">
                  <c:v>32387</c:v>
                </c:pt>
                <c:pt idx="75">
                  <c:v>32478</c:v>
                </c:pt>
                <c:pt idx="76">
                  <c:v>32568</c:v>
                </c:pt>
                <c:pt idx="77">
                  <c:v>32660</c:v>
                </c:pt>
                <c:pt idx="78">
                  <c:v>32752</c:v>
                </c:pt>
                <c:pt idx="79">
                  <c:v>32843</c:v>
                </c:pt>
                <c:pt idx="80">
                  <c:v>32933</c:v>
                </c:pt>
                <c:pt idx="81">
                  <c:v>33025</c:v>
                </c:pt>
                <c:pt idx="82">
                  <c:v>33117</c:v>
                </c:pt>
                <c:pt idx="83">
                  <c:v>33208</c:v>
                </c:pt>
                <c:pt idx="84">
                  <c:v>33298</c:v>
                </c:pt>
                <c:pt idx="85">
                  <c:v>33390</c:v>
                </c:pt>
                <c:pt idx="86">
                  <c:v>33482</c:v>
                </c:pt>
                <c:pt idx="87">
                  <c:v>33573</c:v>
                </c:pt>
                <c:pt idx="88">
                  <c:v>33664</c:v>
                </c:pt>
                <c:pt idx="89">
                  <c:v>33756</c:v>
                </c:pt>
                <c:pt idx="90">
                  <c:v>33848</c:v>
                </c:pt>
                <c:pt idx="91">
                  <c:v>33939</c:v>
                </c:pt>
                <c:pt idx="92">
                  <c:v>34029</c:v>
                </c:pt>
                <c:pt idx="93">
                  <c:v>34121</c:v>
                </c:pt>
                <c:pt idx="94">
                  <c:v>34213</c:v>
                </c:pt>
                <c:pt idx="95">
                  <c:v>34304</c:v>
                </c:pt>
                <c:pt idx="96">
                  <c:v>34394</c:v>
                </c:pt>
                <c:pt idx="97">
                  <c:v>34486</c:v>
                </c:pt>
                <c:pt idx="98">
                  <c:v>34578</c:v>
                </c:pt>
                <c:pt idx="99">
                  <c:v>34669</c:v>
                </c:pt>
                <c:pt idx="100">
                  <c:v>34759</c:v>
                </c:pt>
                <c:pt idx="101">
                  <c:v>34851</c:v>
                </c:pt>
                <c:pt idx="102">
                  <c:v>34943</c:v>
                </c:pt>
                <c:pt idx="103">
                  <c:v>35034</c:v>
                </c:pt>
                <c:pt idx="104">
                  <c:v>35125</c:v>
                </c:pt>
                <c:pt idx="105">
                  <c:v>35217</c:v>
                </c:pt>
                <c:pt idx="106">
                  <c:v>35309</c:v>
                </c:pt>
                <c:pt idx="107">
                  <c:v>35400</c:v>
                </c:pt>
                <c:pt idx="108">
                  <c:v>35490</c:v>
                </c:pt>
                <c:pt idx="109">
                  <c:v>35582</c:v>
                </c:pt>
                <c:pt idx="110">
                  <c:v>35674</c:v>
                </c:pt>
                <c:pt idx="111">
                  <c:v>35765</c:v>
                </c:pt>
                <c:pt idx="112">
                  <c:v>35855</c:v>
                </c:pt>
                <c:pt idx="113">
                  <c:v>35947</c:v>
                </c:pt>
                <c:pt idx="114">
                  <c:v>36039</c:v>
                </c:pt>
                <c:pt idx="115">
                  <c:v>36130</c:v>
                </c:pt>
                <c:pt idx="116">
                  <c:v>36220</c:v>
                </c:pt>
                <c:pt idx="117">
                  <c:v>36312</c:v>
                </c:pt>
                <c:pt idx="118">
                  <c:v>36404</c:v>
                </c:pt>
                <c:pt idx="119">
                  <c:v>36495</c:v>
                </c:pt>
                <c:pt idx="120">
                  <c:v>36586</c:v>
                </c:pt>
                <c:pt idx="121">
                  <c:v>36678</c:v>
                </c:pt>
                <c:pt idx="122">
                  <c:v>36770</c:v>
                </c:pt>
                <c:pt idx="123">
                  <c:v>36861</c:v>
                </c:pt>
                <c:pt idx="124">
                  <c:v>36951</c:v>
                </c:pt>
                <c:pt idx="125">
                  <c:v>37043</c:v>
                </c:pt>
                <c:pt idx="126">
                  <c:v>37135</c:v>
                </c:pt>
                <c:pt idx="127">
                  <c:v>37226</c:v>
                </c:pt>
                <c:pt idx="128">
                  <c:v>37316</c:v>
                </c:pt>
                <c:pt idx="129">
                  <c:v>37408</c:v>
                </c:pt>
                <c:pt idx="130">
                  <c:v>37500</c:v>
                </c:pt>
                <c:pt idx="131">
                  <c:v>37591</c:v>
                </c:pt>
                <c:pt idx="132">
                  <c:v>37681</c:v>
                </c:pt>
                <c:pt idx="133">
                  <c:v>37773</c:v>
                </c:pt>
                <c:pt idx="134">
                  <c:v>37865</c:v>
                </c:pt>
                <c:pt idx="135">
                  <c:v>37956</c:v>
                </c:pt>
                <c:pt idx="136">
                  <c:v>38047</c:v>
                </c:pt>
                <c:pt idx="137">
                  <c:v>38139</c:v>
                </c:pt>
                <c:pt idx="138">
                  <c:v>38231</c:v>
                </c:pt>
                <c:pt idx="139">
                  <c:v>38322</c:v>
                </c:pt>
                <c:pt idx="140">
                  <c:v>38412</c:v>
                </c:pt>
                <c:pt idx="141">
                  <c:v>38504</c:v>
                </c:pt>
                <c:pt idx="142">
                  <c:v>38596</c:v>
                </c:pt>
                <c:pt idx="143">
                  <c:v>38687</c:v>
                </c:pt>
                <c:pt idx="144">
                  <c:v>38777</c:v>
                </c:pt>
                <c:pt idx="145">
                  <c:v>38869</c:v>
                </c:pt>
                <c:pt idx="146">
                  <c:v>38961</c:v>
                </c:pt>
                <c:pt idx="147">
                  <c:v>39052</c:v>
                </c:pt>
                <c:pt idx="148">
                  <c:v>39142</c:v>
                </c:pt>
                <c:pt idx="149">
                  <c:v>39234</c:v>
                </c:pt>
                <c:pt idx="150">
                  <c:v>39326</c:v>
                </c:pt>
                <c:pt idx="151">
                  <c:v>39417</c:v>
                </c:pt>
                <c:pt idx="152">
                  <c:v>39508</c:v>
                </c:pt>
                <c:pt idx="153">
                  <c:v>39600</c:v>
                </c:pt>
                <c:pt idx="154">
                  <c:v>39692</c:v>
                </c:pt>
                <c:pt idx="155">
                  <c:v>39783</c:v>
                </c:pt>
                <c:pt idx="156">
                  <c:v>39873</c:v>
                </c:pt>
                <c:pt idx="157">
                  <c:v>39965</c:v>
                </c:pt>
                <c:pt idx="158">
                  <c:v>40057</c:v>
                </c:pt>
                <c:pt idx="159">
                  <c:v>40148</c:v>
                </c:pt>
                <c:pt idx="160">
                  <c:v>40238</c:v>
                </c:pt>
                <c:pt idx="161">
                  <c:v>40330</c:v>
                </c:pt>
                <c:pt idx="162">
                  <c:v>40422</c:v>
                </c:pt>
                <c:pt idx="163">
                  <c:v>40513</c:v>
                </c:pt>
                <c:pt idx="164">
                  <c:v>40603</c:v>
                </c:pt>
                <c:pt idx="165">
                  <c:v>40695</c:v>
                </c:pt>
                <c:pt idx="166">
                  <c:v>40787</c:v>
                </c:pt>
                <c:pt idx="167">
                  <c:v>40878</c:v>
                </c:pt>
                <c:pt idx="168">
                  <c:v>40969</c:v>
                </c:pt>
                <c:pt idx="169">
                  <c:v>41061</c:v>
                </c:pt>
                <c:pt idx="170">
                  <c:v>41153</c:v>
                </c:pt>
                <c:pt idx="171">
                  <c:v>41244</c:v>
                </c:pt>
                <c:pt idx="172">
                  <c:v>41334</c:v>
                </c:pt>
                <c:pt idx="173">
                  <c:v>41426</c:v>
                </c:pt>
                <c:pt idx="174">
                  <c:v>41518</c:v>
                </c:pt>
                <c:pt idx="175">
                  <c:v>41609</c:v>
                </c:pt>
                <c:pt idx="176">
                  <c:v>41699</c:v>
                </c:pt>
                <c:pt idx="177">
                  <c:v>41791</c:v>
                </c:pt>
                <c:pt idx="178">
                  <c:v>41883</c:v>
                </c:pt>
                <c:pt idx="179">
                  <c:v>41974</c:v>
                </c:pt>
                <c:pt idx="180">
                  <c:v>42064</c:v>
                </c:pt>
                <c:pt idx="181">
                  <c:v>42156</c:v>
                </c:pt>
                <c:pt idx="182">
                  <c:v>42248</c:v>
                </c:pt>
                <c:pt idx="183">
                  <c:v>42339</c:v>
                </c:pt>
                <c:pt idx="184">
                  <c:v>42430</c:v>
                </c:pt>
                <c:pt idx="185">
                  <c:v>42522</c:v>
                </c:pt>
                <c:pt idx="186">
                  <c:v>42614</c:v>
                </c:pt>
              </c:numCache>
            </c:numRef>
          </c:cat>
          <c:val>
            <c:numRef>
              <c:f>Sheet1!$B$2:$B$192</c:f>
              <c:numCache>
                <c:formatCode>0.0</c:formatCode>
                <c:ptCount val="191"/>
                <c:pt idx="0">
                  <c:v>45.8</c:v>
                </c:pt>
                <c:pt idx="1">
                  <c:v>46.8</c:v>
                </c:pt>
                <c:pt idx="2">
                  <c:v>47.1</c:v>
                </c:pt>
                <c:pt idx="3">
                  <c:v>47.6</c:v>
                </c:pt>
                <c:pt idx="4">
                  <c:v>47.6</c:v>
                </c:pt>
                <c:pt idx="5">
                  <c:v>48.2</c:v>
                </c:pt>
                <c:pt idx="6">
                  <c:v>48.3</c:v>
                </c:pt>
                <c:pt idx="7">
                  <c:v>48.2</c:v>
                </c:pt>
                <c:pt idx="8">
                  <c:v>48.4</c:v>
                </c:pt>
                <c:pt idx="9">
                  <c:v>49</c:v>
                </c:pt>
                <c:pt idx="10">
                  <c:v>49</c:v>
                </c:pt>
                <c:pt idx="11">
                  <c:v>49.5</c:v>
                </c:pt>
                <c:pt idx="12">
                  <c:v>49.8</c:v>
                </c:pt>
                <c:pt idx="13">
                  <c:v>50.6</c:v>
                </c:pt>
                <c:pt idx="14">
                  <c:v>50.9</c:v>
                </c:pt>
                <c:pt idx="15">
                  <c:v>50.9</c:v>
                </c:pt>
                <c:pt idx="16">
                  <c:v>51.4</c:v>
                </c:pt>
                <c:pt idx="17">
                  <c:v>52.5</c:v>
                </c:pt>
                <c:pt idx="18">
                  <c:v>52.7</c:v>
                </c:pt>
                <c:pt idx="19">
                  <c:v>53</c:v>
                </c:pt>
                <c:pt idx="20">
                  <c:v>52.5</c:v>
                </c:pt>
                <c:pt idx="21">
                  <c:v>52.3</c:v>
                </c:pt>
                <c:pt idx="22">
                  <c:v>51.5</c:v>
                </c:pt>
                <c:pt idx="23">
                  <c:v>50.9</c:v>
                </c:pt>
                <c:pt idx="24">
                  <c:v>50.1</c:v>
                </c:pt>
                <c:pt idx="25">
                  <c:v>49.9</c:v>
                </c:pt>
                <c:pt idx="26">
                  <c:v>49.5</c:v>
                </c:pt>
                <c:pt idx="27">
                  <c:v>49.6</c:v>
                </c:pt>
                <c:pt idx="28">
                  <c:v>49.9</c:v>
                </c:pt>
                <c:pt idx="29">
                  <c:v>50.3</c:v>
                </c:pt>
                <c:pt idx="30">
                  <c:v>50</c:v>
                </c:pt>
                <c:pt idx="31">
                  <c:v>50.3</c:v>
                </c:pt>
                <c:pt idx="32">
                  <c:v>50.5</c:v>
                </c:pt>
                <c:pt idx="33">
                  <c:v>50.7</c:v>
                </c:pt>
                <c:pt idx="34">
                  <c:v>50.4</c:v>
                </c:pt>
                <c:pt idx="35">
                  <c:v>50.3</c:v>
                </c:pt>
                <c:pt idx="36">
                  <c:v>50.1</c:v>
                </c:pt>
                <c:pt idx="37">
                  <c:v>50.8</c:v>
                </c:pt>
                <c:pt idx="38">
                  <c:v>51</c:v>
                </c:pt>
                <c:pt idx="39">
                  <c:v>51.1</c:v>
                </c:pt>
                <c:pt idx="40">
                  <c:v>51.3</c:v>
                </c:pt>
                <c:pt idx="41">
                  <c:v>51.2</c:v>
                </c:pt>
                <c:pt idx="42">
                  <c:v>51.3</c:v>
                </c:pt>
                <c:pt idx="43">
                  <c:v>51.5</c:v>
                </c:pt>
                <c:pt idx="44">
                  <c:v>51.3</c:v>
                </c:pt>
                <c:pt idx="45">
                  <c:v>51.6</c:v>
                </c:pt>
                <c:pt idx="46">
                  <c:v>51.6</c:v>
                </c:pt>
                <c:pt idx="47">
                  <c:v>51.7</c:v>
                </c:pt>
                <c:pt idx="48">
                  <c:v>52.4</c:v>
                </c:pt>
                <c:pt idx="49">
                  <c:v>53.2</c:v>
                </c:pt>
                <c:pt idx="50">
                  <c:v>53.9</c:v>
                </c:pt>
                <c:pt idx="51">
                  <c:v>54</c:v>
                </c:pt>
                <c:pt idx="52">
                  <c:v>54.7</c:v>
                </c:pt>
                <c:pt idx="53">
                  <c:v>54.8</c:v>
                </c:pt>
                <c:pt idx="54">
                  <c:v>54.7</c:v>
                </c:pt>
                <c:pt idx="55">
                  <c:v>54.9</c:v>
                </c:pt>
                <c:pt idx="56">
                  <c:v>55.2</c:v>
                </c:pt>
                <c:pt idx="57">
                  <c:v>56</c:v>
                </c:pt>
                <c:pt idx="58">
                  <c:v>56.3</c:v>
                </c:pt>
                <c:pt idx="59">
                  <c:v>57.4</c:v>
                </c:pt>
                <c:pt idx="60">
                  <c:v>57.6</c:v>
                </c:pt>
                <c:pt idx="61">
                  <c:v>58.3</c:v>
                </c:pt>
                <c:pt idx="62">
                  <c:v>58.3</c:v>
                </c:pt>
                <c:pt idx="63">
                  <c:v>59.2</c:v>
                </c:pt>
                <c:pt idx="64">
                  <c:v>59.6</c:v>
                </c:pt>
                <c:pt idx="65">
                  <c:v>60.6</c:v>
                </c:pt>
                <c:pt idx="66">
                  <c:v>61.2</c:v>
                </c:pt>
                <c:pt idx="67">
                  <c:v>62.4</c:v>
                </c:pt>
                <c:pt idx="68">
                  <c:v>63</c:v>
                </c:pt>
                <c:pt idx="69">
                  <c:v>63.4</c:v>
                </c:pt>
                <c:pt idx="70">
                  <c:v>63.6</c:v>
                </c:pt>
                <c:pt idx="71">
                  <c:v>63.9</c:v>
                </c:pt>
                <c:pt idx="72">
                  <c:v>64.2</c:v>
                </c:pt>
                <c:pt idx="73">
                  <c:v>64.7</c:v>
                </c:pt>
                <c:pt idx="74">
                  <c:v>64.5</c:v>
                </c:pt>
                <c:pt idx="75">
                  <c:v>64.900000000000006</c:v>
                </c:pt>
                <c:pt idx="76">
                  <c:v>64.900000000000006</c:v>
                </c:pt>
                <c:pt idx="77">
                  <c:v>65</c:v>
                </c:pt>
                <c:pt idx="78">
                  <c:v>64.400000000000006</c:v>
                </c:pt>
                <c:pt idx="79">
                  <c:v>64.400000000000006</c:v>
                </c:pt>
                <c:pt idx="80">
                  <c:v>64.5</c:v>
                </c:pt>
                <c:pt idx="81">
                  <c:v>64.2</c:v>
                </c:pt>
                <c:pt idx="82">
                  <c:v>63.7</c:v>
                </c:pt>
                <c:pt idx="83">
                  <c:v>63.1</c:v>
                </c:pt>
                <c:pt idx="84">
                  <c:v>62.5</c:v>
                </c:pt>
                <c:pt idx="85">
                  <c:v>62.1</c:v>
                </c:pt>
                <c:pt idx="86">
                  <c:v>61.1</c:v>
                </c:pt>
                <c:pt idx="87">
                  <c:v>59.7</c:v>
                </c:pt>
                <c:pt idx="88">
                  <c:v>59.2</c:v>
                </c:pt>
                <c:pt idx="89">
                  <c:v>58.3</c:v>
                </c:pt>
                <c:pt idx="90">
                  <c:v>57.3</c:v>
                </c:pt>
                <c:pt idx="91">
                  <c:v>56.3</c:v>
                </c:pt>
                <c:pt idx="92">
                  <c:v>56</c:v>
                </c:pt>
                <c:pt idx="93">
                  <c:v>55.9</c:v>
                </c:pt>
                <c:pt idx="94">
                  <c:v>55.6</c:v>
                </c:pt>
                <c:pt idx="95">
                  <c:v>55.3</c:v>
                </c:pt>
                <c:pt idx="96">
                  <c:v>55.6</c:v>
                </c:pt>
                <c:pt idx="97">
                  <c:v>55.5</c:v>
                </c:pt>
                <c:pt idx="98">
                  <c:v>55.1</c:v>
                </c:pt>
                <c:pt idx="99">
                  <c:v>55</c:v>
                </c:pt>
                <c:pt idx="100">
                  <c:v>55.3</c:v>
                </c:pt>
                <c:pt idx="101">
                  <c:v>55.7</c:v>
                </c:pt>
                <c:pt idx="102">
                  <c:v>55.5</c:v>
                </c:pt>
                <c:pt idx="103">
                  <c:v>55.7</c:v>
                </c:pt>
                <c:pt idx="104">
                  <c:v>55.9</c:v>
                </c:pt>
                <c:pt idx="105">
                  <c:v>56</c:v>
                </c:pt>
                <c:pt idx="106">
                  <c:v>55.8</c:v>
                </c:pt>
                <c:pt idx="107">
                  <c:v>55.4</c:v>
                </c:pt>
                <c:pt idx="108">
                  <c:v>55.6</c:v>
                </c:pt>
                <c:pt idx="109">
                  <c:v>55.9</c:v>
                </c:pt>
                <c:pt idx="110">
                  <c:v>56.3</c:v>
                </c:pt>
                <c:pt idx="111">
                  <c:v>56.6</c:v>
                </c:pt>
                <c:pt idx="112">
                  <c:v>57.5</c:v>
                </c:pt>
                <c:pt idx="113">
                  <c:v>58.6</c:v>
                </c:pt>
                <c:pt idx="114">
                  <c:v>59.1</c:v>
                </c:pt>
                <c:pt idx="115">
                  <c:v>59.7</c:v>
                </c:pt>
                <c:pt idx="116">
                  <c:v>60.7</c:v>
                </c:pt>
                <c:pt idx="117">
                  <c:v>61.1</c:v>
                </c:pt>
                <c:pt idx="118">
                  <c:v>62.2</c:v>
                </c:pt>
                <c:pt idx="119">
                  <c:v>62.4</c:v>
                </c:pt>
                <c:pt idx="120">
                  <c:v>63.2</c:v>
                </c:pt>
                <c:pt idx="121">
                  <c:v>63.9</c:v>
                </c:pt>
                <c:pt idx="122">
                  <c:v>63.8</c:v>
                </c:pt>
                <c:pt idx="123">
                  <c:v>63.9</c:v>
                </c:pt>
                <c:pt idx="124">
                  <c:v>63.8</c:v>
                </c:pt>
                <c:pt idx="125">
                  <c:v>64.400000000000006</c:v>
                </c:pt>
                <c:pt idx="126">
                  <c:v>64.5</c:v>
                </c:pt>
                <c:pt idx="127">
                  <c:v>64.7</c:v>
                </c:pt>
                <c:pt idx="128">
                  <c:v>64.599999999999994</c:v>
                </c:pt>
                <c:pt idx="129">
                  <c:v>64.5</c:v>
                </c:pt>
                <c:pt idx="130">
                  <c:v>64.099999999999994</c:v>
                </c:pt>
                <c:pt idx="131">
                  <c:v>64</c:v>
                </c:pt>
                <c:pt idx="132">
                  <c:v>63.6</c:v>
                </c:pt>
                <c:pt idx="133">
                  <c:v>63.2</c:v>
                </c:pt>
                <c:pt idx="134">
                  <c:v>62.7</c:v>
                </c:pt>
                <c:pt idx="135">
                  <c:v>61.8</c:v>
                </c:pt>
                <c:pt idx="136">
                  <c:v>62</c:v>
                </c:pt>
                <c:pt idx="137">
                  <c:v>61.5</c:v>
                </c:pt>
                <c:pt idx="138">
                  <c:v>61.5</c:v>
                </c:pt>
                <c:pt idx="139">
                  <c:v>61.5</c:v>
                </c:pt>
                <c:pt idx="140">
                  <c:v>61.5</c:v>
                </c:pt>
                <c:pt idx="141">
                  <c:v>61.8</c:v>
                </c:pt>
                <c:pt idx="142">
                  <c:v>61.8</c:v>
                </c:pt>
                <c:pt idx="143">
                  <c:v>62.3</c:v>
                </c:pt>
                <c:pt idx="144">
                  <c:v>62.7</c:v>
                </c:pt>
                <c:pt idx="145">
                  <c:v>63.4</c:v>
                </c:pt>
                <c:pt idx="146">
                  <c:v>63.6</c:v>
                </c:pt>
                <c:pt idx="147">
                  <c:v>64.8</c:v>
                </c:pt>
                <c:pt idx="148">
                  <c:v>65.7</c:v>
                </c:pt>
                <c:pt idx="149">
                  <c:v>67.2</c:v>
                </c:pt>
                <c:pt idx="150">
                  <c:v>68.5</c:v>
                </c:pt>
                <c:pt idx="151">
                  <c:v>69.8</c:v>
                </c:pt>
                <c:pt idx="152">
                  <c:v>70.599999999999994</c:v>
                </c:pt>
                <c:pt idx="153">
                  <c:v>71.599999999999994</c:v>
                </c:pt>
                <c:pt idx="154">
                  <c:v>72.099999999999994</c:v>
                </c:pt>
                <c:pt idx="155">
                  <c:v>72.5</c:v>
                </c:pt>
                <c:pt idx="156">
                  <c:v>72.3</c:v>
                </c:pt>
                <c:pt idx="157">
                  <c:v>72.3</c:v>
                </c:pt>
                <c:pt idx="158">
                  <c:v>71.8</c:v>
                </c:pt>
                <c:pt idx="159">
                  <c:v>70.400000000000006</c:v>
                </c:pt>
                <c:pt idx="160">
                  <c:v>69.7</c:v>
                </c:pt>
                <c:pt idx="161">
                  <c:v>68.5</c:v>
                </c:pt>
                <c:pt idx="162">
                  <c:v>68</c:v>
                </c:pt>
                <c:pt idx="163">
                  <c:v>66.8</c:v>
                </c:pt>
                <c:pt idx="164">
                  <c:v>66.400000000000006</c:v>
                </c:pt>
                <c:pt idx="165">
                  <c:v>66.099999999999994</c:v>
                </c:pt>
                <c:pt idx="166">
                  <c:v>66.099999999999994</c:v>
                </c:pt>
                <c:pt idx="167">
                  <c:v>66.099999999999994</c:v>
                </c:pt>
                <c:pt idx="168">
                  <c:v>65.8</c:v>
                </c:pt>
                <c:pt idx="169">
                  <c:v>65.7</c:v>
                </c:pt>
                <c:pt idx="170">
                  <c:v>66.099999999999994</c:v>
                </c:pt>
                <c:pt idx="171">
                  <c:v>66.599999999999994</c:v>
                </c:pt>
                <c:pt idx="172">
                  <c:v>66.599999999999994</c:v>
                </c:pt>
                <c:pt idx="173">
                  <c:v>67.099999999999994</c:v>
                </c:pt>
                <c:pt idx="174">
                  <c:v>67.5</c:v>
                </c:pt>
                <c:pt idx="175">
                  <c:v>67.400000000000006</c:v>
                </c:pt>
                <c:pt idx="176">
                  <c:v>67.8</c:v>
                </c:pt>
                <c:pt idx="177">
                  <c:v>67.900000000000006</c:v>
                </c:pt>
                <c:pt idx="178">
                  <c:v>68.099999999999994</c:v>
                </c:pt>
                <c:pt idx="179">
                  <c:v>68.5</c:v>
                </c:pt>
                <c:pt idx="180">
                  <c:v>68.900000000000006</c:v>
                </c:pt>
                <c:pt idx="181">
                  <c:v>69.7</c:v>
                </c:pt>
                <c:pt idx="182">
                  <c:v>69.900000000000006</c:v>
                </c:pt>
                <c:pt idx="183">
                  <c:v>70.3</c:v>
                </c:pt>
                <c:pt idx="184">
                  <c:v>71.400000000000006</c:v>
                </c:pt>
                <c:pt idx="185">
                  <c:v>71.7</c:v>
                </c:pt>
                <c:pt idx="186">
                  <c:v>72.400000000000006</c:v>
                </c:pt>
                <c:pt idx="187">
                  <c:v>72.099999999999994</c:v>
                </c:pt>
                <c:pt idx="188">
                  <c:v>72.8</c:v>
                </c:pt>
                <c:pt idx="189">
                  <c:v>73.099999999999994</c:v>
                </c:pt>
                <c:pt idx="190">
                  <c:v>73.2</c:v>
                </c:pt>
              </c:numCache>
            </c:numRef>
          </c:val>
          <c:smooth val="0"/>
          <c:extLst xmlns:c16r2="http://schemas.microsoft.com/office/drawing/2015/06/chart">
            <c:ext xmlns:c16="http://schemas.microsoft.com/office/drawing/2014/chart" uri="{C3380CC4-5D6E-409C-BE32-E72D297353CC}">
              <c16:uniqueId val="{00000000-9325-44E4-8A1F-A552677A7B12}"/>
            </c:ext>
          </c:extLst>
        </c:ser>
        <c:ser>
          <c:idx val="1"/>
          <c:order val="1"/>
          <c:tx>
            <c:strRef>
              <c:f>Sheet1!$C$1</c:f>
              <c:strCache>
                <c:ptCount val="1"/>
                <c:pt idx="0">
                  <c:v>EA</c:v>
                </c:pt>
              </c:strCache>
            </c:strRef>
          </c:tx>
          <c:spPr>
            <a:ln w="38100">
              <a:solidFill>
                <a:srgbClr val="00518E"/>
              </a:solidFill>
            </a:ln>
          </c:spPr>
          <c:marker>
            <c:symbol val="none"/>
          </c:marker>
          <c:cat>
            <c:numRef>
              <c:f>Sheet1!$A$2:$A$192</c:f>
              <c:numCache>
                <c:formatCode>m/d/yyyy</c:formatCode>
                <c:ptCount val="191"/>
                <c:pt idx="0">
                  <c:v>25628</c:v>
                </c:pt>
                <c:pt idx="1">
                  <c:v>25720</c:v>
                </c:pt>
                <c:pt idx="2">
                  <c:v>25812</c:v>
                </c:pt>
                <c:pt idx="3">
                  <c:v>25903</c:v>
                </c:pt>
                <c:pt idx="4">
                  <c:v>25993</c:v>
                </c:pt>
                <c:pt idx="5">
                  <c:v>26085</c:v>
                </c:pt>
                <c:pt idx="6">
                  <c:v>26177</c:v>
                </c:pt>
                <c:pt idx="7">
                  <c:v>26268</c:v>
                </c:pt>
                <c:pt idx="8">
                  <c:v>26359</c:v>
                </c:pt>
                <c:pt idx="9">
                  <c:v>26451</c:v>
                </c:pt>
                <c:pt idx="10">
                  <c:v>26543</c:v>
                </c:pt>
                <c:pt idx="11">
                  <c:v>26634</c:v>
                </c:pt>
                <c:pt idx="12">
                  <c:v>26724</c:v>
                </c:pt>
                <c:pt idx="13">
                  <c:v>26816</c:v>
                </c:pt>
                <c:pt idx="14">
                  <c:v>26908</c:v>
                </c:pt>
                <c:pt idx="15">
                  <c:v>26999</c:v>
                </c:pt>
                <c:pt idx="16">
                  <c:v>27089</c:v>
                </c:pt>
                <c:pt idx="17">
                  <c:v>27181</c:v>
                </c:pt>
                <c:pt idx="18">
                  <c:v>27273</c:v>
                </c:pt>
                <c:pt idx="19">
                  <c:v>27364</c:v>
                </c:pt>
                <c:pt idx="20">
                  <c:v>27454</c:v>
                </c:pt>
                <c:pt idx="21">
                  <c:v>27546</c:v>
                </c:pt>
                <c:pt idx="22">
                  <c:v>27638</c:v>
                </c:pt>
                <c:pt idx="23">
                  <c:v>27729</c:v>
                </c:pt>
                <c:pt idx="24">
                  <c:v>27820</c:v>
                </c:pt>
                <c:pt idx="25">
                  <c:v>27912</c:v>
                </c:pt>
                <c:pt idx="26">
                  <c:v>28004</c:v>
                </c:pt>
                <c:pt idx="27">
                  <c:v>28095</c:v>
                </c:pt>
                <c:pt idx="28">
                  <c:v>28185</c:v>
                </c:pt>
                <c:pt idx="29">
                  <c:v>28277</c:v>
                </c:pt>
                <c:pt idx="30">
                  <c:v>28369</c:v>
                </c:pt>
                <c:pt idx="31">
                  <c:v>28460</c:v>
                </c:pt>
                <c:pt idx="32">
                  <c:v>28550</c:v>
                </c:pt>
                <c:pt idx="33">
                  <c:v>28642</c:v>
                </c:pt>
                <c:pt idx="34">
                  <c:v>28734</c:v>
                </c:pt>
                <c:pt idx="35">
                  <c:v>28825</c:v>
                </c:pt>
                <c:pt idx="36">
                  <c:v>28915</c:v>
                </c:pt>
                <c:pt idx="37">
                  <c:v>29007</c:v>
                </c:pt>
                <c:pt idx="38">
                  <c:v>29099</c:v>
                </c:pt>
                <c:pt idx="39">
                  <c:v>29190</c:v>
                </c:pt>
                <c:pt idx="40">
                  <c:v>29281</c:v>
                </c:pt>
                <c:pt idx="41">
                  <c:v>29373</c:v>
                </c:pt>
                <c:pt idx="42">
                  <c:v>29465</c:v>
                </c:pt>
                <c:pt idx="43">
                  <c:v>29556</c:v>
                </c:pt>
                <c:pt idx="44">
                  <c:v>29646</c:v>
                </c:pt>
                <c:pt idx="45">
                  <c:v>29738</c:v>
                </c:pt>
                <c:pt idx="46">
                  <c:v>29830</c:v>
                </c:pt>
                <c:pt idx="47">
                  <c:v>29921</c:v>
                </c:pt>
                <c:pt idx="48">
                  <c:v>30011</c:v>
                </c:pt>
                <c:pt idx="49">
                  <c:v>30103</c:v>
                </c:pt>
                <c:pt idx="50">
                  <c:v>30195</c:v>
                </c:pt>
                <c:pt idx="51">
                  <c:v>30286</c:v>
                </c:pt>
                <c:pt idx="52">
                  <c:v>30376</c:v>
                </c:pt>
                <c:pt idx="53">
                  <c:v>30468</c:v>
                </c:pt>
                <c:pt idx="54">
                  <c:v>30560</c:v>
                </c:pt>
                <c:pt idx="55">
                  <c:v>30651</c:v>
                </c:pt>
                <c:pt idx="56">
                  <c:v>30742</c:v>
                </c:pt>
                <c:pt idx="57">
                  <c:v>30834</c:v>
                </c:pt>
                <c:pt idx="58">
                  <c:v>30926</c:v>
                </c:pt>
                <c:pt idx="59">
                  <c:v>31017</c:v>
                </c:pt>
                <c:pt idx="60">
                  <c:v>31107</c:v>
                </c:pt>
                <c:pt idx="61">
                  <c:v>31199</c:v>
                </c:pt>
                <c:pt idx="62">
                  <c:v>31291</c:v>
                </c:pt>
                <c:pt idx="63">
                  <c:v>31382</c:v>
                </c:pt>
                <c:pt idx="64">
                  <c:v>31472</c:v>
                </c:pt>
                <c:pt idx="65">
                  <c:v>31564</c:v>
                </c:pt>
                <c:pt idx="66">
                  <c:v>31656</c:v>
                </c:pt>
                <c:pt idx="67">
                  <c:v>31747</c:v>
                </c:pt>
                <c:pt idx="68">
                  <c:v>31837</c:v>
                </c:pt>
                <c:pt idx="69">
                  <c:v>31929</c:v>
                </c:pt>
                <c:pt idx="70">
                  <c:v>32021</c:v>
                </c:pt>
                <c:pt idx="71">
                  <c:v>32112</c:v>
                </c:pt>
                <c:pt idx="72">
                  <c:v>32203</c:v>
                </c:pt>
                <c:pt idx="73">
                  <c:v>32295</c:v>
                </c:pt>
                <c:pt idx="74">
                  <c:v>32387</c:v>
                </c:pt>
                <c:pt idx="75">
                  <c:v>32478</c:v>
                </c:pt>
                <c:pt idx="76">
                  <c:v>32568</c:v>
                </c:pt>
                <c:pt idx="77">
                  <c:v>32660</c:v>
                </c:pt>
                <c:pt idx="78">
                  <c:v>32752</c:v>
                </c:pt>
                <c:pt idx="79">
                  <c:v>32843</c:v>
                </c:pt>
                <c:pt idx="80">
                  <c:v>32933</c:v>
                </c:pt>
                <c:pt idx="81">
                  <c:v>33025</c:v>
                </c:pt>
                <c:pt idx="82">
                  <c:v>33117</c:v>
                </c:pt>
                <c:pt idx="83">
                  <c:v>33208</c:v>
                </c:pt>
                <c:pt idx="84">
                  <c:v>33298</c:v>
                </c:pt>
                <c:pt idx="85">
                  <c:v>33390</c:v>
                </c:pt>
                <c:pt idx="86">
                  <c:v>33482</c:v>
                </c:pt>
                <c:pt idx="87">
                  <c:v>33573</c:v>
                </c:pt>
                <c:pt idx="88">
                  <c:v>33664</c:v>
                </c:pt>
                <c:pt idx="89">
                  <c:v>33756</c:v>
                </c:pt>
                <c:pt idx="90">
                  <c:v>33848</c:v>
                </c:pt>
                <c:pt idx="91">
                  <c:v>33939</c:v>
                </c:pt>
                <c:pt idx="92">
                  <c:v>34029</c:v>
                </c:pt>
                <c:pt idx="93">
                  <c:v>34121</c:v>
                </c:pt>
                <c:pt idx="94">
                  <c:v>34213</c:v>
                </c:pt>
                <c:pt idx="95">
                  <c:v>34304</c:v>
                </c:pt>
                <c:pt idx="96">
                  <c:v>34394</c:v>
                </c:pt>
                <c:pt idx="97">
                  <c:v>34486</c:v>
                </c:pt>
                <c:pt idx="98">
                  <c:v>34578</c:v>
                </c:pt>
                <c:pt idx="99">
                  <c:v>34669</c:v>
                </c:pt>
                <c:pt idx="100">
                  <c:v>34759</c:v>
                </c:pt>
                <c:pt idx="101">
                  <c:v>34851</c:v>
                </c:pt>
                <c:pt idx="102">
                  <c:v>34943</c:v>
                </c:pt>
                <c:pt idx="103">
                  <c:v>35034</c:v>
                </c:pt>
                <c:pt idx="104">
                  <c:v>35125</c:v>
                </c:pt>
                <c:pt idx="105">
                  <c:v>35217</c:v>
                </c:pt>
                <c:pt idx="106">
                  <c:v>35309</c:v>
                </c:pt>
                <c:pt idx="107">
                  <c:v>35400</c:v>
                </c:pt>
                <c:pt idx="108">
                  <c:v>35490</c:v>
                </c:pt>
                <c:pt idx="109">
                  <c:v>35582</c:v>
                </c:pt>
                <c:pt idx="110">
                  <c:v>35674</c:v>
                </c:pt>
                <c:pt idx="111">
                  <c:v>35765</c:v>
                </c:pt>
                <c:pt idx="112">
                  <c:v>35855</c:v>
                </c:pt>
                <c:pt idx="113">
                  <c:v>35947</c:v>
                </c:pt>
                <c:pt idx="114">
                  <c:v>36039</c:v>
                </c:pt>
                <c:pt idx="115">
                  <c:v>36130</c:v>
                </c:pt>
                <c:pt idx="116">
                  <c:v>36220</c:v>
                </c:pt>
                <c:pt idx="117">
                  <c:v>36312</c:v>
                </c:pt>
                <c:pt idx="118">
                  <c:v>36404</c:v>
                </c:pt>
                <c:pt idx="119">
                  <c:v>36495</c:v>
                </c:pt>
                <c:pt idx="120">
                  <c:v>36586</c:v>
                </c:pt>
                <c:pt idx="121">
                  <c:v>36678</c:v>
                </c:pt>
                <c:pt idx="122">
                  <c:v>36770</c:v>
                </c:pt>
                <c:pt idx="123">
                  <c:v>36861</c:v>
                </c:pt>
                <c:pt idx="124">
                  <c:v>36951</c:v>
                </c:pt>
                <c:pt idx="125">
                  <c:v>37043</c:v>
                </c:pt>
                <c:pt idx="126">
                  <c:v>37135</c:v>
                </c:pt>
                <c:pt idx="127">
                  <c:v>37226</c:v>
                </c:pt>
                <c:pt idx="128">
                  <c:v>37316</c:v>
                </c:pt>
                <c:pt idx="129">
                  <c:v>37408</c:v>
                </c:pt>
                <c:pt idx="130">
                  <c:v>37500</c:v>
                </c:pt>
                <c:pt idx="131">
                  <c:v>37591</c:v>
                </c:pt>
                <c:pt idx="132">
                  <c:v>37681</c:v>
                </c:pt>
                <c:pt idx="133">
                  <c:v>37773</c:v>
                </c:pt>
                <c:pt idx="134">
                  <c:v>37865</c:v>
                </c:pt>
                <c:pt idx="135">
                  <c:v>37956</c:v>
                </c:pt>
                <c:pt idx="136">
                  <c:v>38047</c:v>
                </c:pt>
                <c:pt idx="137">
                  <c:v>38139</c:v>
                </c:pt>
                <c:pt idx="138">
                  <c:v>38231</c:v>
                </c:pt>
                <c:pt idx="139">
                  <c:v>38322</c:v>
                </c:pt>
                <c:pt idx="140">
                  <c:v>38412</c:v>
                </c:pt>
                <c:pt idx="141">
                  <c:v>38504</c:v>
                </c:pt>
                <c:pt idx="142">
                  <c:v>38596</c:v>
                </c:pt>
                <c:pt idx="143">
                  <c:v>38687</c:v>
                </c:pt>
                <c:pt idx="144">
                  <c:v>38777</c:v>
                </c:pt>
                <c:pt idx="145">
                  <c:v>38869</c:v>
                </c:pt>
                <c:pt idx="146">
                  <c:v>38961</c:v>
                </c:pt>
                <c:pt idx="147">
                  <c:v>39052</c:v>
                </c:pt>
                <c:pt idx="148">
                  <c:v>39142</c:v>
                </c:pt>
                <c:pt idx="149">
                  <c:v>39234</c:v>
                </c:pt>
                <c:pt idx="150">
                  <c:v>39326</c:v>
                </c:pt>
                <c:pt idx="151">
                  <c:v>39417</c:v>
                </c:pt>
                <c:pt idx="152">
                  <c:v>39508</c:v>
                </c:pt>
                <c:pt idx="153">
                  <c:v>39600</c:v>
                </c:pt>
                <c:pt idx="154">
                  <c:v>39692</c:v>
                </c:pt>
                <c:pt idx="155">
                  <c:v>39783</c:v>
                </c:pt>
                <c:pt idx="156">
                  <c:v>39873</c:v>
                </c:pt>
                <c:pt idx="157">
                  <c:v>39965</c:v>
                </c:pt>
                <c:pt idx="158">
                  <c:v>40057</c:v>
                </c:pt>
                <c:pt idx="159">
                  <c:v>40148</c:v>
                </c:pt>
                <c:pt idx="160">
                  <c:v>40238</c:v>
                </c:pt>
                <c:pt idx="161">
                  <c:v>40330</c:v>
                </c:pt>
                <c:pt idx="162">
                  <c:v>40422</c:v>
                </c:pt>
                <c:pt idx="163">
                  <c:v>40513</c:v>
                </c:pt>
                <c:pt idx="164">
                  <c:v>40603</c:v>
                </c:pt>
                <c:pt idx="165">
                  <c:v>40695</c:v>
                </c:pt>
                <c:pt idx="166">
                  <c:v>40787</c:v>
                </c:pt>
                <c:pt idx="167">
                  <c:v>40878</c:v>
                </c:pt>
                <c:pt idx="168">
                  <c:v>40969</c:v>
                </c:pt>
                <c:pt idx="169">
                  <c:v>41061</c:v>
                </c:pt>
                <c:pt idx="170">
                  <c:v>41153</c:v>
                </c:pt>
                <c:pt idx="171">
                  <c:v>41244</c:v>
                </c:pt>
                <c:pt idx="172">
                  <c:v>41334</c:v>
                </c:pt>
                <c:pt idx="173">
                  <c:v>41426</c:v>
                </c:pt>
                <c:pt idx="174">
                  <c:v>41518</c:v>
                </c:pt>
                <c:pt idx="175">
                  <c:v>41609</c:v>
                </c:pt>
                <c:pt idx="176">
                  <c:v>41699</c:v>
                </c:pt>
                <c:pt idx="177">
                  <c:v>41791</c:v>
                </c:pt>
                <c:pt idx="178">
                  <c:v>41883</c:v>
                </c:pt>
                <c:pt idx="179">
                  <c:v>41974</c:v>
                </c:pt>
                <c:pt idx="180">
                  <c:v>42064</c:v>
                </c:pt>
                <c:pt idx="181">
                  <c:v>42156</c:v>
                </c:pt>
                <c:pt idx="182">
                  <c:v>42248</c:v>
                </c:pt>
                <c:pt idx="183">
                  <c:v>42339</c:v>
                </c:pt>
                <c:pt idx="184">
                  <c:v>42430</c:v>
                </c:pt>
                <c:pt idx="185">
                  <c:v>42522</c:v>
                </c:pt>
                <c:pt idx="186">
                  <c:v>42614</c:v>
                </c:pt>
              </c:numCache>
            </c:numRef>
          </c:cat>
          <c:val>
            <c:numRef>
              <c:f>Sheet1!$C$2:$C$192</c:f>
              <c:numCache>
                <c:formatCode>General</c:formatCode>
                <c:ptCount val="191"/>
                <c:pt idx="116" formatCode="0.0">
                  <c:v>69.2</c:v>
                </c:pt>
                <c:pt idx="117" formatCode="0.0">
                  <c:v>70.7</c:v>
                </c:pt>
                <c:pt idx="118" formatCode="0.0">
                  <c:v>71.099999999999994</c:v>
                </c:pt>
                <c:pt idx="119" formatCode="0.0">
                  <c:v>72.900000000000006</c:v>
                </c:pt>
                <c:pt idx="120" formatCode="0.0">
                  <c:v>73.3</c:v>
                </c:pt>
                <c:pt idx="121" formatCode="0.0">
                  <c:v>74.2</c:v>
                </c:pt>
                <c:pt idx="122" formatCode="0.0">
                  <c:v>75.3</c:v>
                </c:pt>
                <c:pt idx="123" formatCode="0.0">
                  <c:v>77.599999999999994</c:v>
                </c:pt>
                <c:pt idx="124" formatCode="0.0">
                  <c:v>78.3</c:v>
                </c:pt>
                <c:pt idx="125" formatCode="0.0">
                  <c:v>79</c:v>
                </c:pt>
                <c:pt idx="126" formatCode="0.0">
                  <c:v>79.5</c:v>
                </c:pt>
                <c:pt idx="127" formatCode="0.0">
                  <c:v>81.2</c:v>
                </c:pt>
                <c:pt idx="128" formatCode="0.0">
                  <c:v>81.5</c:v>
                </c:pt>
                <c:pt idx="129" formatCode="0.0">
                  <c:v>81.900000000000006</c:v>
                </c:pt>
                <c:pt idx="130" formatCode="0.0">
                  <c:v>81.599999999999994</c:v>
                </c:pt>
                <c:pt idx="131" formatCode="0.0">
                  <c:v>81.7</c:v>
                </c:pt>
                <c:pt idx="132" formatCode="0.0">
                  <c:v>81.900000000000006</c:v>
                </c:pt>
                <c:pt idx="133" formatCode="0.0">
                  <c:v>82.5</c:v>
                </c:pt>
                <c:pt idx="134" formatCode="0.0">
                  <c:v>82.2</c:v>
                </c:pt>
                <c:pt idx="135" formatCode="0.0">
                  <c:v>82.6</c:v>
                </c:pt>
                <c:pt idx="136" formatCode="0.0">
                  <c:v>82.5</c:v>
                </c:pt>
                <c:pt idx="137" formatCode="0.0">
                  <c:v>82.6</c:v>
                </c:pt>
                <c:pt idx="138" formatCode="0.0">
                  <c:v>82.3</c:v>
                </c:pt>
                <c:pt idx="139" formatCode="0.0">
                  <c:v>83.2</c:v>
                </c:pt>
                <c:pt idx="140" formatCode="0.0">
                  <c:v>83.5</c:v>
                </c:pt>
                <c:pt idx="141" formatCode="0.0">
                  <c:v>84.6</c:v>
                </c:pt>
                <c:pt idx="142" formatCode="0.0">
                  <c:v>84.5</c:v>
                </c:pt>
                <c:pt idx="143" formatCode="0.0">
                  <c:v>85</c:v>
                </c:pt>
                <c:pt idx="144" formatCode="0.0">
                  <c:v>86.5</c:v>
                </c:pt>
                <c:pt idx="145" formatCode="0.0">
                  <c:v>87.4</c:v>
                </c:pt>
                <c:pt idx="146" formatCode="0.0">
                  <c:v>86.3</c:v>
                </c:pt>
                <c:pt idx="147" formatCode="0.0">
                  <c:v>86.8</c:v>
                </c:pt>
                <c:pt idx="148" formatCode="0.0">
                  <c:v>87.1</c:v>
                </c:pt>
                <c:pt idx="149" formatCode="0.0">
                  <c:v>88.7</c:v>
                </c:pt>
                <c:pt idx="150" formatCode="0.0">
                  <c:v>88.6</c:v>
                </c:pt>
                <c:pt idx="151" formatCode="0.0">
                  <c:v>91.5</c:v>
                </c:pt>
                <c:pt idx="152" formatCode="0.0">
                  <c:v>92.4</c:v>
                </c:pt>
                <c:pt idx="153" formatCode="0.0">
                  <c:v>93.6</c:v>
                </c:pt>
                <c:pt idx="154" formatCode="0.0">
                  <c:v>95</c:v>
                </c:pt>
                <c:pt idx="155" formatCode="0.0">
                  <c:v>96.1</c:v>
                </c:pt>
                <c:pt idx="156" formatCode="0.0">
                  <c:v>97.9</c:v>
                </c:pt>
                <c:pt idx="157" formatCode="0.0">
                  <c:v>99.2</c:v>
                </c:pt>
                <c:pt idx="158" formatCode="0.0">
                  <c:v>99.4</c:v>
                </c:pt>
                <c:pt idx="159" formatCode="0.0">
                  <c:v>100.6</c:v>
                </c:pt>
                <c:pt idx="160" formatCode="0.0">
                  <c:v>100.4</c:v>
                </c:pt>
                <c:pt idx="161" formatCode="0.0">
                  <c:v>100.5</c:v>
                </c:pt>
                <c:pt idx="162" formatCode="0.0">
                  <c:v>99.7</c:v>
                </c:pt>
                <c:pt idx="163" formatCode="0.0">
                  <c:v>100</c:v>
                </c:pt>
                <c:pt idx="164" formatCode="0.0">
                  <c:v>99.1</c:v>
                </c:pt>
                <c:pt idx="165" formatCode="0.0">
                  <c:v>99.5</c:v>
                </c:pt>
                <c:pt idx="166" formatCode="0.0">
                  <c:v>99.4</c:v>
                </c:pt>
                <c:pt idx="167" formatCode="0.0">
                  <c:v>102.3</c:v>
                </c:pt>
                <c:pt idx="168" formatCode="0.0">
                  <c:v>103.7</c:v>
                </c:pt>
                <c:pt idx="169" formatCode="0.0">
                  <c:v>104.4</c:v>
                </c:pt>
                <c:pt idx="170" formatCode="0.0">
                  <c:v>104.7</c:v>
                </c:pt>
                <c:pt idx="171" formatCode="0.0">
                  <c:v>103.3</c:v>
                </c:pt>
                <c:pt idx="172" formatCode="0.0">
                  <c:v>103.3</c:v>
                </c:pt>
                <c:pt idx="173" formatCode="0.0">
                  <c:v>102.9</c:v>
                </c:pt>
                <c:pt idx="174" formatCode="0.0">
                  <c:v>102.4</c:v>
                </c:pt>
                <c:pt idx="175" formatCode="0.0">
                  <c:v>101.3</c:v>
                </c:pt>
                <c:pt idx="176" formatCode="0.0">
                  <c:v>101.2</c:v>
                </c:pt>
                <c:pt idx="177" formatCode="0.0">
                  <c:v>101.6</c:v>
                </c:pt>
                <c:pt idx="178" formatCode="0.0">
                  <c:v>101.5</c:v>
                </c:pt>
                <c:pt idx="179" formatCode="0.0">
                  <c:v>103</c:v>
                </c:pt>
                <c:pt idx="180" formatCode="0.0">
                  <c:v>108.1</c:v>
                </c:pt>
                <c:pt idx="181" formatCode="0.0">
                  <c:v>106.3</c:v>
                </c:pt>
                <c:pt idx="182" formatCode="0.0">
                  <c:v>106</c:v>
                </c:pt>
                <c:pt idx="183" formatCode="0.0">
                  <c:v>104.9</c:v>
                </c:pt>
                <c:pt idx="184" formatCode="0.0">
                  <c:v>105</c:v>
                </c:pt>
                <c:pt idx="185" formatCode="0.0">
                  <c:v>105.4</c:v>
                </c:pt>
                <c:pt idx="186" formatCode="0.0">
                  <c:v>104.6</c:v>
                </c:pt>
                <c:pt idx="187" formatCode="0.0">
                  <c:v>104.3</c:v>
                </c:pt>
                <c:pt idx="188" formatCode="0.0">
                  <c:v>104.5</c:v>
                </c:pt>
                <c:pt idx="189" formatCode="0.0">
                  <c:v>103.5</c:v>
                </c:pt>
                <c:pt idx="190" formatCode="0.0">
                  <c:v>102.2</c:v>
                </c:pt>
              </c:numCache>
            </c:numRef>
          </c:val>
          <c:smooth val="0"/>
          <c:extLst xmlns:c16r2="http://schemas.microsoft.com/office/drawing/2015/06/chart">
            <c:ext xmlns:c16="http://schemas.microsoft.com/office/drawing/2014/chart" uri="{C3380CC4-5D6E-409C-BE32-E72D297353CC}">
              <c16:uniqueId val="{00000001-9325-44E4-8A1F-A552677A7B12}"/>
            </c:ext>
          </c:extLst>
        </c:ser>
        <c:ser>
          <c:idx val="2"/>
          <c:order val="2"/>
          <c:tx>
            <c:strRef>
              <c:f>Sheet1!$D$1</c:f>
              <c:strCache>
                <c:ptCount val="1"/>
                <c:pt idx="0">
                  <c:v>JP</c:v>
                </c:pt>
              </c:strCache>
            </c:strRef>
          </c:tx>
          <c:spPr>
            <a:ln w="38100">
              <a:solidFill>
                <a:srgbClr val="C00000"/>
              </a:solidFill>
            </a:ln>
          </c:spPr>
          <c:marker>
            <c:symbol val="none"/>
          </c:marker>
          <c:cat>
            <c:numRef>
              <c:f>Sheet1!$A$2:$A$192</c:f>
              <c:numCache>
                <c:formatCode>m/d/yyyy</c:formatCode>
                <c:ptCount val="191"/>
                <c:pt idx="0">
                  <c:v>25628</c:v>
                </c:pt>
                <c:pt idx="1">
                  <c:v>25720</c:v>
                </c:pt>
                <c:pt idx="2">
                  <c:v>25812</c:v>
                </c:pt>
                <c:pt idx="3">
                  <c:v>25903</c:v>
                </c:pt>
                <c:pt idx="4">
                  <c:v>25993</c:v>
                </c:pt>
                <c:pt idx="5">
                  <c:v>26085</c:v>
                </c:pt>
                <c:pt idx="6">
                  <c:v>26177</c:v>
                </c:pt>
                <c:pt idx="7">
                  <c:v>26268</c:v>
                </c:pt>
                <c:pt idx="8">
                  <c:v>26359</c:v>
                </c:pt>
                <c:pt idx="9">
                  <c:v>26451</c:v>
                </c:pt>
                <c:pt idx="10">
                  <c:v>26543</c:v>
                </c:pt>
                <c:pt idx="11">
                  <c:v>26634</c:v>
                </c:pt>
                <c:pt idx="12">
                  <c:v>26724</c:v>
                </c:pt>
                <c:pt idx="13">
                  <c:v>26816</c:v>
                </c:pt>
                <c:pt idx="14">
                  <c:v>26908</c:v>
                </c:pt>
                <c:pt idx="15">
                  <c:v>26999</c:v>
                </c:pt>
                <c:pt idx="16">
                  <c:v>27089</c:v>
                </c:pt>
                <c:pt idx="17">
                  <c:v>27181</c:v>
                </c:pt>
                <c:pt idx="18">
                  <c:v>27273</c:v>
                </c:pt>
                <c:pt idx="19">
                  <c:v>27364</c:v>
                </c:pt>
                <c:pt idx="20">
                  <c:v>27454</c:v>
                </c:pt>
                <c:pt idx="21">
                  <c:v>27546</c:v>
                </c:pt>
                <c:pt idx="22">
                  <c:v>27638</c:v>
                </c:pt>
                <c:pt idx="23">
                  <c:v>27729</c:v>
                </c:pt>
                <c:pt idx="24">
                  <c:v>27820</c:v>
                </c:pt>
                <c:pt idx="25">
                  <c:v>27912</c:v>
                </c:pt>
                <c:pt idx="26">
                  <c:v>28004</c:v>
                </c:pt>
                <c:pt idx="27">
                  <c:v>28095</c:v>
                </c:pt>
                <c:pt idx="28">
                  <c:v>28185</c:v>
                </c:pt>
                <c:pt idx="29">
                  <c:v>28277</c:v>
                </c:pt>
                <c:pt idx="30">
                  <c:v>28369</c:v>
                </c:pt>
                <c:pt idx="31">
                  <c:v>28460</c:v>
                </c:pt>
                <c:pt idx="32">
                  <c:v>28550</c:v>
                </c:pt>
                <c:pt idx="33">
                  <c:v>28642</c:v>
                </c:pt>
                <c:pt idx="34">
                  <c:v>28734</c:v>
                </c:pt>
                <c:pt idx="35">
                  <c:v>28825</c:v>
                </c:pt>
                <c:pt idx="36">
                  <c:v>28915</c:v>
                </c:pt>
                <c:pt idx="37">
                  <c:v>29007</c:v>
                </c:pt>
                <c:pt idx="38">
                  <c:v>29099</c:v>
                </c:pt>
                <c:pt idx="39">
                  <c:v>29190</c:v>
                </c:pt>
                <c:pt idx="40">
                  <c:v>29281</c:v>
                </c:pt>
                <c:pt idx="41">
                  <c:v>29373</c:v>
                </c:pt>
                <c:pt idx="42">
                  <c:v>29465</c:v>
                </c:pt>
                <c:pt idx="43">
                  <c:v>29556</c:v>
                </c:pt>
                <c:pt idx="44">
                  <c:v>29646</c:v>
                </c:pt>
                <c:pt idx="45">
                  <c:v>29738</c:v>
                </c:pt>
                <c:pt idx="46">
                  <c:v>29830</c:v>
                </c:pt>
                <c:pt idx="47">
                  <c:v>29921</c:v>
                </c:pt>
                <c:pt idx="48">
                  <c:v>30011</c:v>
                </c:pt>
                <c:pt idx="49">
                  <c:v>30103</c:v>
                </c:pt>
                <c:pt idx="50">
                  <c:v>30195</c:v>
                </c:pt>
                <c:pt idx="51">
                  <c:v>30286</c:v>
                </c:pt>
                <c:pt idx="52">
                  <c:v>30376</c:v>
                </c:pt>
                <c:pt idx="53">
                  <c:v>30468</c:v>
                </c:pt>
                <c:pt idx="54">
                  <c:v>30560</c:v>
                </c:pt>
                <c:pt idx="55">
                  <c:v>30651</c:v>
                </c:pt>
                <c:pt idx="56">
                  <c:v>30742</c:v>
                </c:pt>
                <c:pt idx="57">
                  <c:v>30834</c:v>
                </c:pt>
                <c:pt idx="58">
                  <c:v>30926</c:v>
                </c:pt>
                <c:pt idx="59">
                  <c:v>31017</c:v>
                </c:pt>
                <c:pt idx="60">
                  <c:v>31107</c:v>
                </c:pt>
                <c:pt idx="61">
                  <c:v>31199</c:v>
                </c:pt>
                <c:pt idx="62">
                  <c:v>31291</c:v>
                </c:pt>
                <c:pt idx="63">
                  <c:v>31382</c:v>
                </c:pt>
                <c:pt idx="64">
                  <c:v>31472</c:v>
                </c:pt>
                <c:pt idx="65">
                  <c:v>31564</c:v>
                </c:pt>
                <c:pt idx="66">
                  <c:v>31656</c:v>
                </c:pt>
                <c:pt idx="67">
                  <c:v>31747</c:v>
                </c:pt>
                <c:pt idx="68">
                  <c:v>31837</c:v>
                </c:pt>
                <c:pt idx="69">
                  <c:v>31929</c:v>
                </c:pt>
                <c:pt idx="70">
                  <c:v>32021</c:v>
                </c:pt>
                <c:pt idx="71">
                  <c:v>32112</c:v>
                </c:pt>
                <c:pt idx="72">
                  <c:v>32203</c:v>
                </c:pt>
                <c:pt idx="73">
                  <c:v>32295</c:v>
                </c:pt>
                <c:pt idx="74">
                  <c:v>32387</c:v>
                </c:pt>
                <c:pt idx="75">
                  <c:v>32478</c:v>
                </c:pt>
                <c:pt idx="76">
                  <c:v>32568</c:v>
                </c:pt>
                <c:pt idx="77">
                  <c:v>32660</c:v>
                </c:pt>
                <c:pt idx="78">
                  <c:v>32752</c:v>
                </c:pt>
                <c:pt idx="79">
                  <c:v>32843</c:v>
                </c:pt>
                <c:pt idx="80">
                  <c:v>32933</c:v>
                </c:pt>
                <c:pt idx="81">
                  <c:v>33025</c:v>
                </c:pt>
                <c:pt idx="82">
                  <c:v>33117</c:v>
                </c:pt>
                <c:pt idx="83">
                  <c:v>33208</c:v>
                </c:pt>
                <c:pt idx="84">
                  <c:v>33298</c:v>
                </c:pt>
                <c:pt idx="85">
                  <c:v>33390</c:v>
                </c:pt>
                <c:pt idx="86">
                  <c:v>33482</c:v>
                </c:pt>
                <c:pt idx="87">
                  <c:v>33573</c:v>
                </c:pt>
                <c:pt idx="88">
                  <c:v>33664</c:v>
                </c:pt>
                <c:pt idx="89">
                  <c:v>33756</c:v>
                </c:pt>
                <c:pt idx="90">
                  <c:v>33848</c:v>
                </c:pt>
                <c:pt idx="91">
                  <c:v>33939</c:v>
                </c:pt>
                <c:pt idx="92">
                  <c:v>34029</c:v>
                </c:pt>
                <c:pt idx="93">
                  <c:v>34121</c:v>
                </c:pt>
                <c:pt idx="94">
                  <c:v>34213</c:v>
                </c:pt>
                <c:pt idx="95">
                  <c:v>34304</c:v>
                </c:pt>
                <c:pt idx="96">
                  <c:v>34394</c:v>
                </c:pt>
                <c:pt idx="97">
                  <c:v>34486</c:v>
                </c:pt>
                <c:pt idx="98">
                  <c:v>34578</c:v>
                </c:pt>
                <c:pt idx="99">
                  <c:v>34669</c:v>
                </c:pt>
                <c:pt idx="100">
                  <c:v>34759</c:v>
                </c:pt>
                <c:pt idx="101">
                  <c:v>34851</c:v>
                </c:pt>
                <c:pt idx="102">
                  <c:v>34943</c:v>
                </c:pt>
                <c:pt idx="103">
                  <c:v>35034</c:v>
                </c:pt>
                <c:pt idx="104">
                  <c:v>35125</c:v>
                </c:pt>
                <c:pt idx="105">
                  <c:v>35217</c:v>
                </c:pt>
                <c:pt idx="106">
                  <c:v>35309</c:v>
                </c:pt>
                <c:pt idx="107">
                  <c:v>35400</c:v>
                </c:pt>
                <c:pt idx="108">
                  <c:v>35490</c:v>
                </c:pt>
                <c:pt idx="109">
                  <c:v>35582</c:v>
                </c:pt>
                <c:pt idx="110">
                  <c:v>35674</c:v>
                </c:pt>
                <c:pt idx="111">
                  <c:v>35765</c:v>
                </c:pt>
                <c:pt idx="112">
                  <c:v>35855</c:v>
                </c:pt>
                <c:pt idx="113">
                  <c:v>35947</c:v>
                </c:pt>
                <c:pt idx="114">
                  <c:v>36039</c:v>
                </c:pt>
                <c:pt idx="115">
                  <c:v>36130</c:v>
                </c:pt>
                <c:pt idx="116">
                  <c:v>36220</c:v>
                </c:pt>
                <c:pt idx="117">
                  <c:v>36312</c:v>
                </c:pt>
                <c:pt idx="118">
                  <c:v>36404</c:v>
                </c:pt>
                <c:pt idx="119">
                  <c:v>36495</c:v>
                </c:pt>
                <c:pt idx="120">
                  <c:v>36586</c:v>
                </c:pt>
                <c:pt idx="121">
                  <c:v>36678</c:v>
                </c:pt>
                <c:pt idx="122">
                  <c:v>36770</c:v>
                </c:pt>
                <c:pt idx="123">
                  <c:v>36861</c:v>
                </c:pt>
                <c:pt idx="124">
                  <c:v>36951</c:v>
                </c:pt>
                <c:pt idx="125">
                  <c:v>37043</c:v>
                </c:pt>
                <c:pt idx="126">
                  <c:v>37135</c:v>
                </c:pt>
                <c:pt idx="127">
                  <c:v>37226</c:v>
                </c:pt>
                <c:pt idx="128">
                  <c:v>37316</c:v>
                </c:pt>
                <c:pt idx="129">
                  <c:v>37408</c:v>
                </c:pt>
                <c:pt idx="130">
                  <c:v>37500</c:v>
                </c:pt>
                <c:pt idx="131">
                  <c:v>37591</c:v>
                </c:pt>
                <c:pt idx="132">
                  <c:v>37681</c:v>
                </c:pt>
                <c:pt idx="133">
                  <c:v>37773</c:v>
                </c:pt>
                <c:pt idx="134">
                  <c:v>37865</c:v>
                </c:pt>
                <c:pt idx="135">
                  <c:v>37956</c:v>
                </c:pt>
                <c:pt idx="136">
                  <c:v>38047</c:v>
                </c:pt>
                <c:pt idx="137">
                  <c:v>38139</c:v>
                </c:pt>
                <c:pt idx="138">
                  <c:v>38231</c:v>
                </c:pt>
                <c:pt idx="139">
                  <c:v>38322</c:v>
                </c:pt>
                <c:pt idx="140">
                  <c:v>38412</c:v>
                </c:pt>
                <c:pt idx="141">
                  <c:v>38504</c:v>
                </c:pt>
                <c:pt idx="142">
                  <c:v>38596</c:v>
                </c:pt>
                <c:pt idx="143">
                  <c:v>38687</c:v>
                </c:pt>
                <c:pt idx="144">
                  <c:v>38777</c:v>
                </c:pt>
                <c:pt idx="145">
                  <c:v>38869</c:v>
                </c:pt>
                <c:pt idx="146">
                  <c:v>38961</c:v>
                </c:pt>
                <c:pt idx="147">
                  <c:v>39052</c:v>
                </c:pt>
                <c:pt idx="148">
                  <c:v>39142</c:v>
                </c:pt>
                <c:pt idx="149">
                  <c:v>39234</c:v>
                </c:pt>
                <c:pt idx="150">
                  <c:v>39326</c:v>
                </c:pt>
                <c:pt idx="151">
                  <c:v>39417</c:v>
                </c:pt>
                <c:pt idx="152">
                  <c:v>39508</c:v>
                </c:pt>
                <c:pt idx="153">
                  <c:v>39600</c:v>
                </c:pt>
                <c:pt idx="154">
                  <c:v>39692</c:v>
                </c:pt>
                <c:pt idx="155">
                  <c:v>39783</c:v>
                </c:pt>
                <c:pt idx="156">
                  <c:v>39873</c:v>
                </c:pt>
                <c:pt idx="157">
                  <c:v>39965</c:v>
                </c:pt>
                <c:pt idx="158">
                  <c:v>40057</c:v>
                </c:pt>
                <c:pt idx="159">
                  <c:v>40148</c:v>
                </c:pt>
                <c:pt idx="160">
                  <c:v>40238</c:v>
                </c:pt>
                <c:pt idx="161">
                  <c:v>40330</c:v>
                </c:pt>
                <c:pt idx="162">
                  <c:v>40422</c:v>
                </c:pt>
                <c:pt idx="163">
                  <c:v>40513</c:v>
                </c:pt>
                <c:pt idx="164">
                  <c:v>40603</c:v>
                </c:pt>
                <c:pt idx="165">
                  <c:v>40695</c:v>
                </c:pt>
                <c:pt idx="166">
                  <c:v>40787</c:v>
                </c:pt>
                <c:pt idx="167">
                  <c:v>40878</c:v>
                </c:pt>
                <c:pt idx="168">
                  <c:v>40969</c:v>
                </c:pt>
                <c:pt idx="169">
                  <c:v>41061</c:v>
                </c:pt>
                <c:pt idx="170">
                  <c:v>41153</c:v>
                </c:pt>
                <c:pt idx="171">
                  <c:v>41244</c:v>
                </c:pt>
                <c:pt idx="172">
                  <c:v>41334</c:v>
                </c:pt>
                <c:pt idx="173">
                  <c:v>41426</c:v>
                </c:pt>
                <c:pt idx="174">
                  <c:v>41518</c:v>
                </c:pt>
                <c:pt idx="175">
                  <c:v>41609</c:v>
                </c:pt>
                <c:pt idx="176">
                  <c:v>41699</c:v>
                </c:pt>
                <c:pt idx="177">
                  <c:v>41791</c:v>
                </c:pt>
                <c:pt idx="178">
                  <c:v>41883</c:v>
                </c:pt>
                <c:pt idx="179">
                  <c:v>41974</c:v>
                </c:pt>
                <c:pt idx="180">
                  <c:v>42064</c:v>
                </c:pt>
                <c:pt idx="181">
                  <c:v>42156</c:v>
                </c:pt>
                <c:pt idx="182">
                  <c:v>42248</c:v>
                </c:pt>
                <c:pt idx="183">
                  <c:v>42339</c:v>
                </c:pt>
                <c:pt idx="184">
                  <c:v>42430</c:v>
                </c:pt>
                <c:pt idx="185">
                  <c:v>42522</c:v>
                </c:pt>
                <c:pt idx="186">
                  <c:v>42614</c:v>
                </c:pt>
              </c:numCache>
            </c:numRef>
          </c:cat>
          <c:val>
            <c:numRef>
              <c:f>Sheet1!$D$2:$D$192</c:f>
              <c:numCache>
                <c:formatCode>0.0</c:formatCode>
                <c:ptCount val="191"/>
                <c:pt idx="0">
                  <c:v>93</c:v>
                </c:pt>
                <c:pt idx="1">
                  <c:v>92.4</c:v>
                </c:pt>
                <c:pt idx="2">
                  <c:v>92.6</c:v>
                </c:pt>
                <c:pt idx="3">
                  <c:v>94.7</c:v>
                </c:pt>
                <c:pt idx="4">
                  <c:v>95.6</c:v>
                </c:pt>
                <c:pt idx="5">
                  <c:v>97.5</c:v>
                </c:pt>
                <c:pt idx="6">
                  <c:v>100.7</c:v>
                </c:pt>
                <c:pt idx="7">
                  <c:v>105</c:v>
                </c:pt>
                <c:pt idx="8">
                  <c:v>105.8</c:v>
                </c:pt>
                <c:pt idx="9">
                  <c:v>106.1</c:v>
                </c:pt>
                <c:pt idx="10">
                  <c:v>108.2</c:v>
                </c:pt>
                <c:pt idx="11">
                  <c:v>111.1</c:v>
                </c:pt>
                <c:pt idx="12">
                  <c:v>110.3</c:v>
                </c:pt>
                <c:pt idx="13">
                  <c:v>108.7</c:v>
                </c:pt>
                <c:pt idx="14">
                  <c:v>107.9</c:v>
                </c:pt>
                <c:pt idx="15">
                  <c:v>106.9</c:v>
                </c:pt>
                <c:pt idx="16">
                  <c:v>105.3</c:v>
                </c:pt>
                <c:pt idx="17">
                  <c:v>103</c:v>
                </c:pt>
                <c:pt idx="18">
                  <c:v>101</c:v>
                </c:pt>
                <c:pt idx="19">
                  <c:v>100.9</c:v>
                </c:pt>
                <c:pt idx="20">
                  <c:v>100.2</c:v>
                </c:pt>
                <c:pt idx="21">
                  <c:v>100.1</c:v>
                </c:pt>
                <c:pt idx="22">
                  <c:v>101.4</c:v>
                </c:pt>
                <c:pt idx="23">
                  <c:v>103.5</c:v>
                </c:pt>
                <c:pt idx="24">
                  <c:v>102.9</c:v>
                </c:pt>
                <c:pt idx="25">
                  <c:v>102.1</c:v>
                </c:pt>
                <c:pt idx="26">
                  <c:v>102</c:v>
                </c:pt>
                <c:pt idx="27">
                  <c:v>102.7</c:v>
                </c:pt>
                <c:pt idx="28">
                  <c:v>101.7</c:v>
                </c:pt>
                <c:pt idx="29">
                  <c:v>100.3</c:v>
                </c:pt>
                <c:pt idx="30">
                  <c:v>99.9</c:v>
                </c:pt>
                <c:pt idx="31">
                  <c:v>100.3</c:v>
                </c:pt>
                <c:pt idx="32">
                  <c:v>98.9</c:v>
                </c:pt>
                <c:pt idx="33">
                  <c:v>97.3</c:v>
                </c:pt>
                <c:pt idx="34">
                  <c:v>96</c:v>
                </c:pt>
                <c:pt idx="35">
                  <c:v>96.9</c:v>
                </c:pt>
                <c:pt idx="36">
                  <c:v>95.4</c:v>
                </c:pt>
                <c:pt idx="37">
                  <c:v>94.3</c:v>
                </c:pt>
                <c:pt idx="38">
                  <c:v>95.2</c:v>
                </c:pt>
                <c:pt idx="39">
                  <c:v>96.4</c:v>
                </c:pt>
                <c:pt idx="40">
                  <c:v>96.6</c:v>
                </c:pt>
                <c:pt idx="41">
                  <c:v>96.4</c:v>
                </c:pt>
                <c:pt idx="42">
                  <c:v>96.1</c:v>
                </c:pt>
                <c:pt idx="43">
                  <c:v>96.5</c:v>
                </c:pt>
                <c:pt idx="44">
                  <c:v>95.9</c:v>
                </c:pt>
                <c:pt idx="45">
                  <c:v>95.1</c:v>
                </c:pt>
                <c:pt idx="46">
                  <c:v>96.3</c:v>
                </c:pt>
                <c:pt idx="47">
                  <c:v>98.7</c:v>
                </c:pt>
                <c:pt idx="48">
                  <c:v>99</c:v>
                </c:pt>
                <c:pt idx="49">
                  <c:v>99.1</c:v>
                </c:pt>
                <c:pt idx="50">
                  <c:v>100.7</c:v>
                </c:pt>
                <c:pt idx="51">
                  <c:v>102.7</c:v>
                </c:pt>
                <c:pt idx="52">
                  <c:v>103.8</c:v>
                </c:pt>
                <c:pt idx="53">
                  <c:v>103.5</c:v>
                </c:pt>
                <c:pt idx="54">
                  <c:v>104.7</c:v>
                </c:pt>
                <c:pt idx="55">
                  <c:v>106.6</c:v>
                </c:pt>
                <c:pt idx="56">
                  <c:v>107.3</c:v>
                </c:pt>
                <c:pt idx="57">
                  <c:v>106.3</c:v>
                </c:pt>
                <c:pt idx="58">
                  <c:v>108.4</c:v>
                </c:pt>
                <c:pt idx="59">
                  <c:v>109.1</c:v>
                </c:pt>
                <c:pt idx="60">
                  <c:v>110.6</c:v>
                </c:pt>
                <c:pt idx="61">
                  <c:v>109.7</c:v>
                </c:pt>
                <c:pt idx="62">
                  <c:v>110.7</c:v>
                </c:pt>
                <c:pt idx="63">
                  <c:v>112.2</c:v>
                </c:pt>
                <c:pt idx="64">
                  <c:v>112</c:v>
                </c:pt>
                <c:pt idx="65">
                  <c:v>111.9</c:v>
                </c:pt>
                <c:pt idx="66">
                  <c:v>113.5</c:v>
                </c:pt>
                <c:pt idx="67">
                  <c:v>116.9</c:v>
                </c:pt>
                <c:pt idx="68">
                  <c:v>117.4</c:v>
                </c:pt>
                <c:pt idx="69">
                  <c:v>123.1</c:v>
                </c:pt>
                <c:pt idx="70">
                  <c:v>125</c:v>
                </c:pt>
                <c:pt idx="71">
                  <c:v>126.5</c:v>
                </c:pt>
                <c:pt idx="72">
                  <c:v>125.9</c:v>
                </c:pt>
                <c:pt idx="73">
                  <c:v>126</c:v>
                </c:pt>
                <c:pt idx="74">
                  <c:v>127.5</c:v>
                </c:pt>
                <c:pt idx="75">
                  <c:v>130.30000000000001</c:v>
                </c:pt>
                <c:pt idx="76">
                  <c:v>130.4</c:v>
                </c:pt>
                <c:pt idx="77">
                  <c:v>131.9</c:v>
                </c:pt>
                <c:pt idx="78">
                  <c:v>134.69999999999999</c:v>
                </c:pt>
                <c:pt idx="79">
                  <c:v>136.9</c:v>
                </c:pt>
                <c:pt idx="80">
                  <c:v>140.1</c:v>
                </c:pt>
                <c:pt idx="81">
                  <c:v>138.69999999999999</c:v>
                </c:pt>
                <c:pt idx="82">
                  <c:v>139.9</c:v>
                </c:pt>
                <c:pt idx="83">
                  <c:v>141.6</c:v>
                </c:pt>
                <c:pt idx="84">
                  <c:v>140.30000000000001</c:v>
                </c:pt>
                <c:pt idx="85">
                  <c:v>139.5</c:v>
                </c:pt>
                <c:pt idx="86">
                  <c:v>140</c:v>
                </c:pt>
                <c:pt idx="87">
                  <c:v>141.30000000000001</c:v>
                </c:pt>
                <c:pt idx="88">
                  <c:v>140.30000000000001</c:v>
                </c:pt>
                <c:pt idx="89">
                  <c:v>140.5</c:v>
                </c:pt>
                <c:pt idx="90">
                  <c:v>141.4</c:v>
                </c:pt>
                <c:pt idx="91">
                  <c:v>143.80000000000001</c:v>
                </c:pt>
                <c:pt idx="92">
                  <c:v>143.6</c:v>
                </c:pt>
                <c:pt idx="93">
                  <c:v>144.5</c:v>
                </c:pt>
                <c:pt idx="94">
                  <c:v>145.69999999999999</c:v>
                </c:pt>
                <c:pt idx="95">
                  <c:v>147.6</c:v>
                </c:pt>
                <c:pt idx="96">
                  <c:v>146.5</c:v>
                </c:pt>
                <c:pt idx="97">
                  <c:v>145.19999999999999</c:v>
                </c:pt>
                <c:pt idx="98">
                  <c:v>146</c:v>
                </c:pt>
                <c:pt idx="99">
                  <c:v>147.4</c:v>
                </c:pt>
                <c:pt idx="100">
                  <c:v>146.4</c:v>
                </c:pt>
                <c:pt idx="101">
                  <c:v>144.4</c:v>
                </c:pt>
                <c:pt idx="102">
                  <c:v>144.5</c:v>
                </c:pt>
                <c:pt idx="103">
                  <c:v>144.9</c:v>
                </c:pt>
                <c:pt idx="104">
                  <c:v>143.4</c:v>
                </c:pt>
                <c:pt idx="105">
                  <c:v>141.69999999999999</c:v>
                </c:pt>
                <c:pt idx="106">
                  <c:v>140.5</c:v>
                </c:pt>
                <c:pt idx="107">
                  <c:v>141.5</c:v>
                </c:pt>
                <c:pt idx="108">
                  <c:v>138.69999999999999</c:v>
                </c:pt>
                <c:pt idx="109">
                  <c:v>137.6</c:v>
                </c:pt>
                <c:pt idx="110">
                  <c:v>136.69999999999999</c:v>
                </c:pt>
                <c:pt idx="111">
                  <c:v>139.30000000000001</c:v>
                </c:pt>
                <c:pt idx="112">
                  <c:v>137</c:v>
                </c:pt>
                <c:pt idx="113">
                  <c:v>135.80000000000001</c:v>
                </c:pt>
                <c:pt idx="114">
                  <c:v>136.69999999999999</c:v>
                </c:pt>
                <c:pt idx="115">
                  <c:v>131.6</c:v>
                </c:pt>
                <c:pt idx="116">
                  <c:v>128.5</c:v>
                </c:pt>
                <c:pt idx="117">
                  <c:v>126.2</c:v>
                </c:pt>
                <c:pt idx="118">
                  <c:v>125.2</c:v>
                </c:pt>
                <c:pt idx="119">
                  <c:v>127.3</c:v>
                </c:pt>
                <c:pt idx="120">
                  <c:v>124.4</c:v>
                </c:pt>
                <c:pt idx="121">
                  <c:v>121.4</c:v>
                </c:pt>
                <c:pt idx="122">
                  <c:v>120.7</c:v>
                </c:pt>
                <c:pt idx="123">
                  <c:v>119.6</c:v>
                </c:pt>
                <c:pt idx="124">
                  <c:v>118.4</c:v>
                </c:pt>
                <c:pt idx="125">
                  <c:v>116.1</c:v>
                </c:pt>
                <c:pt idx="126">
                  <c:v>115.5</c:v>
                </c:pt>
                <c:pt idx="127">
                  <c:v>116.2</c:v>
                </c:pt>
                <c:pt idx="128">
                  <c:v>115.4</c:v>
                </c:pt>
                <c:pt idx="129">
                  <c:v>114.6</c:v>
                </c:pt>
                <c:pt idx="130">
                  <c:v>112.5</c:v>
                </c:pt>
                <c:pt idx="131">
                  <c:v>113.5</c:v>
                </c:pt>
                <c:pt idx="132">
                  <c:v>111.2</c:v>
                </c:pt>
                <c:pt idx="133">
                  <c:v>108.5</c:v>
                </c:pt>
                <c:pt idx="134">
                  <c:v>106.1</c:v>
                </c:pt>
                <c:pt idx="135">
                  <c:v>106.3</c:v>
                </c:pt>
                <c:pt idx="136">
                  <c:v>103.6</c:v>
                </c:pt>
                <c:pt idx="137">
                  <c:v>101.6</c:v>
                </c:pt>
                <c:pt idx="138">
                  <c:v>100.2</c:v>
                </c:pt>
                <c:pt idx="139">
                  <c:v>100.8</c:v>
                </c:pt>
                <c:pt idx="140">
                  <c:v>106.5</c:v>
                </c:pt>
                <c:pt idx="141">
                  <c:v>104</c:v>
                </c:pt>
                <c:pt idx="142">
                  <c:v>104.8</c:v>
                </c:pt>
                <c:pt idx="143">
                  <c:v>105.4</c:v>
                </c:pt>
                <c:pt idx="144">
                  <c:v>104.8</c:v>
                </c:pt>
                <c:pt idx="145">
                  <c:v>104.4</c:v>
                </c:pt>
                <c:pt idx="146">
                  <c:v>104.7</c:v>
                </c:pt>
                <c:pt idx="147">
                  <c:v>105.5</c:v>
                </c:pt>
                <c:pt idx="148">
                  <c:v>104.8</c:v>
                </c:pt>
                <c:pt idx="149">
                  <c:v>101.7</c:v>
                </c:pt>
                <c:pt idx="150">
                  <c:v>102.4</c:v>
                </c:pt>
                <c:pt idx="151">
                  <c:v>103</c:v>
                </c:pt>
                <c:pt idx="152">
                  <c:v>102.6</c:v>
                </c:pt>
                <c:pt idx="153">
                  <c:v>103.2</c:v>
                </c:pt>
                <c:pt idx="154">
                  <c:v>103.5</c:v>
                </c:pt>
                <c:pt idx="155">
                  <c:v>107.3</c:v>
                </c:pt>
                <c:pt idx="156">
                  <c:v>107.6</c:v>
                </c:pt>
                <c:pt idx="157">
                  <c:v>108.3</c:v>
                </c:pt>
                <c:pt idx="158">
                  <c:v>109.4</c:v>
                </c:pt>
                <c:pt idx="159">
                  <c:v>110.2</c:v>
                </c:pt>
                <c:pt idx="160">
                  <c:v>109.3</c:v>
                </c:pt>
                <c:pt idx="161">
                  <c:v>107.4</c:v>
                </c:pt>
                <c:pt idx="162">
                  <c:v>105.5</c:v>
                </c:pt>
                <c:pt idx="163">
                  <c:v>103.7</c:v>
                </c:pt>
                <c:pt idx="164">
                  <c:v>103</c:v>
                </c:pt>
                <c:pt idx="165">
                  <c:v>104.1</c:v>
                </c:pt>
                <c:pt idx="166">
                  <c:v>105.2</c:v>
                </c:pt>
                <c:pt idx="167">
                  <c:v>105.5</c:v>
                </c:pt>
                <c:pt idx="168">
                  <c:v>105.4</c:v>
                </c:pt>
                <c:pt idx="169">
                  <c:v>102.5</c:v>
                </c:pt>
                <c:pt idx="170">
                  <c:v>103.8</c:v>
                </c:pt>
                <c:pt idx="171">
                  <c:v>104.4</c:v>
                </c:pt>
                <c:pt idx="172">
                  <c:v>103.8</c:v>
                </c:pt>
                <c:pt idx="173">
                  <c:v>103</c:v>
                </c:pt>
                <c:pt idx="174">
                  <c:v>102.8</c:v>
                </c:pt>
                <c:pt idx="175">
                  <c:v>102.9</c:v>
                </c:pt>
                <c:pt idx="176">
                  <c:v>102.1</c:v>
                </c:pt>
                <c:pt idx="177">
                  <c:v>100.9</c:v>
                </c:pt>
                <c:pt idx="178">
                  <c:v>101</c:v>
                </c:pt>
                <c:pt idx="179">
                  <c:v>101.9</c:v>
                </c:pt>
                <c:pt idx="180">
                  <c:v>100.7</c:v>
                </c:pt>
                <c:pt idx="181">
                  <c:v>98.9</c:v>
                </c:pt>
                <c:pt idx="182">
                  <c:v>98.5</c:v>
                </c:pt>
                <c:pt idx="183">
                  <c:v>99</c:v>
                </c:pt>
                <c:pt idx="184">
                  <c:v>98.6</c:v>
                </c:pt>
                <c:pt idx="185">
                  <c:v>98.6</c:v>
                </c:pt>
                <c:pt idx="186">
                  <c:v>99.7</c:v>
                </c:pt>
                <c:pt idx="187">
                  <c:v>101.2</c:v>
                </c:pt>
                <c:pt idx="188">
                  <c:v>102.4</c:v>
                </c:pt>
                <c:pt idx="189">
                  <c:v>102</c:v>
                </c:pt>
                <c:pt idx="190">
                  <c:v>103.2</c:v>
                </c:pt>
              </c:numCache>
            </c:numRef>
          </c:val>
          <c:smooth val="0"/>
          <c:extLst xmlns:c16r2="http://schemas.microsoft.com/office/drawing/2015/06/chart">
            <c:ext xmlns:c16="http://schemas.microsoft.com/office/drawing/2014/chart" uri="{C3380CC4-5D6E-409C-BE32-E72D297353CC}">
              <c16:uniqueId val="{00000002-9325-44E4-8A1F-A552677A7B12}"/>
            </c:ext>
          </c:extLst>
        </c:ser>
        <c:dLbls>
          <c:showLegendKey val="0"/>
          <c:showVal val="0"/>
          <c:showCatName val="0"/>
          <c:showSerName val="0"/>
          <c:showPercent val="0"/>
          <c:showBubbleSize val="0"/>
        </c:dLbls>
        <c:marker val="1"/>
        <c:smooth val="0"/>
        <c:axId val="263781696"/>
        <c:axId val="263782256"/>
      </c:lineChart>
      <c:lineChart>
        <c:grouping val="standard"/>
        <c:varyColors val="0"/>
        <c:ser>
          <c:idx val="3"/>
          <c:order val="3"/>
          <c:tx>
            <c:strRef>
              <c:f>Sheet1!$E$1</c:f>
              <c:strCache>
                <c:ptCount val="1"/>
                <c:pt idx="0">
                  <c:v>UK</c:v>
                </c:pt>
              </c:strCache>
            </c:strRef>
          </c:tx>
          <c:spPr>
            <a:ln w="38100">
              <a:solidFill>
                <a:srgbClr val="FFC000"/>
              </a:solidFill>
            </a:ln>
          </c:spPr>
          <c:marker>
            <c:symbol val="none"/>
          </c:marker>
          <c:cat>
            <c:numRef>
              <c:f>Sheet1!$A$2:$A$192</c:f>
              <c:numCache>
                <c:formatCode>m/d/yyyy</c:formatCode>
                <c:ptCount val="191"/>
                <c:pt idx="0">
                  <c:v>25628</c:v>
                </c:pt>
                <c:pt idx="1">
                  <c:v>25720</c:v>
                </c:pt>
                <c:pt idx="2">
                  <c:v>25812</c:v>
                </c:pt>
                <c:pt idx="3">
                  <c:v>25903</c:v>
                </c:pt>
                <c:pt idx="4">
                  <c:v>25993</c:v>
                </c:pt>
                <c:pt idx="5">
                  <c:v>26085</c:v>
                </c:pt>
                <c:pt idx="6">
                  <c:v>26177</c:v>
                </c:pt>
                <c:pt idx="7">
                  <c:v>26268</c:v>
                </c:pt>
                <c:pt idx="8">
                  <c:v>26359</c:v>
                </c:pt>
                <c:pt idx="9">
                  <c:v>26451</c:v>
                </c:pt>
                <c:pt idx="10">
                  <c:v>26543</c:v>
                </c:pt>
                <c:pt idx="11">
                  <c:v>26634</c:v>
                </c:pt>
                <c:pt idx="12">
                  <c:v>26724</c:v>
                </c:pt>
                <c:pt idx="13">
                  <c:v>26816</c:v>
                </c:pt>
                <c:pt idx="14">
                  <c:v>26908</c:v>
                </c:pt>
                <c:pt idx="15">
                  <c:v>26999</c:v>
                </c:pt>
                <c:pt idx="16">
                  <c:v>27089</c:v>
                </c:pt>
                <c:pt idx="17">
                  <c:v>27181</c:v>
                </c:pt>
                <c:pt idx="18">
                  <c:v>27273</c:v>
                </c:pt>
                <c:pt idx="19">
                  <c:v>27364</c:v>
                </c:pt>
                <c:pt idx="20">
                  <c:v>27454</c:v>
                </c:pt>
                <c:pt idx="21">
                  <c:v>27546</c:v>
                </c:pt>
                <c:pt idx="22">
                  <c:v>27638</c:v>
                </c:pt>
                <c:pt idx="23">
                  <c:v>27729</c:v>
                </c:pt>
                <c:pt idx="24">
                  <c:v>27820</c:v>
                </c:pt>
                <c:pt idx="25">
                  <c:v>27912</c:v>
                </c:pt>
                <c:pt idx="26">
                  <c:v>28004</c:v>
                </c:pt>
                <c:pt idx="27">
                  <c:v>28095</c:v>
                </c:pt>
                <c:pt idx="28">
                  <c:v>28185</c:v>
                </c:pt>
                <c:pt idx="29">
                  <c:v>28277</c:v>
                </c:pt>
                <c:pt idx="30">
                  <c:v>28369</c:v>
                </c:pt>
                <c:pt idx="31">
                  <c:v>28460</c:v>
                </c:pt>
                <c:pt idx="32">
                  <c:v>28550</c:v>
                </c:pt>
                <c:pt idx="33">
                  <c:v>28642</c:v>
                </c:pt>
                <c:pt idx="34">
                  <c:v>28734</c:v>
                </c:pt>
                <c:pt idx="35">
                  <c:v>28825</c:v>
                </c:pt>
                <c:pt idx="36">
                  <c:v>28915</c:v>
                </c:pt>
                <c:pt idx="37">
                  <c:v>29007</c:v>
                </c:pt>
                <c:pt idx="38">
                  <c:v>29099</c:v>
                </c:pt>
                <c:pt idx="39">
                  <c:v>29190</c:v>
                </c:pt>
                <c:pt idx="40">
                  <c:v>29281</c:v>
                </c:pt>
                <c:pt idx="41">
                  <c:v>29373</c:v>
                </c:pt>
                <c:pt idx="42">
                  <c:v>29465</c:v>
                </c:pt>
                <c:pt idx="43">
                  <c:v>29556</c:v>
                </c:pt>
                <c:pt idx="44">
                  <c:v>29646</c:v>
                </c:pt>
                <c:pt idx="45">
                  <c:v>29738</c:v>
                </c:pt>
                <c:pt idx="46">
                  <c:v>29830</c:v>
                </c:pt>
                <c:pt idx="47">
                  <c:v>29921</c:v>
                </c:pt>
                <c:pt idx="48">
                  <c:v>30011</c:v>
                </c:pt>
                <c:pt idx="49">
                  <c:v>30103</c:v>
                </c:pt>
                <c:pt idx="50">
                  <c:v>30195</c:v>
                </c:pt>
                <c:pt idx="51">
                  <c:v>30286</c:v>
                </c:pt>
                <c:pt idx="52">
                  <c:v>30376</c:v>
                </c:pt>
                <c:pt idx="53">
                  <c:v>30468</c:v>
                </c:pt>
                <c:pt idx="54">
                  <c:v>30560</c:v>
                </c:pt>
                <c:pt idx="55">
                  <c:v>30651</c:v>
                </c:pt>
                <c:pt idx="56">
                  <c:v>30742</c:v>
                </c:pt>
                <c:pt idx="57">
                  <c:v>30834</c:v>
                </c:pt>
                <c:pt idx="58">
                  <c:v>30926</c:v>
                </c:pt>
                <c:pt idx="59">
                  <c:v>31017</c:v>
                </c:pt>
                <c:pt idx="60">
                  <c:v>31107</c:v>
                </c:pt>
                <c:pt idx="61">
                  <c:v>31199</c:v>
                </c:pt>
                <c:pt idx="62">
                  <c:v>31291</c:v>
                </c:pt>
                <c:pt idx="63">
                  <c:v>31382</c:v>
                </c:pt>
                <c:pt idx="64">
                  <c:v>31472</c:v>
                </c:pt>
                <c:pt idx="65">
                  <c:v>31564</c:v>
                </c:pt>
                <c:pt idx="66">
                  <c:v>31656</c:v>
                </c:pt>
                <c:pt idx="67">
                  <c:v>31747</c:v>
                </c:pt>
                <c:pt idx="68">
                  <c:v>31837</c:v>
                </c:pt>
                <c:pt idx="69">
                  <c:v>31929</c:v>
                </c:pt>
                <c:pt idx="70">
                  <c:v>32021</c:v>
                </c:pt>
                <c:pt idx="71">
                  <c:v>32112</c:v>
                </c:pt>
                <c:pt idx="72">
                  <c:v>32203</c:v>
                </c:pt>
                <c:pt idx="73">
                  <c:v>32295</c:v>
                </c:pt>
                <c:pt idx="74">
                  <c:v>32387</c:v>
                </c:pt>
                <c:pt idx="75">
                  <c:v>32478</c:v>
                </c:pt>
                <c:pt idx="76">
                  <c:v>32568</c:v>
                </c:pt>
                <c:pt idx="77">
                  <c:v>32660</c:v>
                </c:pt>
                <c:pt idx="78">
                  <c:v>32752</c:v>
                </c:pt>
                <c:pt idx="79">
                  <c:v>32843</c:v>
                </c:pt>
                <c:pt idx="80">
                  <c:v>32933</c:v>
                </c:pt>
                <c:pt idx="81">
                  <c:v>33025</c:v>
                </c:pt>
                <c:pt idx="82">
                  <c:v>33117</c:v>
                </c:pt>
                <c:pt idx="83">
                  <c:v>33208</c:v>
                </c:pt>
                <c:pt idx="84">
                  <c:v>33298</c:v>
                </c:pt>
                <c:pt idx="85">
                  <c:v>33390</c:v>
                </c:pt>
                <c:pt idx="86">
                  <c:v>33482</c:v>
                </c:pt>
                <c:pt idx="87">
                  <c:v>33573</c:v>
                </c:pt>
                <c:pt idx="88">
                  <c:v>33664</c:v>
                </c:pt>
                <c:pt idx="89">
                  <c:v>33756</c:v>
                </c:pt>
                <c:pt idx="90">
                  <c:v>33848</c:v>
                </c:pt>
                <c:pt idx="91">
                  <c:v>33939</c:v>
                </c:pt>
                <c:pt idx="92">
                  <c:v>34029</c:v>
                </c:pt>
                <c:pt idx="93">
                  <c:v>34121</c:v>
                </c:pt>
                <c:pt idx="94">
                  <c:v>34213</c:v>
                </c:pt>
                <c:pt idx="95">
                  <c:v>34304</c:v>
                </c:pt>
                <c:pt idx="96">
                  <c:v>34394</c:v>
                </c:pt>
                <c:pt idx="97">
                  <c:v>34486</c:v>
                </c:pt>
                <c:pt idx="98">
                  <c:v>34578</c:v>
                </c:pt>
                <c:pt idx="99">
                  <c:v>34669</c:v>
                </c:pt>
                <c:pt idx="100">
                  <c:v>34759</c:v>
                </c:pt>
                <c:pt idx="101">
                  <c:v>34851</c:v>
                </c:pt>
                <c:pt idx="102">
                  <c:v>34943</c:v>
                </c:pt>
                <c:pt idx="103">
                  <c:v>35034</c:v>
                </c:pt>
                <c:pt idx="104">
                  <c:v>35125</c:v>
                </c:pt>
                <c:pt idx="105">
                  <c:v>35217</c:v>
                </c:pt>
                <c:pt idx="106">
                  <c:v>35309</c:v>
                </c:pt>
                <c:pt idx="107">
                  <c:v>35400</c:v>
                </c:pt>
                <c:pt idx="108">
                  <c:v>35490</c:v>
                </c:pt>
                <c:pt idx="109">
                  <c:v>35582</c:v>
                </c:pt>
                <c:pt idx="110">
                  <c:v>35674</c:v>
                </c:pt>
                <c:pt idx="111">
                  <c:v>35765</c:v>
                </c:pt>
                <c:pt idx="112">
                  <c:v>35855</c:v>
                </c:pt>
                <c:pt idx="113">
                  <c:v>35947</c:v>
                </c:pt>
                <c:pt idx="114">
                  <c:v>36039</c:v>
                </c:pt>
                <c:pt idx="115">
                  <c:v>36130</c:v>
                </c:pt>
                <c:pt idx="116">
                  <c:v>36220</c:v>
                </c:pt>
                <c:pt idx="117">
                  <c:v>36312</c:v>
                </c:pt>
                <c:pt idx="118">
                  <c:v>36404</c:v>
                </c:pt>
                <c:pt idx="119">
                  <c:v>36495</c:v>
                </c:pt>
                <c:pt idx="120">
                  <c:v>36586</c:v>
                </c:pt>
                <c:pt idx="121">
                  <c:v>36678</c:v>
                </c:pt>
                <c:pt idx="122">
                  <c:v>36770</c:v>
                </c:pt>
                <c:pt idx="123">
                  <c:v>36861</c:v>
                </c:pt>
                <c:pt idx="124">
                  <c:v>36951</c:v>
                </c:pt>
                <c:pt idx="125">
                  <c:v>37043</c:v>
                </c:pt>
                <c:pt idx="126">
                  <c:v>37135</c:v>
                </c:pt>
                <c:pt idx="127">
                  <c:v>37226</c:v>
                </c:pt>
                <c:pt idx="128">
                  <c:v>37316</c:v>
                </c:pt>
                <c:pt idx="129">
                  <c:v>37408</c:v>
                </c:pt>
                <c:pt idx="130">
                  <c:v>37500</c:v>
                </c:pt>
                <c:pt idx="131">
                  <c:v>37591</c:v>
                </c:pt>
                <c:pt idx="132">
                  <c:v>37681</c:v>
                </c:pt>
                <c:pt idx="133">
                  <c:v>37773</c:v>
                </c:pt>
                <c:pt idx="134">
                  <c:v>37865</c:v>
                </c:pt>
                <c:pt idx="135">
                  <c:v>37956</c:v>
                </c:pt>
                <c:pt idx="136">
                  <c:v>38047</c:v>
                </c:pt>
                <c:pt idx="137">
                  <c:v>38139</c:v>
                </c:pt>
                <c:pt idx="138">
                  <c:v>38231</c:v>
                </c:pt>
                <c:pt idx="139">
                  <c:v>38322</c:v>
                </c:pt>
                <c:pt idx="140">
                  <c:v>38412</c:v>
                </c:pt>
                <c:pt idx="141">
                  <c:v>38504</c:v>
                </c:pt>
                <c:pt idx="142">
                  <c:v>38596</c:v>
                </c:pt>
                <c:pt idx="143">
                  <c:v>38687</c:v>
                </c:pt>
                <c:pt idx="144">
                  <c:v>38777</c:v>
                </c:pt>
                <c:pt idx="145">
                  <c:v>38869</c:v>
                </c:pt>
                <c:pt idx="146">
                  <c:v>38961</c:v>
                </c:pt>
                <c:pt idx="147">
                  <c:v>39052</c:v>
                </c:pt>
                <c:pt idx="148">
                  <c:v>39142</c:v>
                </c:pt>
                <c:pt idx="149">
                  <c:v>39234</c:v>
                </c:pt>
                <c:pt idx="150">
                  <c:v>39326</c:v>
                </c:pt>
                <c:pt idx="151">
                  <c:v>39417</c:v>
                </c:pt>
                <c:pt idx="152">
                  <c:v>39508</c:v>
                </c:pt>
                <c:pt idx="153">
                  <c:v>39600</c:v>
                </c:pt>
                <c:pt idx="154">
                  <c:v>39692</c:v>
                </c:pt>
                <c:pt idx="155">
                  <c:v>39783</c:v>
                </c:pt>
                <c:pt idx="156">
                  <c:v>39873</c:v>
                </c:pt>
                <c:pt idx="157">
                  <c:v>39965</c:v>
                </c:pt>
                <c:pt idx="158">
                  <c:v>40057</c:v>
                </c:pt>
                <c:pt idx="159">
                  <c:v>40148</c:v>
                </c:pt>
                <c:pt idx="160">
                  <c:v>40238</c:v>
                </c:pt>
                <c:pt idx="161">
                  <c:v>40330</c:v>
                </c:pt>
                <c:pt idx="162">
                  <c:v>40422</c:v>
                </c:pt>
                <c:pt idx="163">
                  <c:v>40513</c:v>
                </c:pt>
                <c:pt idx="164">
                  <c:v>40603</c:v>
                </c:pt>
                <c:pt idx="165">
                  <c:v>40695</c:v>
                </c:pt>
                <c:pt idx="166">
                  <c:v>40787</c:v>
                </c:pt>
                <c:pt idx="167">
                  <c:v>40878</c:v>
                </c:pt>
                <c:pt idx="168">
                  <c:v>40969</c:v>
                </c:pt>
                <c:pt idx="169">
                  <c:v>41061</c:v>
                </c:pt>
                <c:pt idx="170">
                  <c:v>41153</c:v>
                </c:pt>
                <c:pt idx="171">
                  <c:v>41244</c:v>
                </c:pt>
                <c:pt idx="172">
                  <c:v>41334</c:v>
                </c:pt>
                <c:pt idx="173">
                  <c:v>41426</c:v>
                </c:pt>
                <c:pt idx="174">
                  <c:v>41518</c:v>
                </c:pt>
                <c:pt idx="175">
                  <c:v>41609</c:v>
                </c:pt>
                <c:pt idx="176">
                  <c:v>41699</c:v>
                </c:pt>
                <c:pt idx="177">
                  <c:v>41791</c:v>
                </c:pt>
                <c:pt idx="178">
                  <c:v>41883</c:v>
                </c:pt>
                <c:pt idx="179">
                  <c:v>41974</c:v>
                </c:pt>
                <c:pt idx="180">
                  <c:v>42064</c:v>
                </c:pt>
                <c:pt idx="181">
                  <c:v>42156</c:v>
                </c:pt>
                <c:pt idx="182">
                  <c:v>42248</c:v>
                </c:pt>
                <c:pt idx="183">
                  <c:v>42339</c:v>
                </c:pt>
                <c:pt idx="184">
                  <c:v>42430</c:v>
                </c:pt>
                <c:pt idx="185">
                  <c:v>42522</c:v>
                </c:pt>
                <c:pt idx="186">
                  <c:v>42614</c:v>
                </c:pt>
              </c:numCache>
            </c:numRef>
          </c:cat>
          <c:val>
            <c:numRef>
              <c:f>Sheet1!$E$2:$E$192</c:f>
              <c:numCache>
                <c:formatCode>General</c:formatCode>
                <c:ptCount val="191"/>
                <c:pt idx="24" formatCode="0.0">
                  <c:v>29.2</c:v>
                </c:pt>
                <c:pt idx="25" formatCode="0.0">
                  <c:v>29.6</c:v>
                </c:pt>
                <c:pt idx="26" formatCode="0.0">
                  <c:v>29.9</c:v>
                </c:pt>
                <c:pt idx="27" formatCode="0.0">
                  <c:v>31.5</c:v>
                </c:pt>
                <c:pt idx="28" formatCode="0.0">
                  <c:v>29</c:v>
                </c:pt>
                <c:pt idx="29" formatCode="0.0">
                  <c:v>29.2</c:v>
                </c:pt>
                <c:pt idx="30" formatCode="0.0">
                  <c:v>28.2</c:v>
                </c:pt>
                <c:pt idx="31" formatCode="0.0">
                  <c:v>28.4</c:v>
                </c:pt>
                <c:pt idx="32" formatCode="0.0">
                  <c:v>28.5</c:v>
                </c:pt>
                <c:pt idx="33" formatCode="0.0">
                  <c:v>28.5</c:v>
                </c:pt>
                <c:pt idx="34" formatCode="0.0">
                  <c:v>27.5</c:v>
                </c:pt>
                <c:pt idx="35" formatCode="0.0">
                  <c:v>26.5</c:v>
                </c:pt>
                <c:pt idx="36" formatCode="0.0">
                  <c:v>26.7</c:v>
                </c:pt>
                <c:pt idx="37" formatCode="0.0">
                  <c:v>27.6</c:v>
                </c:pt>
                <c:pt idx="38" formatCode="0.0">
                  <c:v>26.3</c:v>
                </c:pt>
                <c:pt idx="39" formatCode="0.0">
                  <c:v>25</c:v>
                </c:pt>
                <c:pt idx="40" formatCode="0.0">
                  <c:v>28.9</c:v>
                </c:pt>
                <c:pt idx="41" formatCode="0.0">
                  <c:v>28.6</c:v>
                </c:pt>
                <c:pt idx="42" formatCode="0.0">
                  <c:v>28.3</c:v>
                </c:pt>
                <c:pt idx="43" formatCode="0.0">
                  <c:v>28.2</c:v>
                </c:pt>
                <c:pt idx="44" formatCode="0.0">
                  <c:v>28</c:v>
                </c:pt>
                <c:pt idx="45" formatCode="0.0">
                  <c:v>26.4</c:v>
                </c:pt>
                <c:pt idx="46" formatCode="0.0">
                  <c:v>27.9</c:v>
                </c:pt>
                <c:pt idx="47" formatCode="0.0">
                  <c:v>31.4</c:v>
                </c:pt>
                <c:pt idx="48" formatCode="0.0">
                  <c:v>31.9</c:v>
                </c:pt>
                <c:pt idx="49" formatCode="0.0">
                  <c:v>33.200000000000003</c:v>
                </c:pt>
                <c:pt idx="50" formatCode="0.0">
                  <c:v>32.6</c:v>
                </c:pt>
                <c:pt idx="51" formatCode="0.0">
                  <c:v>33.299999999999997</c:v>
                </c:pt>
                <c:pt idx="52" formatCode="0.0">
                  <c:v>33.799999999999997</c:v>
                </c:pt>
                <c:pt idx="53" formatCode="0.0">
                  <c:v>33.700000000000003</c:v>
                </c:pt>
                <c:pt idx="54" formatCode="0.0">
                  <c:v>32.9</c:v>
                </c:pt>
                <c:pt idx="55" formatCode="0.0">
                  <c:v>32.4</c:v>
                </c:pt>
                <c:pt idx="56" formatCode="0.0">
                  <c:v>33.1</c:v>
                </c:pt>
                <c:pt idx="57" formatCode="0.0">
                  <c:v>33.6</c:v>
                </c:pt>
                <c:pt idx="58" formatCode="0.0">
                  <c:v>33.6</c:v>
                </c:pt>
                <c:pt idx="59" formatCode="0.0">
                  <c:v>36.1</c:v>
                </c:pt>
                <c:pt idx="60" formatCode="0.0">
                  <c:v>37.6</c:v>
                </c:pt>
                <c:pt idx="61" formatCode="0.0">
                  <c:v>36.799999999999997</c:v>
                </c:pt>
                <c:pt idx="62" formatCode="0.0">
                  <c:v>35.9</c:v>
                </c:pt>
                <c:pt idx="63" formatCode="0.0">
                  <c:v>35.299999999999997</c:v>
                </c:pt>
                <c:pt idx="64" formatCode="0.0">
                  <c:v>36.6</c:v>
                </c:pt>
                <c:pt idx="65" formatCode="0.0">
                  <c:v>36</c:v>
                </c:pt>
                <c:pt idx="66" formatCode="0.0">
                  <c:v>36.799999999999997</c:v>
                </c:pt>
                <c:pt idx="67" formatCode="0.0">
                  <c:v>38.4</c:v>
                </c:pt>
                <c:pt idx="68" formatCode="0.0">
                  <c:v>39.5</c:v>
                </c:pt>
                <c:pt idx="69" formatCode="0.0">
                  <c:v>39.5</c:v>
                </c:pt>
                <c:pt idx="70" formatCode="0.0">
                  <c:v>40.299999999999997</c:v>
                </c:pt>
                <c:pt idx="71" formatCode="0.0">
                  <c:v>39.4</c:v>
                </c:pt>
                <c:pt idx="72" formatCode="0.0">
                  <c:v>41.4</c:v>
                </c:pt>
                <c:pt idx="73" formatCode="0.0">
                  <c:v>43.8</c:v>
                </c:pt>
                <c:pt idx="74" formatCode="0.0">
                  <c:v>44.9</c:v>
                </c:pt>
                <c:pt idx="75" formatCode="0.0">
                  <c:v>45.3</c:v>
                </c:pt>
                <c:pt idx="76" formatCode="0.0">
                  <c:v>48.3</c:v>
                </c:pt>
                <c:pt idx="77" formatCode="0.0">
                  <c:v>50.1</c:v>
                </c:pt>
                <c:pt idx="78" formatCode="0.0">
                  <c:v>51.7</c:v>
                </c:pt>
                <c:pt idx="79" formatCode="0.0">
                  <c:v>52</c:v>
                </c:pt>
                <c:pt idx="80" formatCode="0.0">
                  <c:v>57.4</c:v>
                </c:pt>
                <c:pt idx="81" formatCode="0.0">
                  <c:v>58</c:v>
                </c:pt>
                <c:pt idx="82" formatCode="0.0">
                  <c:v>57.5</c:v>
                </c:pt>
                <c:pt idx="83" formatCode="0.0">
                  <c:v>58.1</c:v>
                </c:pt>
                <c:pt idx="84" formatCode="0.0">
                  <c:v>59.4</c:v>
                </c:pt>
                <c:pt idx="85" formatCode="0.0">
                  <c:v>60.9</c:v>
                </c:pt>
                <c:pt idx="86" formatCode="0.0">
                  <c:v>60.3</c:v>
                </c:pt>
                <c:pt idx="87" formatCode="0.0">
                  <c:v>57.7</c:v>
                </c:pt>
                <c:pt idx="88" formatCode="0.0">
                  <c:v>58.7</c:v>
                </c:pt>
                <c:pt idx="89" formatCode="0.0">
                  <c:v>57.5</c:v>
                </c:pt>
                <c:pt idx="90" formatCode="0.0">
                  <c:v>57</c:v>
                </c:pt>
                <c:pt idx="91" formatCode="0.0">
                  <c:v>59.3</c:v>
                </c:pt>
                <c:pt idx="92" formatCode="0.0">
                  <c:v>59.1</c:v>
                </c:pt>
                <c:pt idx="93" formatCode="0.0">
                  <c:v>59.4</c:v>
                </c:pt>
                <c:pt idx="94" formatCode="0.0">
                  <c:v>60</c:v>
                </c:pt>
                <c:pt idx="95" formatCode="0.0">
                  <c:v>61.5</c:v>
                </c:pt>
                <c:pt idx="96" formatCode="0.0">
                  <c:v>60.2</c:v>
                </c:pt>
                <c:pt idx="97" formatCode="0.0">
                  <c:v>57.1</c:v>
                </c:pt>
                <c:pt idx="98" formatCode="0.0">
                  <c:v>56.6</c:v>
                </c:pt>
                <c:pt idx="99" formatCode="0.0">
                  <c:v>56.3</c:v>
                </c:pt>
                <c:pt idx="100" formatCode="0.0">
                  <c:v>56.2</c:v>
                </c:pt>
                <c:pt idx="101" formatCode="0.0">
                  <c:v>56.3</c:v>
                </c:pt>
                <c:pt idx="102" formatCode="0.0">
                  <c:v>56.3</c:v>
                </c:pt>
                <c:pt idx="103" formatCode="0.0">
                  <c:v>59</c:v>
                </c:pt>
                <c:pt idx="104" formatCode="0.0">
                  <c:v>58.1</c:v>
                </c:pt>
                <c:pt idx="105" formatCode="0.0">
                  <c:v>59.4</c:v>
                </c:pt>
                <c:pt idx="106" formatCode="0.0">
                  <c:v>58.9</c:v>
                </c:pt>
                <c:pt idx="107" formatCode="0.0">
                  <c:v>59.2</c:v>
                </c:pt>
                <c:pt idx="108" formatCode="0.0">
                  <c:v>58.8</c:v>
                </c:pt>
                <c:pt idx="109" formatCode="0.0">
                  <c:v>60.5</c:v>
                </c:pt>
                <c:pt idx="110" formatCode="0.0">
                  <c:v>62.2</c:v>
                </c:pt>
                <c:pt idx="111" formatCode="0.0">
                  <c:v>61.5</c:v>
                </c:pt>
                <c:pt idx="112" formatCode="0.0">
                  <c:v>62.3</c:v>
                </c:pt>
                <c:pt idx="113" formatCode="0.0">
                  <c:v>63.6</c:v>
                </c:pt>
                <c:pt idx="114" formatCode="0.0">
                  <c:v>66.5</c:v>
                </c:pt>
                <c:pt idx="115" formatCode="0.0">
                  <c:v>67</c:v>
                </c:pt>
                <c:pt idx="116" formatCode="0.0">
                  <c:v>69</c:v>
                </c:pt>
                <c:pt idx="117" formatCode="0.0">
                  <c:v>71.099999999999994</c:v>
                </c:pt>
                <c:pt idx="118" formatCode="0.0">
                  <c:v>71.3</c:v>
                </c:pt>
                <c:pt idx="119" formatCode="0.0">
                  <c:v>73</c:v>
                </c:pt>
                <c:pt idx="120" formatCode="0.0">
                  <c:v>74.900000000000006</c:v>
                </c:pt>
                <c:pt idx="121" formatCode="0.0">
                  <c:v>77.5</c:v>
                </c:pt>
                <c:pt idx="122" formatCode="0.0">
                  <c:v>79.099999999999994</c:v>
                </c:pt>
                <c:pt idx="123" formatCode="0.0">
                  <c:v>79.8</c:v>
                </c:pt>
                <c:pt idx="124" formatCode="0.0">
                  <c:v>83.2</c:v>
                </c:pt>
                <c:pt idx="125" formatCode="0.0">
                  <c:v>83.4</c:v>
                </c:pt>
                <c:pt idx="126" formatCode="0.0">
                  <c:v>83.4</c:v>
                </c:pt>
                <c:pt idx="127" formatCode="0.0">
                  <c:v>84.2</c:v>
                </c:pt>
                <c:pt idx="128" formatCode="0.0">
                  <c:v>84.3</c:v>
                </c:pt>
                <c:pt idx="129" formatCode="0.0">
                  <c:v>84.7</c:v>
                </c:pt>
                <c:pt idx="130" formatCode="0.0">
                  <c:v>87.7</c:v>
                </c:pt>
                <c:pt idx="131" formatCode="0.0">
                  <c:v>86.5</c:v>
                </c:pt>
                <c:pt idx="132" formatCode="0.0">
                  <c:v>83.6</c:v>
                </c:pt>
                <c:pt idx="133" formatCode="0.0">
                  <c:v>85</c:v>
                </c:pt>
                <c:pt idx="134" formatCode="0.0">
                  <c:v>84.4</c:v>
                </c:pt>
                <c:pt idx="135" formatCode="0.0">
                  <c:v>82.9</c:v>
                </c:pt>
                <c:pt idx="136" formatCode="0.0">
                  <c:v>81.5</c:v>
                </c:pt>
                <c:pt idx="137" formatCode="0.0">
                  <c:v>80.7</c:v>
                </c:pt>
                <c:pt idx="138" formatCode="0.0">
                  <c:v>81.7</c:v>
                </c:pt>
                <c:pt idx="139" formatCode="0.0">
                  <c:v>82.3</c:v>
                </c:pt>
                <c:pt idx="140" formatCode="0.0">
                  <c:v>83.6</c:v>
                </c:pt>
                <c:pt idx="141" formatCode="0.0">
                  <c:v>87</c:v>
                </c:pt>
                <c:pt idx="142" formatCode="0.0">
                  <c:v>89.2</c:v>
                </c:pt>
                <c:pt idx="143" formatCode="0.0">
                  <c:v>90.4</c:v>
                </c:pt>
                <c:pt idx="144" formatCode="0.0">
                  <c:v>91.1</c:v>
                </c:pt>
                <c:pt idx="145" formatCode="0.0">
                  <c:v>92.5</c:v>
                </c:pt>
                <c:pt idx="146" formatCode="0.0">
                  <c:v>94.1</c:v>
                </c:pt>
                <c:pt idx="147" formatCode="0.0">
                  <c:v>93.3</c:v>
                </c:pt>
                <c:pt idx="148" formatCode="0.0">
                  <c:v>91.5</c:v>
                </c:pt>
                <c:pt idx="149" formatCode="0.0">
                  <c:v>91.5</c:v>
                </c:pt>
                <c:pt idx="150" formatCode="0.0">
                  <c:v>93.7</c:v>
                </c:pt>
                <c:pt idx="151" formatCode="0.0">
                  <c:v>94.7</c:v>
                </c:pt>
                <c:pt idx="152" formatCode="0.0">
                  <c:v>97.3</c:v>
                </c:pt>
                <c:pt idx="153" formatCode="0.0">
                  <c:v>95.9</c:v>
                </c:pt>
                <c:pt idx="154" formatCode="0.0">
                  <c:v>96.1</c:v>
                </c:pt>
                <c:pt idx="155" formatCode="0.0">
                  <c:v>102.3</c:v>
                </c:pt>
                <c:pt idx="156" formatCode="0.0">
                  <c:v>101.2</c:v>
                </c:pt>
                <c:pt idx="157" formatCode="0.0">
                  <c:v>96.4</c:v>
                </c:pt>
                <c:pt idx="158" formatCode="0.0">
                  <c:v>99.3</c:v>
                </c:pt>
                <c:pt idx="159" formatCode="0.0">
                  <c:v>98.4</c:v>
                </c:pt>
                <c:pt idx="160" formatCode="0.0">
                  <c:v>99.9</c:v>
                </c:pt>
                <c:pt idx="161" formatCode="0.0">
                  <c:v>97.4</c:v>
                </c:pt>
                <c:pt idx="162" formatCode="0.0">
                  <c:v>98</c:v>
                </c:pt>
                <c:pt idx="163" formatCode="0.0">
                  <c:v>95.1</c:v>
                </c:pt>
                <c:pt idx="164" formatCode="0.0">
                  <c:v>94.8</c:v>
                </c:pt>
                <c:pt idx="165" formatCode="0.0">
                  <c:v>94.4</c:v>
                </c:pt>
                <c:pt idx="166" formatCode="0.0">
                  <c:v>93.4</c:v>
                </c:pt>
                <c:pt idx="167" formatCode="0.0">
                  <c:v>91.8</c:v>
                </c:pt>
                <c:pt idx="168" formatCode="0.0">
                  <c:v>94.3</c:v>
                </c:pt>
                <c:pt idx="169" formatCode="0.0">
                  <c:v>95.2</c:v>
                </c:pt>
                <c:pt idx="170" formatCode="0.0">
                  <c:v>95.4</c:v>
                </c:pt>
                <c:pt idx="171" formatCode="0.0">
                  <c:v>93.6</c:v>
                </c:pt>
                <c:pt idx="172" formatCode="0.0">
                  <c:v>91.3</c:v>
                </c:pt>
                <c:pt idx="173" formatCode="0.0">
                  <c:v>92.9</c:v>
                </c:pt>
                <c:pt idx="174" formatCode="0.0">
                  <c:v>90.4</c:v>
                </c:pt>
                <c:pt idx="175" formatCode="0.0">
                  <c:v>88.3</c:v>
                </c:pt>
                <c:pt idx="176" formatCode="0.0">
                  <c:v>85.7</c:v>
                </c:pt>
                <c:pt idx="177" formatCode="0.0">
                  <c:v>83.3</c:v>
                </c:pt>
                <c:pt idx="178" formatCode="0.0">
                  <c:v>82.2</c:v>
                </c:pt>
                <c:pt idx="179" formatCode="0.0">
                  <c:v>80.900000000000006</c:v>
                </c:pt>
                <c:pt idx="180" formatCode="0.0">
                  <c:v>80.8</c:v>
                </c:pt>
                <c:pt idx="181" formatCode="0.0">
                  <c:v>77.599999999999994</c:v>
                </c:pt>
                <c:pt idx="182" formatCode="0.0">
                  <c:v>78.400000000000006</c:v>
                </c:pt>
                <c:pt idx="183" formatCode="0.0">
                  <c:v>78</c:v>
                </c:pt>
                <c:pt idx="184" formatCode="0.0">
                  <c:v>79.7</c:v>
                </c:pt>
                <c:pt idx="185" formatCode="0.0">
                  <c:v>82.7</c:v>
                </c:pt>
                <c:pt idx="186" formatCode="0.0">
                  <c:v>85.1</c:v>
                </c:pt>
                <c:pt idx="187" formatCode="0.0">
                  <c:v>83.3</c:v>
                </c:pt>
                <c:pt idx="188" formatCode="0.0">
                  <c:v>81.8</c:v>
                </c:pt>
                <c:pt idx="189" formatCode="0.0">
                  <c:v>81.8</c:v>
                </c:pt>
                <c:pt idx="190" formatCode="0.0">
                  <c:v>83.5</c:v>
                </c:pt>
              </c:numCache>
            </c:numRef>
          </c:val>
          <c:smooth val="0"/>
          <c:extLst xmlns:c16r2="http://schemas.microsoft.com/office/drawing/2015/06/chart">
            <c:ext xmlns:c16="http://schemas.microsoft.com/office/drawing/2014/chart" uri="{C3380CC4-5D6E-409C-BE32-E72D297353CC}">
              <c16:uniqueId val="{00000003-9325-44E4-8A1F-A552677A7B12}"/>
            </c:ext>
          </c:extLst>
        </c:ser>
        <c:dLbls>
          <c:showLegendKey val="0"/>
          <c:showVal val="0"/>
          <c:showCatName val="0"/>
          <c:showSerName val="0"/>
          <c:showPercent val="0"/>
          <c:showBubbleSize val="0"/>
        </c:dLbls>
        <c:marker val="1"/>
        <c:smooth val="0"/>
        <c:axId val="263783376"/>
        <c:axId val="263782816"/>
      </c:lineChart>
      <c:dateAx>
        <c:axId val="263781696"/>
        <c:scaling>
          <c:orientation val="minMax"/>
          <c:max val="42979"/>
          <c:min val="36586"/>
        </c:scaling>
        <c:delete val="0"/>
        <c:axPos val="b"/>
        <c:majorGridlines/>
        <c:numFmt formatCode="yyyy" sourceLinked="0"/>
        <c:majorTickMark val="out"/>
        <c:minorTickMark val="none"/>
        <c:tickLblPos val="low"/>
        <c:txPr>
          <a:bodyPr/>
          <a:lstStyle/>
          <a:p>
            <a:pPr>
              <a:defRPr sz="1400"/>
            </a:pPr>
            <a:endParaRPr lang="fr-FR"/>
          </a:p>
        </c:txPr>
        <c:crossAx val="263782256"/>
        <c:crosses val="autoZero"/>
        <c:auto val="1"/>
        <c:lblOffset val="100"/>
        <c:baseTimeUnit val="months"/>
        <c:majorUnit val="5"/>
        <c:majorTimeUnit val="years"/>
        <c:minorUnit val="5"/>
      </c:dateAx>
      <c:valAx>
        <c:axId val="263782256"/>
        <c:scaling>
          <c:orientation val="minMax"/>
          <c:max val="250"/>
          <c:min val="25"/>
        </c:scaling>
        <c:delete val="0"/>
        <c:axPos val="l"/>
        <c:majorGridlines>
          <c:spPr>
            <a:ln>
              <a:solidFill>
                <a:schemeClr val="tx1"/>
              </a:solidFill>
            </a:ln>
          </c:spPr>
        </c:majorGridlines>
        <c:minorGridlines/>
        <c:numFmt formatCode="General" sourceLinked="0"/>
        <c:majorTickMark val="out"/>
        <c:minorTickMark val="none"/>
        <c:tickLblPos val="nextTo"/>
        <c:txPr>
          <a:bodyPr/>
          <a:lstStyle/>
          <a:p>
            <a:pPr>
              <a:defRPr sz="1500"/>
            </a:pPr>
            <a:endParaRPr lang="fr-FR"/>
          </a:p>
        </c:txPr>
        <c:crossAx val="263781696"/>
        <c:crosses val="autoZero"/>
        <c:crossBetween val="between"/>
        <c:majorUnit val="25"/>
        <c:minorUnit val="25"/>
      </c:valAx>
      <c:valAx>
        <c:axId val="263782816"/>
        <c:scaling>
          <c:orientation val="minMax"/>
        </c:scaling>
        <c:delete val="1"/>
        <c:axPos val="r"/>
        <c:numFmt formatCode="General" sourceLinked="0"/>
        <c:majorTickMark val="out"/>
        <c:minorTickMark val="none"/>
        <c:tickLblPos val="nextTo"/>
        <c:crossAx val="263783376"/>
        <c:crosses val="max"/>
        <c:crossBetween val="between"/>
      </c:valAx>
      <c:dateAx>
        <c:axId val="263783376"/>
        <c:scaling>
          <c:orientation val="minMax"/>
        </c:scaling>
        <c:delete val="1"/>
        <c:axPos val="b"/>
        <c:numFmt formatCode="m/d/yyyy" sourceLinked="1"/>
        <c:majorTickMark val="out"/>
        <c:minorTickMark val="none"/>
        <c:tickLblPos val="nextTo"/>
        <c:crossAx val="263782816"/>
        <c:crosses val="autoZero"/>
        <c:auto val="1"/>
        <c:lblOffset val="100"/>
        <c:baseTimeUnit val="months"/>
      </c:dateAx>
      <c:spPr>
        <a:solidFill>
          <a:schemeClr val="bg1"/>
        </a:solidFill>
      </c:spPr>
    </c:plotArea>
    <c:legend>
      <c:legendPos val="r"/>
      <c:layout>
        <c:manualLayout>
          <c:xMode val="edge"/>
          <c:yMode val="edge"/>
          <c:x val="0.111467148573641"/>
          <c:y val="0.90517546925433301"/>
          <c:w val="0.74918858913127595"/>
          <c:h val="9.3043317366008099E-2"/>
        </c:manualLayout>
      </c:layout>
      <c:overlay val="0"/>
    </c:legend>
    <c:plotVisOnly val="1"/>
    <c:dispBlanksAs val="gap"/>
    <c:showDLblsOverMax val="0"/>
  </c:chart>
  <c:txPr>
    <a:bodyPr/>
    <a:lstStyle/>
    <a:p>
      <a:pPr>
        <a:defRPr sz="1800"/>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18438480380598E-2"/>
          <c:y val="3.9308276872367702E-2"/>
          <c:w val="0.83531230604219797"/>
          <c:h val="0.81804465131146697"/>
        </c:manualLayout>
      </c:layout>
      <c:lineChart>
        <c:grouping val="standard"/>
        <c:varyColors val="0"/>
        <c:ser>
          <c:idx val="0"/>
          <c:order val="0"/>
          <c:tx>
            <c:strRef>
              <c:f>Sheet1!$B$1</c:f>
              <c:strCache>
                <c:ptCount val="1"/>
                <c:pt idx="0">
                  <c:v>US</c:v>
                </c:pt>
              </c:strCache>
            </c:strRef>
          </c:tx>
          <c:spPr>
            <a:ln w="38100">
              <a:solidFill>
                <a:srgbClr val="00B050"/>
              </a:solidFill>
            </a:ln>
          </c:spPr>
          <c:marker>
            <c:symbol val="none"/>
          </c:marker>
          <c:cat>
            <c:numRef>
              <c:f>Sheet1!$A$2:$A$49</c:f>
              <c:numCache>
                <c:formatCode>m/d/yyyy</c:formatCode>
                <c:ptCount val="48"/>
                <c:pt idx="0">
                  <c:v>25569</c:v>
                </c:pt>
                <c:pt idx="1">
                  <c:v>25934</c:v>
                </c:pt>
                <c:pt idx="2">
                  <c:v>26299</c:v>
                </c:pt>
                <c:pt idx="3">
                  <c:v>26665</c:v>
                </c:pt>
                <c:pt idx="4">
                  <c:v>27030</c:v>
                </c:pt>
                <c:pt idx="5">
                  <c:v>27395</c:v>
                </c:pt>
                <c:pt idx="6">
                  <c:v>27760</c:v>
                </c:pt>
                <c:pt idx="7">
                  <c:v>28126</c:v>
                </c:pt>
                <c:pt idx="8">
                  <c:v>28491</c:v>
                </c:pt>
                <c:pt idx="9">
                  <c:v>28856</c:v>
                </c:pt>
                <c:pt idx="10">
                  <c:v>29221</c:v>
                </c:pt>
                <c:pt idx="11">
                  <c:v>29587</c:v>
                </c:pt>
                <c:pt idx="12">
                  <c:v>29952</c:v>
                </c:pt>
                <c:pt idx="13">
                  <c:v>30317</c:v>
                </c:pt>
                <c:pt idx="14">
                  <c:v>30682</c:v>
                </c:pt>
                <c:pt idx="15">
                  <c:v>31048</c:v>
                </c:pt>
                <c:pt idx="16">
                  <c:v>31413</c:v>
                </c:pt>
                <c:pt idx="17">
                  <c:v>31778</c:v>
                </c:pt>
                <c:pt idx="18">
                  <c:v>32143</c:v>
                </c:pt>
                <c:pt idx="19">
                  <c:v>32509</c:v>
                </c:pt>
                <c:pt idx="20">
                  <c:v>32874</c:v>
                </c:pt>
                <c:pt idx="21">
                  <c:v>33239</c:v>
                </c:pt>
                <c:pt idx="22">
                  <c:v>33604</c:v>
                </c:pt>
                <c:pt idx="23">
                  <c:v>33970</c:v>
                </c:pt>
                <c:pt idx="24">
                  <c:v>34335</c:v>
                </c:pt>
                <c:pt idx="25">
                  <c:v>34700</c:v>
                </c:pt>
                <c:pt idx="26">
                  <c:v>35065</c:v>
                </c:pt>
                <c:pt idx="27">
                  <c:v>35431</c:v>
                </c:pt>
                <c:pt idx="28">
                  <c:v>35796</c:v>
                </c:pt>
                <c:pt idx="29">
                  <c:v>36161</c:v>
                </c:pt>
                <c:pt idx="30">
                  <c:v>36526</c:v>
                </c:pt>
                <c:pt idx="31">
                  <c:v>36892</c:v>
                </c:pt>
                <c:pt idx="32">
                  <c:v>37257</c:v>
                </c:pt>
                <c:pt idx="33">
                  <c:v>37622</c:v>
                </c:pt>
                <c:pt idx="34">
                  <c:v>37987</c:v>
                </c:pt>
                <c:pt idx="35">
                  <c:v>38353</c:v>
                </c:pt>
                <c:pt idx="36">
                  <c:v>38718</c:v>
                </c:pt>
                <c:pt idx="37">
                  <c:v>39083</c:v>
                </c:pt>
                <c:pt idx="38">
                  <c:v>39448</c:v>
                </c:pt>
                <c:pt idx="39">
                  <c:v>39814</c:v>
                </c:pt>
                <c:pt idx="40">
                  <c:v>40179</c:v>
                </c:pt>
                <c:pt idx="41">
                  <c:v>40544</c:v>
                </c:pt>
                <c:pt idx="42">
                  <c:v>40909</c:v>
                </c:pt>
                <c:pt idx="43">
                  <c:v>41275</c:v>
                </c:pt>
                <c:pt idx="44">
                  <c:v>41640</c:v>
                </c:pt>
                <c:pt idx="45">
                  <c:v>42005</c:v>
                </c:pt>
                <c:pt idx="46">
                  <c:v>42370</c:v>
                </c:pt>
                <c:pt idx="47">
                  <c:v>42736</c:v>
                </c:pt>
              </c:numCache>
            </c:numRef>
          </c:cat>
          <c:val>
            <c:numRef>
              <c:f>Sheet1!$B$2:$B$49</c:f>
              <c:numCache>
                <c:formatCode>General</c:formatCode>
                <c:ptCount val="48"/>
                <c:pt idx="0">
                  <c:v>62.868000000000002</c:v>
                </c:pt>
                <c:pt idx="1">
                  <c:v>63.109000000000002</c:v>
                </c:pt>
                <c:pt idx="2">
                  <c:v>65.054000000000002</c:v>
                </c:pt>
                <c:pt idx="3">
                  <c:v>64.796000000000006</c:v>
                </c:pt>
                <c:pt idx="4">
                  <c:v>64.45</c:v>
                </c:pt>
                <c:pt idx="5">
                  <c:v>62.647000000000013</c:v>
                </c:pt>
                <c:pt idx="6">
                  <c:v>64.343000000000004</c:v>
                </c:pt>
                <c:pt idx="7">
                  <c:v>67.569000000000003</c:v>
                </c:pt>
                <c:pt idx="8">
                  <c:v>70.363</c:v>
                </c:pt>
                <c:pt idx="9">
                  <c:v>72.654999999999987</c:v>
                </c:pt>
                <c:pt idx="10">
                  <c:v>71.388000000000005</c:v>
                </c:pt>
                <c:pt idx="11">
                  <c:v>68.896000000000001</c:v>
                </c:pt>
                <c:pt idx="12">
                  <c:v>66.992999999999995</c:v>
                </c:pt>
                <c:pt idx="13">
                  <c:v>68.318000000000012</c:v>
                </c:pt>
                <c:pt idx="14">
                  <c:v>69.144000000000005</c:v>
                </c:pt>
                <c:pt idx="15">
                  <c:v>76.235000000000014</c:v>
                </c:pt>
                <c:pt idx="16">
                  <c:v>79.911000000000001</c:v>
                </c:pt>
                <c:pt idx="17">
                  <c:v>81.793000000000006</c:v>
                </c:pt>
                <c:pt idx="18">
                  <c:v>83.19</c:v>
                </c:pt>
                <c:pt idx="19">
                  <c:v>84.436999999999998</c:v>
                </c:pt>
                <c:pt idx="20">
                  <c:v>85.575999999999979</c:v>
                </c:pt>
                <c:pt idx="21">
                  <c:v>87.01</c:v>
                </c:pt>
                <c:pt idx="22">
                  <c:v>85.634</c:v>
                </c:pt>
                <c:pt idx="23">
                  <c:v>87.632999999999981</c:v>
                </c:pt>
                <c:pt idx="24">
                  <c:v>89.816999999999993</c:v>
                </c:pt>
                <c:pt idx="25">
                  <c:v>91.126999999999981</c:v>
                </c:pt>
                <c:pt idx="26">
                  <c:v>92.697000000000003</c:v>
                </c:pt>
                <c:pt idx="27">
                  <c:v>93.626999999999981</c:v>
                </c:pt>
                <c:pt idx="28">
                  <c:v>94.465000000000003</c:v>
                </c:pt>
                <c:pt idx="29">
                  <c:v>98.215000000000003</c:v>
                </c:pt>
                <c:pt idx="30">
                  <c:v>99.304000000000002</c:v>
                </c:pt>
                <c:pt idx="31">
                  <c:v>102.861</c:v>
                </c:pt>
                <c:pt idx="32">
                  <c:v>108.133</c:v>
                </c:pt>
                <c:pt idx="33">
                  <c:v>115.874</c:v>
                </c:pt>
                <c:pt idx="34">
                  <c:v>122.286</c:v>
                </c:pt>
                <c:pt idx="35">
                  <c:v>129.79499999999999</c:v>
                </c:pt>
                <c:pt idx="36">
                  <c:v>134.501</c:v>
                </c:pt>
                <c:pt idx="37">
                  <c:v>137.40600000000001</c:v>
                </c:pt>
                <c:pt idx="38">
                  <c:v>130.422</c:v>
                </c:pt>
                <c:pt idx="39">
                  <c:v>129.209</c:v>
                </c:pt>
                <c:pt idx="40">
                  <c:v>123.47799999999999</c:v>
                </c:pt>
                <c:pt idx="41">
                  <c:v>116.11</c:v>
                </c:pt>
                <c:pt idx="42">
                  <c:v>111.032</c:v>
                </c:pt>
                <c:pt idx="43">
                  <c:v>112.309</c:v>
                </c:pt>
                <c:pt idx="44">
                  <c:v>109.77200000000001</c:v>
                </c:pt>
                <c:pt idx="45">
                  <c:v>107.051</c:v>
                </c:pt>
                <c:pt idx="46" formatCode="0.0">
                  <c:v>107.623</c:v>
                </c:pt>
              </c:numCache>
            </c:numRef>
          </c:val>
          <c:smooth val="0"/>
          <c:extLst xmlns:c16r2="http://schemas.microsoft.com/office/drawing/2015/06/chart">
            <c:ext xmlns:c16="http://schemas.microsoft.com/office/drawing/2014/chart" uri="{C3380CC4-5D6E-409C-BE32-E72D297353CC}">
              <c16:uniqueId val="{00000000-09AB-4A06-8B5B-FDB95FD17109}"/>
            </c:ext>
          </c:extLst>
        </c:ser>
        <c:ser>
          <c:idx val="1"/>
          <c:order val="1"/>
          <c:tx>
            <c:strRef>
              <c:f>Sheet1!$C$1</c:f>
              <c:strCache>
                <c:ptCount val="1"/>
                <c:pt idx="0">
                  <c:v>EA</c:v>
                </c:pt>
              </c:strCache>
            </c:strRef>
          </c:tx>
          <c:spPr>
            <a:ln w="38100">
              <a:solidFill>
                <a:srgbClr val="00518E"/>
              </a:solidFill>
            </a:ln>
          </c:spPr>
          <c:marker>
            <c:symbol val="none"/>
          </c:marker>
          <c:cat>
            <c:numRef>
              <c:f>Sheet1!$A$2:$A$49</c:f>
              <c:numCache>
                <c:formatCode>m/d/yyyy</c:formatCode>
                <c:ptCount val="48"/>
                <c:pt idx="0">
                  <c:v>25569</c:v>
                </c:pt>
                <c:pt idx="1">
                  <c:v>25934</c:v>
                </c:pt>
                <c:pt idx="2">
                  <c:v>26299</c:v>
                </c:pt>
                <c:pt idx="3">
                  <c:v>26665</c:v>
                </c:pt>
                <c:pt idx="4">
                  <c:v>27030</c:v>
                </c:pt>
                <c:pt idx="5">
                  <c:v>27395</c:v>
                </c:pt>
                <c:pt idx="6">
                  <c:v>27760</c:v>
                </c:pt>
                <c:pt idx="7">
                  <c:v>28126</c:v>
                </c:pt>
                <c:pt idx="8">
                  <c:v>28491</c:v>
                </c:pt>
                <c:pt idx="9">
                  <c:v>28856</c:v>
                </c:pt>
                <c:pt idx="10">
                  <c:v>29221</c:v>
                </c:pt>
                <c:pt idx="11">
                  <c:v>29587</c:v>
                </c:pt>
                <c:pt idx="12">
                  <c:v>29952</c:v>
                </c:pt>
                <c:pt idx="13">
                  <c:v>30317</c:v>
                </c:pt>
                <c:pt idx="14">
                  <c:v>30682</c:v>
                </c:pt>
                <c:pt idx="15">
                  <c:v>31048</c:v>
                </c:pt>
                <c:pt idx="16">
                  <c:v>31413</c:v>
                </c:pt>
                <c:pt idx="17">
                  <c:v>31778</c:v>
                </c:pt>
                <c:pt idx="18">
                  <c:v>32143</c:v>
                </c:pt>
                <c:pt idx="19">
                  <c:v>32509</c:v>
                </c:pt>
                <c:pt idx="20">
                  <c:v>32874</c:v>
                </c:pt>
                <c:pt idx="21">
                  <c:v>33239</c:v>
                </c:pt>
                <c:pt idx="22">
                  <c:v>33604</c:v>
                </c:pt>
                <c:pt idx="23">
                  <c:v>33970</c:v>
                </c:pt>
                <c:pt idx="24">
                  <c:v>34335</c:v>
                </c:pt>
                <c:pt idx="25">
                  <c:v>34700</c:v>
                </c:pt>
                <c:pt idx="26">
                  <c:v>35065</c:v>
                </c:pt>
                <c:pt idx="27">
                  <c:v>35431</c:v>
                </c:pt>
                <c:pt idx="28">
                  <c:v>35796</c:v>
                </c:pt>
                <c:pt idx="29">
                  <c:v>36161</c:v>
                </c:pt>
                <c:pt idx="30">
                  <c:v>36526</c:v>
                </c:pt>
                <c:pt idx="31">
                  <c:v>36892</c:v>
                </c:pt>
                <c:pt idx="32">
                  <c:v>37257</c:v>
                </c:pt>
                <c:pt idx="33">
                  <c:v>37622</c:v>
                </c:pt>
                <c:pt idx="34">
                  <c:v>37987</c:v>
                </c:pt>
                <c:pt idx="35">
                  <c:v>38353</c:v>
                </c:pt>
                <c:pt idx="36">
                  <c:v>38718</c:v>
                </c:pt>
                <c:pt idx="37">
                  <c:v>39083</c:v>
                </c:pt>
                <c:pt idx="38">
                  <c:v>39448</c:v>
                </c:pt>
                <c:pt idx="39">
                  <c:v>39814</c:v>
                </c:pt>
                <c:pt idx="40">
                  <c:v>40179</c:v>
                </c:pt>
                <c:pt idx="41">
                  <c:v>40544</c:v>
                </c:pt>
                <c:pt idx="42">
                  <c:v>40909</c:v>
                </c:pt>
                <c:pt idx="43">
                  <c:v>41275</c:v>
                </c:pt>
                <c:pt idx="44">
                  <c:v>41640</c:v>
                </c:pt>
                <c:pt idx="45">
                  <c:v>42005</c:v>
                </c:pt>
                <c:pt idx="46">
                  <c:v>42370</c:v>
                </c:pt>
                <c:pt idx="47">
                  <c:v>42736</c:v>
                </c:pt>
              </c:numCache>
            </c:numRef>
          </c:cat>
          <c:val>
            <c:numRef>
              <c:f>Sheet1!$C$2:$C$49</c:f>
              <c:numCache>
                <c:formatCode>General</c:formatCode>
                <c:ptCount val="48"/>
                <c:pt idx="9">
                  <c:v>37.576000000000001</c:v>
                </c:pt>
                <c:pt idx="10">
                  <c:v>39.311</c:v>
                </c:pt>
                <c:pt idx="11">
                  <c:v>38.607000000000014</c:v>
                </c:pt>
                <c:pt idx="12">
                  <c:v>40.577000000000012</c:v>
                </c:pt>
                <c:pt idx="13">
                  <c:v>42.13</c:v>
                </c:pt>
                <c:pt idx="14">
                  <c:v>46.589000000000013</c:v>
                </c:pt>
                <c:pt idx="15">
                  <c:v>48.616</c:v>
                </c:pt>
                <c:pt idx="16">
                  <c:v>49.180999999999997</c:v>
                </c:pt>
                <c:pt idx="17">
                  <c:v>54.024000000000001</c:v>
                </c:pt>
                <c:pt idx="18">
                  <c:v>58.666000000000011</c:v>
                </c:pt>
                <c:pt idx="19">
                  <c:v>60.158000000000001</c:v>
                </c:pt>
                <c:pt idx="20">
                  <c:v>62.853000000000002</c:v>
                </c:pt>
                <c:pt idx="21">
                  <c:v>64.85299999999998</c:v>
                </c:pt>
                <c:pt idx="22">
                  <c:v>63.66</c:v>
                </c:pt>
                <c:pt idx="23">
                  <c:v>66.604999999999976</c:v>
                </c:pt>
                <c:pt idx="24">
                  <c:v>67.039000000000001</c:v>
                </c:pt>
                <c:pt idx="25">
                  <c:v>65.792000000000002</c:v>
                </c:pt>
                <c:pt idx="26">
                  <c:v>68.986999999999995</c:v>
                </c:pt>
                <c:pt idx="27">
                  <c:v>72.158999999999978</c:v>
                </c:pt>
                <c:pt idx="28">
                  <c:v>71.453000000000003</c:v>
                </c:pt>
                <c:pt idx="29">
                  <c:v>76.541532708140565</c:v>
                </c:pt>
                <c:pt idx="30">
                  <c:v>78.721634838300005</c:v>
                </c:pt>
                <c:pt idx="31">
                  <c:v>78.616724066556344</c:v>
                </c:pt>
                <c:pt idx="32">
                  <c:v>80.339988271948869</c:v>
                </c:pt>
                <c:pt idx="33">
                  <c:v>82.719365990740599</c:v>
                </c:pt>
                <c:pt idx="34">
                  <c:v>86.386173825705313</c:v>
                </c:pt>
                <c:pt idx="35">
                  <c:v>90.998704996743555</c:v>
                </c:pt>
                <c:pt idx="36">
                  <c:v>95.231099113447314</c:v>
                </c:pt>
                <c:pt idx="37">
                  <c:v>98.381131318675457</c:v>
                </c:pt>
                <c:pt idx="38">
                  <c:v>97.895236495001257</c:v>
                </c:pt>
                <c:pt idx="39">
                  <c:v>98.775802909348045</c:v>
                </c:pt>
                <c:pt idx="40">
                  <c:v>100.5419687764286</c:v>
                </c:pt>
                <c:pt idx="41">
                  <c:v>99.8412667538703</c:v>
                </c:pt>
                <c:pt idx="42">
                  <c:v>98.546449120591902</c:v>
                </c:pt>
                <c:pt idx="43">
                  <c:v>97.506404044861881</c:v>
                </c:pt>
                <c:pt idx="44">
                  <c:v>95.694684931506842</c:v>
                </c:pt>
                <c:pt idx="45">
                  <c:v>95.825573465592072</c:v>
                </c:pt>
                <c:pt idx="46" formatCode="0.0">
                  <c:v>95.244326657327903</c:v>
                </c:pt>
                <c:pt idx="47" formatCode="0.0">
                  <c:v>95.702663223902604</c:v>
                </c:pt>
              </c:numCache>
            </c:numRef>
          </c:val>
          <c:smooth val="0"/>
          <c:extLst xmlns:c16r2="http://schemas.microsoft.com/office/drawing/2015/06/chart">
            <c:ext xmlns:c16="http://schemas.microsoft.com/office/drawing/2014/chart" uri="{C3380CC4-5D6E-409C-BE32-E72D297353CC}">
              <c16:uniqueId val="{00000001-09AB-4A06-8B5B-FDB95FD17109}"/>
            </c:ext>
          </c:extLst>
        </c:ser>
        <c:ser>
          <c:idx val="2"/>
          <c:order val="2"/>
          <c:tx>
            <c:strRef>
              <c:f>Sheet1!$D$1</c:f>
              <c:strCache>
                <c:ptCount val="1"/>
                <c:pt idx="0">
                  <c:v>JP</c:v>
                </c:pt>
              </c:strCache>
            </c:strRef>
          </c:tx>
          <c:spPr>
            <a:ln w="38100">
              <a:solidFill>
                <a:srgbClr val="C00000"/>
              </a:solidFill>
            </a:ln>
          </c:spPr>
          <c:marker>
            <c:symbol val="none"/>
          </c:marker>
          <c:cat>
            <c:numRef>
              <c:f>Sheet1!$A$2:$A$49</c:f>
              <c:numCache>
                <c:formatCode>m/d/yyyy</c:formatCode>
                <c:ptCount val="48"/>
                <c:pt idx="0">
                  <c:v>25569</c:v>
                </c:pt>
                <c:pt idx="1">
                  <c:v>25934</c:v>
                </c:pt>
                <c:pt idx="2">
                  <c:v>26299</c:v>
                </c:pt>
                <c:pt idx="3">
                  <c:v>26665</c:v>
                </c:pt>
                <c:pt idx="4">
                  <c:v>27030</c:v>
                </c:pt>
                <c:pt idx="5">
                  <c:v>27395</c:v>
                </c:pt>
                <c:pt idx="6">
                  <c:v>27760</c:v>
                </c:pt>
                <c:pt idx="7">
                  <c:v>28126</c:v>
                </c:pt>
                <c:pt idx="8">
                  <c:v>28491</c:v>
                </c:pt>
                <c:pt idx="9">
                  <c:v>28856</c:v>
                </c:pt>
                <c:pt idx="10">
                  <c:v>29221</c:v>
                </c:pt>
                <c:pt idx="11">
                  <c:v>29587</c:v>
                </c:pt>
                <c:pt idx="12">
                  <c:v>29952</c:v>
                </c:pt>
                <c:pt idx="13">
                  <c:v>30317</c:v>
                </c:pt>
                <c:pt idx="14">
                  <c:v>30682</c:v>
                </c:pt>
                <c:pt idx="15">
                  <c:v>31048</c:v>
                </c:pt>
                <c:pt idx="16">
                  <c:v>31413</c:v>
                </c:pt>
                <c:pt idx="17">
                  <c:v>31778</c:v>
                </c:pt>
                <c:pt idx="18">
                  <c:v>32143</c:v>
                </c:pt>
                <c:pt idx="19">
                  <c:v>32509</c:v>
                </c:pt>
                <c:pt idx="20">
                  <c:v>32874</c:v>
                </c:pt>
                <c:pt idx="21">
                  <c:v>33239</c:v>
                </c:pt>
                <c:pt idx="22">
                  <c:v>33604</c:v>
                </c:pt>
                <c:pt idx="23">
                  <c:v>33970</c:v>
                </c:pt>
                <c:pt idx="24">
                  <c:v>34335</c:v>
                </c:pt>
                <c:pt idx="25">
                  <c:v>34700</c:v>
                </c:pt>
                <c:pt idx="26">
                  <c:v>35065</c:v>
                </c:pt>
                <c:pt idx="27">
                  <c:v>35431</c:v>
                </c:pt>
                <c:pt idx="28">
                  <c:v>35796</c:v>
                </c:pt>
                <c:pt idx="29">
                  <c:v>36161</c:v>
                </c:pt>
                <c:pt idx="30">
                  <c:v>36526</c:v>
                </c:pt>
                <c:pt idx="31">
                  <c:v>36892</c:v>
                </c:pt>
                <c:pt idx="32">
                  <c:v>37257</c:v>
                </c:pt>
                <c:pt idx="33">
                  <c:v>37622</c:v>
                </c:pt>
                <c:pt idx="34">
                  <c:v>37987</c:v>
                </c:pt>
                <c:pt idx="35">
                  <c:v>38353</c:v>
                </c:pt>
                <c:pt idx="36">
                  <c:v>38718</c:v>
                </c:pt>
                <c:pt idx="37">
                  <c:v>39083</c:v>
                </c:pt>
                <c:pt idx="38">
                  <c:v>39448</c:v>
                </c:pt>
                <c:pt idx="39">
                  <c:v>39814</c:v>
                </c:pt>
                <c:pt idx="40">
                  <c:v>40179</c:v>
                </c:pt>
                <c:pt idx="41">
                  <c:v>40544</c:v>
                </c:pt>
                <c:pt idx="42">
                  <c:v>40909</c:v>
                </c:pt>
                <c:pt idx="43">
                  <c:v>41275</c:v>
                </c:pt>
                <c:pt idx="44">
                  <c:v>41640</c:v>
                </c:pt>
                <c:pt idx="45">
                  <c:v>42005</c:v>
                </c:pt>
                <c:pt idx="46">
                  <c:v>42370</c:v>
                </c:pt>
                <c:pt idx="47">
                  <c:v>42736</c:v>
                </c:pt>
              </c:numCache>
            </c:numRef>
          </c:cat>
          <c:val>
            <c:numRef>
              <c:f>Sheet1!$D$2:$D$49</c:f>
              <c:numCache>
                <c:formatCode>General</c:formatCode>
                <c:ptCount val="48"/>
                <c:pt idx="0">
                  <c:v>64.372999999999948</c:v>
                </c:pt>
                <c:pt idx="1">
                  <c:v>67.634</c:v>
                </c:pt>
                <c:pt idx="2">
                  <c:v>69.808999999999983</c:v>
                </c:pt>
                <c:pt idx="3">
                  <c:v>70.736000000000004</c:v>
                </c:pt>
                <c:pt idx="4">
                  <c:v>63.292000000000002</c:v>
                </c:pt>
                <c:pt idx="5">
                  <c:v>68.049000000000007</c:v>
                </c:pt>
                <c:pt idx="6">
                  <c:v>69.672999999999931</c:v>
                </c:pt>
                <c:pt idx="7">
                  <c:v>71.463999999999999</c:v>
                </c:pt>
                <c:pt idx="8">
                  <c:v>76.977000000000004</c:v>
                </c:pt>
                <c:pt idx="9">
                  <c:v>81.018000000000001</c:v>
                </c:pt>
                <c:pt idx="10">
                  <c:v>83.753</c:v>
                </c:pt>
                <c:pt idx="11">
                  <c:v>84.65</c:v>
                </c:pt>
                <c:pt idx="12">
                  <c:v>87.06</c:v>
                </c:pt>
                <c:pt idx="13">
                  <c:v>90.351999999999975</c:v>
                </c:pt>
                <c:pt idx="14">
                  <c:v>94.093999999999994</c:v>
                </c:pt>
                <c:pt idx="15">
                  <c:v>96.631</c:v>
                </c:pt>
                <c:pt idx="16">
                  <c:v>102.336</c:v>
                </c:pt>
                <c:pt idx="17">
                  <c:v>110.06399999999999</c:v>
                </c:pt>
                <c:pt idx="18">
                  <c:v>116.282</c:v>
                </c:pt>
                <c:pt idx="19">
                  <c:v>123.24</c:v>
                </c:pt>
                <c:pt idx="20">
                  <c:v>126.017</c:v>
                </c:pt>
                <c:pt idx="21">
                  <c:v>123.64100000000001</c:v>
                </c:pt>
                <c:pt idx="22">
                  <c:v>121.65600000000001</c:v>
                </c:pt>
                <c:pt idx="23">
                  <c:v>122.84399999999999</c:v>
                </c:pt>
                <c:pt idx="24">
                  <c:v>127.68</c:v>
                </c:pt>
                <c:pt idx="25">
                  <c:v>132.196</c:v>
                </c:pt>
                <c:pt idx="26">
                  <c:v>134.17400000000001</c:v>
                </c:pt>
                <c:pt idx="27">
                  <c:v>133.84299999999999</c:v>
                </c:pt>
                <c:pt idx="28">
                  <c:v>133.92500000000001</c:v>
                </c:pt>
                <c:pt idx="29">
                  <c:v>134.863</c:v>
                </c:pt>
                <c:pt idx="30">
                  <c:v>135.584</c:v>
                </c:pt>
                <c:pt idx="31">
                  <c:v>136.31800000000001</c:v>
                </c:pt>
                <c:pt idx="32">
                  <c:v>133.52099999999999</c:v>
                </c:pt>
                <c:pt idx="33">
                  <c:v>133.89599999999999</c:v>
                </c:pt>
                <c:pt idx="34">
                  <c:v>133.636</c:v>
                </c:pt>
                <c:pt idx="35">
                  <c:v>133.63</c:v>
                </c:pt>
                <c:pt idx="36">
                  <c:v>132.94300000000001</c:v>
                </c:pt>
                <c:pt idx="37">
                  <c:v>128.851</c:v>
                </c:pt>
                <c:pt idx="38">
                  <c:v>128.251</c:v>
                </c:pt>
                <c:pt idx="39">
                  <c:v>127.214</c:v>
                </c:pt>
                <c:pt idx="40">
                  <c:v>124.834</c:v>
                </c:pt>
                <c:pt idx="41">
                  <c:v>129.14599999999999</c:v>
                </c:pt>
                <c:pt idx="42">
                  <c:v>127.158</c:v>
                </c:pt>
                <c:pt idx="43">
                  <c:v>128.994</c:v>
                </c:pt>
                <c:pt idx="44">
                  <c:v>132.31800000000001</c:v>
                </c:pt>
                <c:pt idx="45">
                  <c:v>135.85499999999999</c:v>
                </c:pt>
              </c:numCache>
            </c:numRef>
          </c:val>
          <c:smooth val="0"/>
          <c:extLst xmlns:c16r2="http://schemas.microsoft.com/office/drawing/2015/06/chart">
            <c:ext xmlns:c16="http://schemas.microsoft.com/office/drawing/2014/chart" uri="{C3380CC4-5D6E-409C-BE32-E72D297353CC}">
              <c16:uniqueId val="{00000002-09AB-4A06-8B5B-FDB95FD17109}"/>
            </c:ext>
          </c:extLst>
        </c:ser>
        <c:ser>
          <c:idx val="3"/>
          <c:order val="3"/>
          <c:tx>
            <c:strRef>
              <c:f>Sheet1!$E$1</c:f>
              <c:strCache>
                <c:ptCount val="1"/>
                <c:pt idx="0">
                  <c:v>UK</c:v>
                </c:pt>
              </c:strCache>
            </c:strRef>
          </c:tx>
          <c:spPr>
            <a:ln w="38100">
              <a:solidFill>
                <a:srgbClr val="FFC000"/>
              </a:solidFill>
            </a:ln>
          </c:spPr>
          <c:marker>
            <c:symbol val="none"/>
          </c:marker>
          <c:cat>
            <c:numRef>
              <c:f>Sheet1!$A$2:$A$49</c:f>
              <c:numCache>
                <c:formatCode>m/d/yyyy</c:formatCode>
                <c:ptCount val="48"/>
                <c:pt idx="0">
                  <c:v>25569</c:v>
                </c:pt>
                <c:pt idx="1">
                  <c:v>25934</c:v>
                </c:pt>
                <c:pt idx="2">
                  <c:v>26299</c:v>
                </c:pt>
                <c:pt idx="3">
                  <c:v>26665</c:v>
                </c:pt>
                <c:pt idx="4">
                  <c:v>27030</c:v>
                </c:pt>
                <c:pt idx="5">
                  <c:v>27395</c:v>
                </c:pt>
                <c:pt idx="6">
                  <c:v>27760</c:v>
                </c:pt>
                <c:pt idx="7">
                  <c:v>28126</c:v>
                </c:pt>
                <c:pt idx="8">
                  <c:v>28491</c:v>
                </c:pt>
                <c:pt idx="9">
                  <c:v>28856</c:v>
                </c:pt>
                <c:pt idx="10">
                  <c:v>29221</c:v>
                </c:pt>
                <c:pt idx="11">
                  <c:v>29587</c:v>
                </c:pt>
                <c:pt idx="12">
                  <c:v>29952</c:v>
                </c:pt>
                <c:pt idx="13">
                  <c:v>30317</c:v>
                </c:pt>
                <c:pt idx="14">
                  <c:v>30682</c:v>
                </c:pt>
                <c:pt idx="15">
                  <c:v>31048</c:v>
                </c:pt>
                <c:pt idx="16">
                  <c:v>31413</c:v>
                </c:pt>
                <c:pt idx="17">
                  <c:v>31778</c:v>
                </c:pt>
                <c:pt idx="18">
                  <c:v>32143</c:v>
                </c:pt>
                <c:pt idx="19">
                  <c:v>32509</c:v>
                </c:pt>
                <c:pt idx="20">
                  <c:v>32874</c:v>
                </c:pt>
                <c:pt idx="21">
                  <c:v>33239</c:v>
                </c:pt>
                <c:pt idx="22">
                  <c:v>33604</c:v>
                </c:pt>
                <c:pt idx="23">
                  <c:v>33970</c:v>
                </c:pt>
                <c:pt idx="24">
                  <c:v>34335</c:v>
                </c:pt>
                <c:pt idx="25">
                  <c:v>34700</c:v>
                </c:pt>
                <c:pt idx="26">
                  <c:v>35065</c:v>
                </c:pt>
                <c:pt idx="27">
                  <c:v>35431</c:v>
                </c:pt>
                <c:pt idx="28">
                  <c:v>35796</c:v>
                </c:pt>
                <c:pt idx="29">
                  <c:v>36161</c:v>
                </c:pt>
                <c:pt idx="30">
                  <c:v>36526</c:v>
                </c:pt>
                <c:pt idx="31">
                  <c:v>36892</c:v>
                </c:pt>
                <c:pt idx="32">
                  <c:v>37257</c:v>
                </c:pt>
                <c:pt idx="33">
                  <c:v>37622</c:v>
                </c:pt>
                <c:pt idx="34">
                  <c:v>37987</c:v>
                </c:pt>
                <c:pt idx="35">
                  <c:v>38353</c:v>
                </c:pt>
                <c:pt idx="36">
                  <c:v>38718</c:v>
                </c:pt>
                <c:pt idx="37">
                  <c:v>39083</c:v>
                </c:pt>
                <c:pt idx="38">
                  <c:v>39448</c:v>
                </c:pt>
                <c:pt idx="39">
                  <c:v>39814</c:v>
                </c:pt>
                <c:pt idx="40">
                  <c:v>40179</c:v>
                </c:pt>
                <c:pt idx="41">
                  <c:v>40544</c:v>
                </c:pt>
                <c:pt idx="42">
                  <c:v>40909</c:v>
                </c:pt>
                <c:pt idx="43">
                  <c:v>41275</c:v>
                </c:pt>
                <c:pt idx="44">
                  <c:v>41640</c:v>
                </c:pt>
                <c:pt idx="45">
                  <c:v>42005</c:v>
                </c:pt>
                <c:pt idx="46">
                  <c:v>42370</c:v>
                </c:pt>
                <c:pt idx="47">
                  <c:v>42736</c:v>
                </c:pt>
              </c:numCache>
            </c:numRef>
          </c:cat>
          <c:val>
            <c:numRef>
              <c:f>Sheet1!$E$2:$E$49</c:f>
              <c:numCache>
                <c:formatCode>General</c:formatCode>
                <c:ptCount val="48"/>
                <c:pt idx="18">
                  <c:v>119.09399999999999</c:v>
                </c:pt>
                <c:pt idx="19">
                  <c:v>121.31100000000001</c:v>
                </c:pt>
                <c:pt idx="20">
                  <c:v>122.691</c:v>
                </c:pt>
                <c:pt idx="21">
                  <c:v>119.67400000000001</c:v>
                </c:pt>
                <c:pt idx="22">
                  <c:v>115.562</c:v>
                </c:pt>
                <c:pt idx="23">
                  <c:v>113.28100000000001</c:v>
                </c:pt>
                <c:pt idx="24">
                  <c:v>113.208</c:v>
                </c:pt>
                <c:pt idx="25">
                  <c:v>112.685</c:v>
                </c:pt>
                <c:pt idx="26">
                  <c:v>110.11499999999999</c:v>
                </c:pt>
                <c:pt idx="27">
                  <c:v>110.905</c:v>
                </c:pt>
                <c:pt idx="28">
                  <c:v>114.562</c:v>
                </c:pt>
                <c:pt idx="29">
                  <c:v>117.36799999999999</c:v>
                </c:pt>
                <c:pt idx="30">
                  <c:v>118.91</c:v>
                </c:pt>
                <c:pt idx="31">
                  <c:v>125.744</c:v>
                </c:pt>
                <c:pt idx="32">
                  <c:v>138.98500000000001</c:v>
                </c:pt>
                <c:pt idx="33">
                  <c:v>151.66</c:v>
                </c:pt>
                <c:pt idx="34">
                  <c:v>154.27600000000001</c:v>
                </c:pt>
                <c:pt idx="35">
                  <c:v>153.57599999999999</c:v>
                </c:pt>
                <c:pt idx="36">
                  <c:v>163.964</c:v>
                </c:pt>
                <c:pt idx="37">
                  <c:v>168.99600000000001</c:v>
                </c:pt>
                <c:pt idx="38">
                  <c:v>164.614</c:v>
                </c:pt>
                <c:pt idx="39">
                  <c:v>157.94800000000001</c:v>
                </c:pt>
                <c:pt idx="40">
                  <c:v>155.84700000000001</c:v>
                </c:pt>
                <c:pt idx="41">
                  <c:v>155.095</c:v>
                </c:pt>
                <c:pt idx="42">
                  <c:v>148.696</c:v>
                </c:pt>
                <c:pt idx="43">
                  <c:v>144.696</c:v>
                </c:pt>
                <c:pt idx="44">
                  <c:v>145.68199999999999</c:v>
                </c:pt>
                <c:pt idx="45">
                  <c:v>141.624</c:v>
                </c:pt>
                <c:pt idx="46" formatCode="0.0">
                  <c:v>145.83799999999999</c:v>
                </c:pt>
              </c:numCache>
            </c:numRef>
          </c:val>
          <c:smooth val="0"/>
          <c:extLst xmlns:c16r2="http://schemas.microsoft.com/office/drawing/2015/06/chart">
            <c:ext xmlns:c16="http://schemas.microsoft.com/office/drawing/2014/chart" uri="{C3380CC4-5D6E-409C-BE32-E72D297353CC}">
              <c16:uniqueId val="{00000003-09AB-4A06-8B5B-FDB95FD17109}"/>
            </c:ext>
          </c:extLst>
        </c:ser>
        <c:dLbls>
          <c:showLegendKey val="0"/>
          <c:showVal val="0"/>
          <c:showCatName val="0"/>
          <c:showSerName val="0"/>
          <c:showPercent val="0"/>
          <c:showBubbleSize val="0"/>
        </c:dLbls>
        <c:smooth val="0"/>
        <c:axId val="263787296"/>
        <c:axId val="263787856"/>
      </c:lineChart>
      <c:dateAx>
        <c:axId val="263787296"/>
        <c:scaling>
          <c:orientation val="minMax"/>
          <c:max val="42370"/>
          <c:min val="36526"/>
        </c:scaling>
        <c:delete val="0"/>
        <c:axPos val="b"/>
        <c:majorGridlines/>
        <c:numFmt formatCode="yyyy" sourceLinked="0"/>
        <c:majorTickMark val="out"/>
        <c:minorTickMark val="none"/>
        <c:tickLblPos val="low"/>
        <c:txPr>
          <a:bodyPr/>
          <a:lstStyle/>
          <a:p>
            <a:pPr>
              <a:defRPr sz="1400"/>
            </a:pPr>
            <a:endParaRPr lang="fr-FR"/>
          </a:p>
        </c:txPr>
        <c:crossAx val="263787856"/>
        <c:crosses val="autoZero"/>
        <c:auto val="1"/>
        <c:lblOffset val="100"/>
        <c:baseTimeUnit val="months"/>
        <c:majorUnit val="5"/>
        <c:majorTimeUnit val="years"/>
        <c:minorUnit val="5"/>
      </c:dateAx>
      <c:valAx>
        <c:axId val="263787856"/>
        <c:scaling>
          <c:orientation val="minMax"/>
          <c:max val="250"/>
          <c:min val="25"/>
        </c:scaling>
        <c:delete val="1"/>
        <c:axPos val="l"/>
        <c:majorGridlines/>
        <c:numFmt formatCode="General" sourceLinked="0"/>
        <c:majorTickMark val="out"/>
        <c:minorTickMark val="none"/>
        <c:tickLblPos val="nextTo"/>
        <c:crossAx val="263787296"/>
        <c:crosses val="autoZero"/>
        <c:crossBetween val="between"/>
        <c:majorUnit val="25"/>
      </c:valAx>
      <c:spPr>
        <a:solidFill>
          <a:schemeClr val="bg1"/>
        </a:solidFill>
      </c:spPr>
    </c:plotArea>
    <c:plotVisOnly val="1"/>
    <c:dispBlanksAs val="gap"/>
    <c:showDLblsOverMax val="0"/>
  </c:chart>
  <c:txPr>
    <a:bodyPr/>
    <a:lstStyle/>
    <a:p>
      <a:pPr>
        <a:defRPr sz="1800"/>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263520203687099E-2"/>
          <c:y val="3.9308276872367702E-2"/>
          <c:w val="0.76334480645009195"/>
          <c:h val="0.73838647002609503"/>
        </c:manualLayout>
      </c:layout>
      <c:lineChart>
        <c:grouping val="standard"/>
        <c:varyColors val="0"/>
        <c:ser>
          <c:idx val="0"/>
          <c:order val="0"/>
          <c:tx>
            <c:strRef>
              <c:f>Sheet1!$B$1</c:f>
              <c:strCache>
                <c:ptCount val="1"/>
                <c:pt idx="0">
                  <c:v>US</c:v>
                </c:pt>
              </c:strCache>
            </c:strRef>
          </c:tx>
          <c:spPr>
            <a:ln w="38100">
              <a:solidFill>
                <a:srgbClr val="00B050"/>
              </a:solidFill>
            </a:ln>
          </c:spPr>
          <c:marker>
            <c:symbol val="none"/>
          </c:marker>
          <c:cat>
            <c:numRef>
              <c:f>Sheet1!$A$2:$A$49</c:f>
              <c:numCache>
                <c:formatCode>m/d/yyyy</c:formatCode>
                <c:ptCount val="48"/>
                <c:pt idx="0">
                  <c:v>25569</c:v>
                </c:pt>
                <c:pt idx="1">
                  <c:v>25934</c:v>
                </c:pt>
                <c:pt idx="2">
                  <c:v>26299</c:v>
                </c:pt>
                <c:pt idx="3">
                  <c:v>26665</c:v>
                </c:pt>
                <c:pt idx="4">
                  <c:v>27030</c:v>
                </c:pt>
                <c:pt idx="5">
                  <c:v>27395</c:v>
                </c:pt>
                <c:pt idx="6">
                  <c:v>27760</c:v>
                </c:pt>
                <c:pt idx="7">
                  <c:v>28126</c:v>
                </c:pt>
                <c:pt idx="8">
                  <c:v>28491</c:v>
                </c:pt>
                <c:pt idx="9">
                  <c:v>28856</c:v>
                </c:pt>
                <c:pt idx="10">
                  <c:v>29221</c:v>
                </c:pt>
                <c:pt idx="11">
                  <c:v>29587</c:v>
                </c:pt>
                <c:pt idx="12">
                  <c:v>29952</c:v>
                </c:pt>
                <c:pt idx="13">
                  <c:v>30317</c:v>
                </c:pt>
                <c:pt idx="14">
                  <c:v>30682</c:v>
                </c:pt>
                <c:pt idx="15">
                  <c:v>31048</c:v>
                </c:pt>
                <c:pt idx="16">
                  <c:v>31413</c:v>
                </c:pt>
                <c:pt idx="17">
                  <c:v>31778</c:v>
                </c:pt>
                <c:pt idx="18">
                  <c:v>32143</c:v>
                </c:pt>
                <c:pt idx="19">
                  <c:v>32509</c:v>
                </c:pt>
                <c:pt idx="20">
                  <c:v>32874</c:v>
                </c:pt>
                <c:pt idx="21">
                  <c:v>33239</c:v>
                </c:pt>
                <c:pt idx="22">
                  <c:v>33604</c:v>
                </c:pt>
                <c:pt idx="23">
                  <c:v>33970</c:v>
                </c:pt>
                <c:pt idx="24">
                  <c:v>34335</c:v>
                </c:pt>
                <c:pt idx="25">
                  <c:v>34700</c:v>
                </c:pt>
                <c:pt idx="26">
                  <c:v>35065</c:v>
                </c:pt>
                <c:pt idx="27">
                  <c:v>35431</c:v>
                </c:pt>
                <c:pt idx="28">
                  <c:v>35796</c:v>
                </c:pt>
                <c:pt idx="29">
                  <c:v>36161</c:v>
                </c:pt>
                <c:pt idx="30">
                  <c:v>36526</c:v>
                </c:pt>
                <c:pt idx="31">
                  <c:v>36892</c:v>
                </c:pt>
                <c:pt idx="32">
                  <c:v>37257</c:v>
                </c:pt>
                <c:pt idx="33">
                  <c:v>37622</c:v>
                </c:pt>
                <c:pt idx="34">
                  <c:v>37987</c:v>
                </c:pt>
                <c:pt idx="35">
                  <c:v>38353</c:v>
                </c:pt>
                <c:pt idx="36">
                  <c:v>38718</c:v>
                </c:pt>
                <c:pt idx="37">
                  <c:v>39083</c:v>
                </c:pt>
                <c:pt idx="38">
                  <c:v>39448</c:v>
                </c:pt>
                <c:pt idx="39">
                  <c:v>39814</c:v>
                </c:pt>
                <c:pt idx="40">
                  <c:v>40179</c:v>
                </c:pt>
                <c:pt idx="41">
                  <c:v>40544</c:v>
                </c:pt>
                <c:pt idx="42">
                  <c:v>40909</c:v>
                </c:pt>
                <c:pt idx="43">
                  <c:v>41275</c:v>
                </c:pt>
                <c:pt idx="44">
                  <c:v>41640</c:v>
                </c:pt>
                <c:pt idx="45">
                  <c:v>42005</c:v>
                </c:pt>
                <c:pt idx="46">
                  <c:v>42370</c:v>
                </c:pt>
                <c:pt idx="47">
                  <c:v>42736</c:v>
                </c:pt>
              </c:numCache>
            </c:numRef>
          </c:cat>
          <c:val>
            <c:numRef>
              <c:f>Sheet1!$B$2:$B$49</c:f>
              <c:numCache>
                <c:formatCode>General</c:formatCode>
                <c:ptCount val="48"/>
                <c:pt idx="0">
                  <c:v>44.761099999999999</c:v>
                </c:pt>
                <c:pt idx="1">
                  <c:v>45.360999999999997</c:v>
                </c:pt>
                <c:pt idx="2">
                  <c:v>43.870600000000003</c:v>
                </c:pt>
                <c:pt idx="3">
                  <c:v>41.229600000000012</c:v>
                </c:pt>
                <c:pt idx="4">
                  <c:v>40.139200000000002</c:v>
                </c:pt>
                <c:pt idx="5">
                  <c:v>43.2669</c:v>
                </c:pt>
                <c:pt idx="6">
                  <c:v>43.518300000000011</c:v>
                </c:pt>
                <c:pt idx="7">
                  <c:v>42.428200000000011</c:v>
                </c:pt>
                <c:pt idx="8">
                  <c:v>41.405500000000011</c:v>
                </c:pt>
                <c:pt idx="9">
                  <c:v>40.148099999999999</c:v>
                </c:pt>
                <c:pt idx="10">
                  <c:v>40.793600000000012</c:v>
                </c:pt>
                <c:pt idx="11">
                  <c:v>39.990900000000003</c:v>
                </c:pt>
                <c:pt idx="12">
                  <c:v>44.675800000000002</c:v>
                </c:pt>
                <c:pt idx="13">
                  <c:v>47.5565</c:v>
                </c:pt>
                <c:pt idx="14">
                  <c:v>49.228200000000001</c:v>
                </c:pt>
                <c:pt idx="15">
                  <c:v>53.814</c:v>
                </c:pt>
                <c:pt idx="16">
                  <c:v>57.226200000000013</c:v>
                </c:pt>
                <c:pt idx="17">
                  <c:v>58.968200000000003</c:v>
                </c:pt>
                <c:pt idx="18">
                  <c:v>59.526400000000002</c:v>
                </c:pt>
                <c:pt idx="19">
                  <c:v>59.665100000000002</c:v>
                </c:pt>
                <c:pt idx="20">
                  <c:v>61.256900000000002</c:v>
                </c:pt>
                <c:pt idx="21">
                  <c:v>65.88509999999998</c:v>
                </c:pt>
                <c:pt idx="22">
                  <c:v>68.161799999999999</c:v>
                </c:pt>
                <c:pt idx="23">
                  <c:v>69.671199999999999</c:v>
                </c:pt>
                <c:pt idx="24">
                  <c:v>68.912899999999993</c:v>
                </c:pt>
                <c:pt idx="25">
                  <c:v>68.369100000000003</c:v>
                </c:pt>
                <c:pt idx="26">
                  <c:v>67.645700000000005</c:v>
                </c:pt>
                <c:pt idx="27">
                  <c:v>65.271299999999997</c:v>
                </c:pt>
                <c:pt idx="28">
                  <c:v>62.127800000000001</c:v>
                </c:pt>
                <c:pt idx="29">
                  <c:v>58.583799999999997</c:v>
                </c:pt>
                <c:pt idx="30">
                  <c:v>52.76</c:v>
                </c:pt>
                <c:pt idx="31">
                  <c:v>52.732500000000002</c:v>
                </c:pt>
                <c:pt idx="32">
                  <c:v>55.093000000000011</c:v>
                </c:pt>
                <c:pt idx="33">
                  <c:v>58.148299999999999</c:v>
                </c:pt>
                <c:pt idx="34">
                  <c:v>65.55589999999998</c:v>
                </c:pt>
                <c:pt idx="35">
                  <c:v>64.999600000000001</c:v>
                </c:pt>
                <c:pt idx="36">
                  <c:v>63.850099999999998</c:v>
                </c:pt>
                <c:pt idx="37">
                  <c:v>64.379899999999978</c:v>
                </c:pt>
                <c:pt idx="38">
                  <c:v>73.456900000000005</c:v>
                </c:pt>
                <c:pt idx="39">
                  <c:v>86.738200000000006</c:v>
                </c:pt>
                <c:pt idx="40">
                  <c:v>95.392200000000003</c:v>
                </c:pt>
                <c:pt idx="41">
                  <c:v>99.665199999999999</c:v>
                </c:pt>
                <c:pt idx="42">
                  <c:v>103.2518</c:v>
                </c:pt>
                <c:pt idx="43">
                  <c:v>105.1296</c:v>
                </c:pt>
                <c:pt idx="44">
                  <c:v>104.8428</c:v>
                </c:pt>
                <c:pt idx="45">
                  <c:v>105.04770000000001</c:v>
                </c:pt>
                <c:pt idx="46">
                  <c:v>106.9135</c:v>
                </c:pt>
                <c:pt idx="47">
                  <c:v>105.1623</c:v>
                </c:pt>
              </c:numCache>
            </c:numRef>
          </c:val>
          <c:smooth val="0"/>
          <c:extLst xmlns:c16r2="http://schemas.microsoft.com/office/drawing/2015/06/chart">
            <c:ext xmlns:c16="http://schemas.microsoft.com/office/drawing/2014/chart" uri="{C3380CC4-5D6E-409C-BE32-E72D297353CC}">
              <c16:uniqueId val="{00000000-09CA-4B67-A185-C13AB9F48FDC}"/>
            </c:ext>
          </c:extLst>
        </c:ser>
        <c:ser>
          <c:idx val="1"/>
          <c:order val="1"/>
          <c:tx>
            <c:strRef>
              <c:f>Sheet1!$C$1</c:f>
              <c:strCache>
                <c:ptCount val="1"/>
                <c:pt idx="0">
                  <c:v>EA</c:v>
                </c:pt>
              </c:strCache>
            </c:strRef>
          </c:tx>
          <c:spPr>
            <a:ln w="38100">
              <a:solidFill>
                <a:srgbClr val="00518E"/>
              </a:solidFill>
            </a:ln>
          </c:spPr>
          <c:marker>
            <c:symbol val="none"/>
          </c:marker>
          <c:cat>
            <c:numRef>
              <c:f>Sheet1!$A$2:$A$49</c:f>
              <c:numCache>
                <c:formatCode>m/d/yyyy</c:formatCode>
                <c:ptCount val="48"/>
                <c:pt idx="0">
                  <c:v>25569</c:v>
                </c:pt>
                <c:pt idx="1">
                  <c:v>25934</c:v>
                </c:pt>
                <c:pt idx="2">
                  <c:v>26299</c:v>
                </c:pt>
                <c:pt idx="3">
                  <c:v>26665</c:v>
                </c:pt>
                <c:pt idx="4">
                  <c:v>27030</c:v>
                </c:pt>
                <c:pt idx="5">
                  <c:v>27395</c:v>
                </c:pt>
                <c:pt idx="6">
                  <c:v>27760</c:v>
                </c:pt>
                <c:pt idx="7">
                  <c:v>28126</c:v>
                </c:pt>
                <c:pt idx="8">
                  <c:v>28491</c:v>
                </c:pt>
                <c:pt idx="9">
                  <c:v>28856</c:v>
                </c:pt>
                <c:pt idx="10">
                  <c:v>29221</c:v>
                </c:pt>
                <c:pt idx="11">
                  <c:v>29587</c:v>
                </c:pt>
                <c:pt idx="12">
                  <c:v>29952</c:v>
                </c:pt>
                <c:pt idx="13">
                  <c:v>30317</c:v>
                </c:pt>
                <c:pt idx="14">
                  <c:v>30682</c:v>
                </c:pt>
                <c:pt idx="15">
                  <c:v>31048</c:v>
                </c:pt>
                <c:pt idx="16">
                  <c:v>31413</c:v>
                </c:pt>
                <c:pt idx="17">
                  <c:v>31778</c:v>
                </c:pt>
                <c:pt idx="18">
                  <c:v>32143</c:v>
                </c:pt>
                <c:pt idx="19">
                  <c:v>32509</c:v>
                </c:pt>
                <c:pt idx="20">
                  <c:v>32874</c:v>
                </c:pt>
                <c:pt idx="21">
                  <c:v>33239</c:v>
                </c:pt>
                <c:pt idx="22">
                  <c:v>33604</c:v>
                </c:pt>
                <c:pt idx="23">
                  <c:v>33970</c:v>
                </c:pt>
                <c:pt idx="24">
                  <c:v>34335</c:v>
                </c:pt>
                <c:pt idx="25">
                  <c:v>34700</c:v>
                </c:pt>
                <c:pt idx="26">
                  <c:v>35065</c:v>
                </c:pt>
                <c:pt idx="27">
                  <c:v>35431</c:v>
                </c:pt>
                <c:pt idx="28">
                  <c:v>35796</c:v>
                </c:pt>
                <c:pt idx="29">
                  <c:v>36161</c:v>
                </c:pt>
                <c:pt idx="30">
                  <c:v>36526</c:v>
                </c:pt>
                <c:pt idx="31">
                  <c:v>36892</c:v>
                </c:pt>
                <c:pt idx="32">
                  <c:v>37257</c:v>
                </c:pt>
                <c:pt idx="33">
                  <c:v>37622</c:v>
                </c:pt>
                <c:pt idx="34">
                  <c:v>37987</c:v>
                </c:pt>
                <c:pt idx="35">
                  <c:v>38353</c:v>
                </c:pt>
                <c:pt idx="36">
                  <c:v>38718</c:v>
                </c:pt>
                <c:pt idx="37">
                  <c:v>39083</c:v>
                </c:pt>
                <c:pt idx="38">
                  <c:v>39448</c:v>
                </c:pt>
                <c:pt idx="39">
                  <c:v>39814</c:v>
                </c:pt>
                <c:pt idx="40">
                  <c:v>40179</c:v>
                </c:pt>
                <c:pt idx="41">
                  <c:v>40544</c:v>
                </c:pt>
                <c:pt idx="42">
                  <c:v>40909</c:v>
                </c:pt>
                <c:pt idx="43">
                  <c:v>41275</c:v>
                </c:pt>
                <c:pt idx="44">
                  <c:v>41640</c:v>
                </c:pt>
                <c:pt idx="45">
                  <c:v>42005</c:v>
                </c:pt>
                <c:pt idx="46">
                  <c:v>42370</c:v>
                </c:pt>
                <c:pt idx="47">
                  <c:v>42736</c:v>
                </c:pt>
              </c:numCache>
            </c:numRef>
          </c:cat>
          <c:val>
            <c:numRef>
              <c:f>Sheet1!$C$2:$C$49</c:f>
              <c:numCache>
                <c:formatCode>General</c:formatCode>
                <c:ptCount val="48"/>
                <c:pt idx="25" formatCode="0.000">
                  <c:v>70.812719999999999</c:v>
                </c:pt>
                <c:pt idx="26" formatCode="0.000">
                  <c:v>72.727909999999994</c:v>
                </c:pt>
                <c:pt idx="27" formatCode="0.000">
                  <c:v>72.178209999999979</c:v>
                </c:pt>
                <c:pt idx="28" formatCode="0.000">
                  <c:v>71.777060000000006</c:v>
                </c:pt>
                <c:pt idx="29" formatCode="0.000">
                  <c:v>70.58508999999998</c:v>
                </c:pt>
                <c:pt idx="30" formatCode="0.000">
                  <c:v>68.057659999999998</c:v>
                </c:pt>
                <c:pt idx="31" formatCode="0.000">
                  <c:v>67.014039999999994</c:v>
                </c:pt>
                <c:pt idx="32" formatCode="0.000">
                  <c:v>66.885869999999983</c:v>
                </c:pt>
                <c:pt idx="33" formatCode="0.000">
                  <c:v>68.102539999999948</c:v>
                </c:pt>
                <c:pt idx="34" formatCode="0.000">
                  <c:v>68.424229999999994</c:v>
                </c:pt>
                <c:pt idx="35" formatCode="0.000">
                  <c:v>69.180499999999981</c:v>
                </c:pt>
                <c:pt idx="36" formatCode="0.000">
                  <c:v>67.333119999999994</c:v>
                </c:pt>
                <c:pt idx="37" formatCode="0.000">
                  <c:v>64.944109999999995</c:v>
                </c:pt>
                <c:pt idx="38" formatCode="0.000">
                  <c:v>68.58005</c:v>
                </c:pt>
                <c:pt idx="39" formatCode="0.000">
                  <c:v>78.36524</c:v>
                </c:pt>
                <c:pt idx="40" formatCode="0.000">
                  <c:v>83.829479999999947</c:v>
                </c:pt>
                <c:pt idx="41" formatCode="0.000">
                  <c:v>86.073709999999949</c:v>
                </c:pt>
                <c:pt idx="42" formatCode="0.000">
                  <c:v>89.441310000000001</c:v>
                </c:pt>
                <c:pt idx="43" formatCode="0.000">
                  <c:v>91.338429999999974</c:v>
                </c:pt>
                <c:pt idx="44" formatCode="0.000">
                  <c:v>91.842299999999994</c:v>
                </c:pt>
                <c:pt idx="45" formatCode="0.000">
                  <c:v>89.919619999999995</c:v>
                </c:pt>
                <c:pt idx="46" formatCode="0.000">
                  <c:v>88.904240000000001</c:v>
                </c:pt>
                <c:pt idx="47" formatCode="0.000">
                  <c:v>86.611170000000001</c:v>
                </c:pt>
              </c:numCache>
            </c:numRef>
          </c:val>
          <c:smooth val="0"/>
          <c:extLst xmlns:c16r2="http://schemas.microsoft.com/office/drawing/2015/06/chart">
            <c:ext xmlns:c16="http://schemas.microsoft.com/office/drawing/2014/chart" uri="{C3380CC4-5D6E-409C-BE32-E72D297353CC}">
              <c16:uniqueId val="{00000001-09CA-4B67-A185-C13AB9F48FDC}"/>
            </c:ext>
          </c:extLst>
        </c:ser>
        <c:ser>
          <c:idx val="2"/>
          <c:order val="2"/>
          <c:tx>
            <c:strRef>
              <c:f>Sheet1!$D$1</c:f>
              <c:strCache>
                <c:ptCount val="1"/>
                <c:pt idx="0">
                  <c:v>JP</c:v>
                </c:pt>
              </c:strCache>
            </c:strRef>
          </c:tx>
          <c:spPr>
            <a:ln w="38100">
              <a:solidFill>
                <a:srgbClr val="C00000"/>
              </a:solidFill>
            </a:ln>
          </c:spPr>
          <c:marker>
            <c:symbol val="none"/>
          </c:marker>
          <c:cat>
            <c:numRef>
              <c:f>Sheet1!$A$2:$A$49</c:f>
              <c:numCache>
                <c:formatCode>m/d/yyyy</c:formatCode>
                <c:ptCount val="48"/>
                <c:pt idx="0">
                  <c:v>25569</c:v>
                </c:pt>
                <c:pt idx="1">
                  <c:v>25934</c:v>
                </c:pt>
                <c:pt idx="2">
                  <c:v>26299</c:v>
                </c:pt>
                <c:pt idx="3">
                  <c:v>26665</c:v>
                </c:pt>
                <c:pt idx="4">
                  <c:v>27030</c:v>
                </c:pt>
                <c:pt idx="5">
                  <c:v>27395</c:v>
                </c:pt>
                <c:pt idx="6">
                  <c:v>27760</c:v>
                </c:pt>
                <c:pt idx="7">
                  <c:v>28126</c:v>
                </c:pt>
                <c:pt idx="8">
                  <c:v>28491</c:v>
                </c:pt>
                <c:pt idx="9">
                  <c:v>28856</c:v>
                </c:pt>
                <c:pt idx="10">
                  <c:v>29221</c:v>
                </c:pt>
                <c:pt idx="11">
                  <c:v>29587</c:v>
                </c:pt>
                <c:pt idx="12">
                  <c:v>29952</c:v>
                </c:pt>
                <c:pt idx="13">
                  <c:v>30317</c:v>
                </c:pt>
                <c:pt idx="14">
                  <c:v>30682</c:v>
                </c:pt>
                <c:pt idx="15">
                  <c:v>31048</c:v>
                </c:pt>
                <c:pt idx="16">
                  <c:v>31413</c:v>
                </c:pt>
                <c:pt idx="17">
                  <c:v>31778</c:v>
                </c:pt>
                <c:pt idx="18">
                  <c:v>32143</c:v>
                </c:pt>
                <c:pt idx="19">
                  <c:v>32509</c:v>
                </c:pt>
                <c:pt idx="20">
                  <c:v>32874</c:v>
                </c:pt>
                <c:pt idx="21">
                  <c:v>33239</c:v>
                </c:pt>
                <c:pt idx="22">
                  <c:v>33604</c:v>
                </c:pt>
                <c:pt idx="23">
                  <c:v>33970</c:v>
                </c:pt>
                <c:pt idx="24">
                  <c:v>34335</c:v>
                </c:pt>
                <c:pt idx="25">
                  <c:v>34700</c:v>
                </c:pt>
                <c:pt idx="26">
                  <c:v>35065</c:v>
                </c:pt>
                <c:pt idx="27">
                  <c:v>35431</c:v>
                </c:pt>
                <c:pt idx="28">
                  <c:v>35796</c:v>
                </c:pt>
                <c:pt idx="29">
                  <c:v>36161</c:v>
                </c:pt>
                <c:pt idx="30">
                  <c:v>36526</c:v>
                </c:pt>
                <c:pt idx="31">
                  <c:v>36892</c:v>
                </c:pt>
                <c:pt idx="32">
                  <c:v>37257</c:v>
                </c:pt>
                <c:pt idx="33">
                  <c:v>37622</c:v>
                </c:pt>
                <c:pt idx="34">
                  <c:v>37987</c:v>
                </c:pt>
                <c:pt idx="35">
                  <c:v>38353</c:v>
                </c:pt>
                <c:pt idx="36">
                  <c:v>38718</c:v>
                </c:pt>
                <c:pt idx="37">
                  <c:v>39083</c:v>
                </c:pt>
                <c:pt idx="38">
                  <c:v>39448</c:v>
                </c:pt>
                <c:pt idx="39">
                  <c:v>39814</c:v>
                </c:pt>
                <c:pt idx="40">
                  <c:v>40179</c:v>
                </c:pt>
                <c:pt idx="41">
                  <c:v>40544</c:v>
                </c:pt>
                <c:pt idx="42">
                  <c:v>40909</c:v>
                </c:pt>
                <c:pt idx="43">
                  <c:v>41275</c:v>
                </c:pt>
                <c:pt idx="44">
                  <c:v>41640</c:v>
                </c:pt>
                <c:pt idx="45">
                  <c:v>42005</c:v>
                </c:pt>
                <c:pt idx="46">
                  <c:v>42370</c:v>
                </c:pt>
                <c:pt idx="47">
                  <c:v>42736</c:v>
                </c:pt>
              </c:numCache>
            </c:numRef>
          </c:cat>
          <c:val>
            <c:numRef>
              <c:f>Sheet1!$D$2:$D$49</c:f>
              <c:numCache>
                <c:formatCode>General</c:formatCode>
                <c:ptCount val="48"/>
                <c:pt idx="0">
                  <c:v>10.3111</c:v>
                </c:pt>
                <c:pt idx="1">
                  <c:v>11.549799999999999</c:v>
                </c:pt>
                <c:pt idx="2">
                  <c:v>15.365500000000001</c:v>
                </c:pt>
                <c:pt idx="3">
                  <c:v>14.918200000000001</c:v>
                </c:pt>
                <c:pt idx="4">
                  <c:v>11.610799999999999</c:v>
                </c:pt>
                <c:pt idx="5">
                  <c:v>18.5733</c:v>
                </c:pt>
                <c:pt idx="6">
                  <c:v>24.950399999999981</c:v>
                </c:pt>
                <c:pt idx="7">
                  <c:v>29.926300000000001</c:v>
                </c:pt>
                <c:pt idx="8">
                  <c:v>37.8932</c:v>
                </c:pt>
                <c:pt idx="9">
                  <c:v>42.107300000000002</c:v>
                </c:pt>
                <c:pt idx="10">
                  <c:v>46.065100000000001</c:v>
                </c:pt>
                <c:pt idx="11">
                  <c:v>51.651000000000003</c:v>
                </c:pt>
                <c:pt idx="12">
                  <c:v>57.448600000000013</c:v>
                </c:pt>
                <c:pt idx="13">
                  <c:v>63.492600000000003</c:v>
                </c:pt>
                <c:pt idx="14">
                  <c:v>65.5398</c:v>
                </c:pt>
                <c:pt idx="15">
                  <c:v>67.827399999999983</c:v>
                </c:pt>
                <c:pt idx="16">
                  <c:v>73.394000000000005</c:v>
                </c:pt>
                <c:pt idx="17">
                  <c:v>75.084900000000005</c:v>
                </c:pt>
                <c:pt idx="18">
                  <c:v>71.132199999999983</c:v>
                </c:pt>
                <c:pt idx="19">
                  <c:v>65.154499999999999</c:v>
                </c:pt>
                <c:pt idx="20">
                  <c:v>62.46</c:v>
                </c:pt>
                <c:pt idx="21">
                  <c:v>61.7913</c:v>
                </c:pt>
                <c:pt idx="22">
                  <c:v>66.072899999999947</c:v>
                </c:pt>
                <c:pt idx="23">
                  <c:v>72.195699999999974</c:v>
                </c:pt>
                <c:pt idx="24">
                  <c:v>77.287099999999995</c:v>
                </c:pt>
                <c:pt idx="25">
                  <c:v>84.351200000000006</c:v>
                </c:pt>
                <c:pt idx="26">
                  <c:v>90.600999999999999</c:v>
                </c:pt>
                <c:pt idx="27">
                  <c:v>99.054400000000001</c:v>
                </c:pt>
                <c:pt idx="28">
                  <c:v>109.84739999999999</c:v>
                </c:pt>
                <c:pt idx="29">
                  <c:v>123.44110000000001</c:v>
                </c:pt>
                <c:pt idx="30">
                  <c:v>130.922</c:v>
                </c:pt>
                <c:pt idx="31">
                  <c:v>137.14869999999999</c:v>
                </c:pt>
                <c:pt idx="32">
                  <c:v>144.72049999999999</c:v>
                </c:pt>
                <c:pt idx="33">
                  <c:v>148.7525</c:v>
                </c:pt>
                <c:pt idx="34">
                  <c:v>155.39959999999999</c:v>
                </c:pt>
                <c:pt idx="35">
                  <c:v>159.41980000000001</c:v>
                </c:pt>
                <c:pt idx="36">
                  <c:v>155.173</c:v>
                </c:pt>
                <c:pt idx="37">
                  <c:v>152.93209999999999</c:v>
                </c:pt>
                <c:pt idx="38">
                  <c:v>161.36789999999999</c:v>
                </c:pt>
                <c:pt idx="39">
                  <c:v>177.55330000000001</c:v>
                </c:pt>
                <c:pt idx="40">
                  <c:v>184.2225</c:v>
                </c:pt>
                <c:pt idx="41">
                  <c:v>199.64789999999999</c:v>
                </c:pt>
                <c:pt idx="42">
                  <c:v>206.2321</c:v>
                </c:pt>
                <c:pt idx="43">
                  <c:v>210.01849999999999</c:v>
                </c:pt>
                <c:pt idx="44">
                  <c:v>214.50489999999999</c:v>
                </c:pt>
                <c:pt idx="45">
                  <c:v>214.7423</c:v>
                </c:pt>
                <c:pt idx="46">
                  <c:v>217.72489999999999</c:v>
                </c:pt>
                <c:pt idx="47">
                  <c:v>221.024</c:v>
                </c:pt>
              </c:numCache>
            </c:numRef>
          </c:val>
          <c:smooth val="0"/>
          <c:extLst xmlns:c16r2="http://schemas.microsoft.com/office/drawing/2015/06/chart">
            <c:ext xmlns:c16="http://schemas.microsoft.com/office/drawing/2014/chart" uri="{C3380CC4-5D6E-409C-BE32-E72D297353CC}">
              <c16:uniqueId val="{00000002-09CA-4B67-A185-C13AB9F48FDC}"/>
            </c:ext>
          </c:extLst>
        </c:ser>
        <c:dLbls>
          <c:showLegendKey val="0"/>
          <c:showVal val="0"/>
          <c:showCatName val="0"/>
          <c:showSerName val="0"/>
          <c:showPercent val="0"/>
          <c:showBubbleSize val="0"/>
        </c:dLbls>
        <c:marker val="1"/>
        <c:smooth val="0"/>
        <c:axId val="263791776"/>
        <c:axId val="263792336"/>
      </c:lineChart>
      <c:lineChart>
        <c:grouping val="standard"/>
        <c:varyColors val="0"/>
        <c:ser>
          <c:idx val="3"/>
          <c:order val="3"/>
          <c:tx>
            <c:strRef>
              <c:f>Sheet1!$E$1</c:f>
              <c:strCache>
                <c:ptCount val="1"/>
                <c:pt idx="0">
                  <c:v>UK</c:v>
                </c:pt>
              </c:strCache>
            </c:strRef>
          </c:tx>
          <c:spPr>
            <a:ln w="38100">
              <a:solidFill>
                <a:srgbClr val="FFC000"/>
              </a:solidFill>
            </a:ln>
          </c:spPr>
          <c:marker>
            <c:symbol val="none"/>
          </c:marker>
          <c:cat>
            <c:numRef>
              <c:f>Sheet1!$A$2:$A$49</c:f>
              <c:numCache>
                <c:formatCode>m/d/yyyy</c:formatCode>
                <c:ptCount val="48"/>
                <c:pt idx="0">
                  <c:v>25569</c:v>
                </c:pt>
                <c:pt idx="1">
                  <c:v>25934</c:v>
                </c:pt>
                <c:pt idx="2">
                  <c:v>26299</c:v>
                </c:pt>
                <c:pt idx="3">
                  <c:v>26665</c:v>
                </c:pt>
                <c:pt idx="4">
                  <c:v>27030</c:v>
                </c:pt>
                <c:pt idx="5">
                  <c:v>27395</c:v>
                </c:pt>
                <c:pt idx="6">
                  <c:v>27760</c:v>
                </c:pt>
                <c:pt idx="7">
                  <c:v>28126</c:v>
                </c:pt>
                <c:pt idx="8">
                  <c:v>28491</c:v>
                </c:pt>
                <c:pt idx="9">
                  <c:v>28856</c:v>
                </c:pt>
                <c:pt idx="10">
                  <c:v>29221</c:v>
                </c:pt>
                <c:pt idx="11">
                  <c:v>29587</c:v>
                </c:pt>
                <c:pt idx="12">
                  <c:v>29952</c:v>
                </c:pt>
                <c:pt idx="13">
                  <c:v>30317</c:v>
                </c:pt>
                <c:pt idx="14">
                  <c:v>30682</c:v>
                </c:pt>
                <c:pt idx="15">
                  <c:v>31048</c:v>
                </c:pt>
                <c:pt idx="16">
                  <c:v>31413</c:v>
                </c:pt>
                <c:pt idx="17">
                  <c:v>31778</c:v>
                </c:pt>
                <c:pt idx="18">
                  <c:v>32143</c:v>
                </c:pt>
                <c:pt idx="19">
                  <c:v>32509</c:v>
                </c:pt>
                <c:pt idx="20">
                  <c:v>32874</c:v>
                </c:pt>
                <c:pt idx="21">
                  <c:v>33239</c:v>
                </c:pt>
                <c:pt idx="22">
                  <c:v>33604</c:v>
                </c:pt>
                <c:pt idx="23">
                  <c:v>33970</c:v>
                </c:pt>
                <c:pt idx="24">
                  <c:v>34335</c:v>
                </c:pt>
                <c:pt idx="25">
                  <c:v>34700</c:v>
                </c:pt>
                <c:pt idx="26">
                  <c:v>35065</c:v>
                </c:pt>
                <c:pt idx="27">
                  <c:v>35431</c:v>
                </c:pt>
                <c:pt idx="28">
                  <c:v>35796</c:v>
                </c:pt>
                <c:pt idx="29">
                  <c:v>36161</c:v>
                </c:pt>
                <c:pt idx="30">
                  <c:v>36526</c:v>
                </c:pt>
                <c:pt idx="31">
                  <c:v>36892</c:v>
                </c:pt>
                <c:pt idx="32">
                  <c:v>37257</c:v>
                </c:pt>
                <c:pt idx="33">
                  <c:v>37622</c:v>
                </c:pt>
                <c:pt idx="34">
                  <c:v>37987</c:v>
                </c:pt>
                <c:pt idx="35">
                  <c:v>38353</c:v>
                </c:pt>
                <c:pt idx="36">
                  <c:v>38718</c:v>
                </c:pt>
                <c:pt idx="37">
                  <c:v>39083</c:v>
                </c:pt>
                <c:pt idx="38">
                  <c:v>39448</c:v>
                </c:pt>
                <c:pt idx="39">
                  <c:v>39814</c:v>
                </c:pt>
                <c:pt idx="40">
                  <c:v>40179</c:v>
                </c:pt>
                <c:pt idx="41">
                  <c:v>40544</c:v>
                </c:pt>
                <c:pt idx="42">
                  <c:v>40909</c:v>
                </c:pt>
                <c:pt idx="43">
                  <c:v>41275</c:v>
                </c:pt>
                <c:pt idx="44">
                  <c:v>41640</c:v>
                </c:pt>
                <c:pt idx="45">
                  <c:v>42005</c:v>
                </c:pt>
                <c:pt idx="46">
                  <c:v>42370</c:v>
                </c:pt>
                <c:pt idx="47">
                  <c:v>42736</c:v>
                </c:pt>
              </c:numCache>
            </c:numRef>
          </c:cat>
          <c:val>
            <c:numRef>
              <c:f>Sheet1!$E$2:$E$49</c:f>
              <c:numCache>
                <c:formatCode>General</c:formatCode>
                <c:ptCount val="48"/>
                <c:pt idx="0">
                  <c:v>63.972800000000007</c:v>
                </c:pt>
                <c:pt idx="1">
                  <c:v>65.870199999999983</c:v>
                </c:pt>
                <c:pt idx="2">
                  <c:v>57.799700000000001</c:v>
                </c:pt>
                <c:pt idx="3">
                  <c:v>53.030099999999997</c:v>
                </c:pt>
                <c:pt idx="4">
                  <c:v>49.627499999999998</c:v>
                </c:pt>
                <c:pt idx="5">
                  <c:v>49.855899999999998</c:v>
                </c:pt>
                <c:pt idx="6">
                  <c:v>47.742600000000003</c:v>
                </c:pt>
                <c:pt idx="7">
                  <c:v>53.6922</c:v>
                </c:pt>
                <c:pt idx="8">
                  <c:v>47.295200000000001</c:v>
                </c:pt>
                <c:pt idx="9">
                  <c:v>44.548400000000001</c:v>
                </c:pt>
                <c:pt idx="10">
                  <c:v>43.710600000000007</c:v>
                </c:pt>
                <c:pt idx="11">
                  <c:v>41.171200000000013</c:v>
                </c:pt>
                <c:pt idx="12">
                  <c:v>44.749400000000001</c:v>
                </c:pt>
                <c:pt idx="13">
                  <c:v>44.229200000000013</c:v>
                </c:pt>
                <c:pt idx="14">
                  <c:v>44.179200000000002</c:v>
                </c:pt>
                <c:pt idx="15">
                  <c:v>42.811300000000003</c:v>
                </c:pt>
                <c:pt idx="16">
                  <c:v>42.269300000000001</c:v>
                </c:pt>
                <c:pt idx="17">
                  <c:v>41.225299999999997</c:v>
                </c:pt>
                <c:pt idx="18">
                  <c:v>35.972299999999997</c:v>
                </c:pt>
                <c:pt idx="19">
                  <c:v>30.7835</c:v>
                </c:pt>
                <c:pt idx="20">
                  <c:v>27.562100000000001</c:v>
                </c:pt>
                <c:pt idx="21">
                  <c:v>27.867999999999999</c:v>
                </c:pt>
                <c:pt idx="22">
                  <c:v>33.263500000000001</c:v>
                </c:pt>
                <c:pt idx="23">
                  <c:v>41.573500000000003</c:v>
                </c:pt>
                <c:pt idx="24">
                  <c:v>40.261800000000001</c:v>
                </c:pt>
                <c:pt idx="25">
                  <c:v>51.7042</c:v>
                </c:pt>
                <c:pt idx="26">
                  <c:v>51.119700000000002</c:v>
                </c:pt>
                <c:pt idx="27">
                  <c:v>50.702300000000001</c:v>
                </c:pt>
                <c:pt idx="28">
                  <c:v>51.858400000000003</c:v>
                </c:pt>
                <c:pt idx="29">
                  <c:v>47.458200000000012</c:v>
                </c:pt>
                <c:pt idx="30">
                  <c:v>48.415100000000002</c:v>
                </c:pt>
                <c:pt idx="31">
                  <c:v>44.577199999999998</c:v>
                </c:pt>
                <c:pt idx="32">
                  <c:v>47.078499999999998</c:v>
                </c:pt>
                <c:pt idx="33">
                  <c:v>46.516000000000012</c:v>
                </c:pt>
                <c:pt idx="34">
                  <c:v>49.334899999999998</c:v>
                </c:pt>
                <c:pt idx="35">
                  <c:v>50.860799999999998</c:v>
                </c:pt>
                <c:pt idx="36">
                  <c:v>50.484400000000001</c:v>
                </c:pt>
                <c:pt idx="37">
                  <c:v>51.174700000000001</c:v>
                </c:pt>
                <c:pt idx="38">
                  <c:v>63.100499999999997</c:v>
                </c:pt>
                <c:pt idx="39">
                  <c:v>76.533299999999997</c:v>
                </c:pt>
                <c:pt idx="40">
                  <c:v>88.867400000000004</c:v>
                </c:pt>
                <c:pt idx="41">
                  <c:v>103.0668</c:v>
                </c:pt>
                <c:pt idx="42">
                  <c:v>106.50449999999999</c:v>
                </c:pt>
                <c:pt idx="43">
                  <c:v>102.12949999999999</c:v>
                </c:pt>
                <c:pt idx="44">
                  <c:v>112.4588</c:v>
                </c:pt>
                <c:pt idx="45">
                  <c:v>111.739</c:v>
                </c:pt>
                <c:pt idx="46">
                  <c:v>121.8836</c:v>
                </c:pt>
                <c:pt idx="47">
                  <c:v>120.95310000000001</c:v>
                </c:pt>
              </c:numCache>
            </c:numRef>
          </c:val>
          <c:smooth val="0"/>
          <c:extLst xmlns:c16r2="http://schemas.microsoft.com/office/drawing/2015/06/chart">
            <c:ext xmlns:c16="http://schemas.microsoft.com/office/drawing/2014/chart" uri="{C3380CC4-5D6E-409C-BE32-E72D297353CC}">
              <c16:uniqueId val="{00000003-09CA-4B67-A185-C13AB9F48FDC}"/>
            </c:ext>
          </c:extLst>
        </c:ser>
        <c:dLbls>
          <c:showLegendKey val="0"/>
          <c:showVal val="0"/>
          <c:showCatName val="0"/>
          <c:showSerName val="0"/>
          <c:showPercent val="0"/>
          <c:showBubbleSize val="0"/>
        </c:dLbls>
        <c:marker val="1"/>
        <c:smooth val="0"/>
        <c:axId val="263793456"/>
        <c:axId val="263792896"/>
      </c:lineChart>
      <c:dateAx>
        <c:axId val="263791776"/>
        <c:scaling>
          <c:orientation val="minMax"/>
          <c:max val="43101"/>
          <c:min val="36526"/>
        </c:scaling>
        <c:delete val="0"/>
        <c:axPos val="b"/>
        <c:majorGridlines/>
        <c:numFmt formatCode="yyyy" sourceLinked="0"/>
        <c:majorTickMark val="out"/>
        <c:minorTickMark val="none"/>
        <c:tickLblPos val="low"/>
        <c:txPr>
          <a:bodyPr/>
          <a:lstStyle/>
          <a:p>
            <a:pPr>
              <a:defRPr sz="1400"/>
            </a:pPr>
            <a:endParaRPr lang="fr-FR"/>
          </a:p>
        </c:txPr>
        <c:crossAx val="263792336"/>
        <c:crosses val="autoZero"/>
        <c:auto val="1"/>
        <c:lblOffset val="100"/>
        <c:baseTimeUnit val="months"/>
        <c:majorUnit val="5"/>
        <c:majorTimeUnit val="years"/>
        <c:minorUnit val="5"/>
      </c:dateAx>
      <c:valAx>
        <c:axId val="263792336"/>
        <c:scaling>
          <c:orientation val="minMax"/>
        </c:scaling>
        <c:delete val="1"/>
        <c:axPos val="l"/>
        <c:majorGridlines/>
        <c:numFmt formatCode="General" sourceLinked="0"/>
        <c:majorTickMark val="out"/>
        <c:minorTickMark val="none"/>
        <c:tickLblPos val="nextTo"/>
        <c:crossAx val="263791776"/>
        <c:crosses val="autoZero"/>
        <c:crossBetween val="between"/>
      </c:valAx>
      <c:valAx>
        <c:axId val="263792896"/>
        <c:scaling>
          <c:orientation val="minMax"/>
          <c:max val="250"/>
          <c:min val="25"/>
        </c:scaling>
        <c:delete val="0"/>
        <c:axPos val="r"/>
        <c:minorGridlines/>
        <c:numFmt formatCode="General" sourceLinked="0"/>
        <c:majorTickMark val="out"/>
        <c:minorTickMark val="none"/>
        <c:tickLblPos val="nextTo"/>
        <c:txPr>
          <a:bodyPr/>
          <a:lstStyle/>
          <a:p>
            <a:pPr>
              <a:defRPr sz="1500"/>
            </a:pPr>
            <a:endParaRPr lang="fr-FR"/>
          </a:p>
        </c:txPr>
        <c:crossAx val="263793456"/>
        <c:crosses val="max"/>
        <c:crossBetween val="between"/>
        <c:majorUnit val="25"/>
        <c:minorUnit val="25"/>
      </c:valAx>
      <c:dateAx>
        <c:axId val="263793456"/>
        <c:scaling>
          <c:orientation val="minMax"/>
        </c:scaling>
        <c:delete val="1"/>
        <c:axPos val="b"/>
        <c:numFmt formatCode="m/d/yyyy" sourceLinked="1"/>
        <c:majorTickMark val="out"/>
        <c:minorTickMark val="none"/>
        <c:tickLblPos val="nextTo"/>
        <c:crossAx val="263792896"/>
        <c:crosses val="autoZero"/>
        <c:auto val="1"/>
        <c:lblOffset val="100"/>
        <c:baseTimeUnit val="years"/>
      </c:dateAx>
      <c:spPr>
        <a:solidFill>
          <a:schemeClr val="bg1"/>
        </a:solidFill>
      </c:spPr>
    </c:plotArea>
    <c:plotVisOnly val="1"/>
    <c:dispBlanksAs val="gap"/>
    <c:showDLblsOverMax val="0"/>
  </c:chart>
  <c:txPr>
    <a:bodyPr/>
    <a:lstStyle/>
    <a:p>
      <a:pPr>
        <a:defRPr sz="1800"/>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695952479624197E-2"/>
          <c:y val="3.88390321016336E-2"/>
          <c:w val="0.85260809504075197"/>
          <c:h val="0.75309914083842799"/>
        </c:manualLayout>
      </c:layout>
      <c:lineChart>
        <c:grouping val="standard"/>
        <c:varyColors val="0"/>
        <c:ser>
          <c:idx val="1"/>
          <c:order val="1"/>
          <c:tx>
            <c:strRef>
              <c:f>Sheet1!$C$1</c:f>
              <c:strCache>
                <c:ptCount val="1"/>
                <c:pt idx="0">
                  <c:v>UK</c:v>
                </c:pt>
              </c:strCache>
            </c:strRef>
          </c:tx>
          <c:spPr>
            <a:ln w="38100">
              <a:solidFill>
                <a:srgbClr val="0070C0"/>
              </a:solidFill>
            </a:ln>
          </c:spPr>
          <c:marker>
            <c:symbol val="none"/>
          </c:marker>
          <c:cat>
            <c:numRef>
              <c:f>Sheet1!$A$2:$A$18</c:f>
              <c:numCache>
                <c:formatCode>m/d/yyyy</c:formatCode>
                <c:ptCount val="17"/>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numCache>
            </c:numRef>
          </c:cat>
          <c:val>
            <c:numRef>
              <c:f>Sheet1!$C$2:$C$18</c:f>
              <c:numCache>
                <c:formatCode>General</c:formatCode>
                <c:ptCount val="17"/>
                <c:pt idx="0">
                  <c:v>1.484529515519873</c:v>
                </c:pt>
                <c:pt idx="1">
                  <c:v>1.263834372522358</c:v>
                </c:pt>
                <c:pt idx="2">
                  <c:v>1.1148294617050469</c:v>
                </c:pt>
                <c:pt idx="3">
                  <c:v>1.061375782630716</c:v>
                </c:pt>
                <c:pt idx="4">
                  <c:v>0.95948882841307004</c:v>
                </c:pt>
                <c:pt idx="5">
                  <c:v>0.99715795528804996</c:v>
                </c:pt>
                <c:pt idx="6">
                  <c:v>1.190211888265611</c:v>
                </c:pt>
                <c:pt idx="7">
                  <c:v>1.24632841799172</c:v>
                </c:pt>
                <c:pt idx="8">
                  <c:v>1.35149851217954</c:v>
                </c:pt>
                <c:pt idx="9">
                  <c:v>1.8421022194007881</c:v>
                </c:pt>
                <c:pt idx="10">
                  <c:v>2.524664143186417</c:v>
                </c:pt>
                <c:pt idx="11">
                  <c:v>2.6801057840684139</c:v>
                </c:pt>
                <c:pt idx="12">
                  <c:v>2.7279680164536151</c:v>
                </c:pt>
                <c:pt idx="13">
                  <c:v>2.71239823789257</c:v>
                </c:pt>
                <c:pt idx="14">
                  <c:v>2.1721471489204531</c:v>
                </c:pt>
                <c:pt idx="15">
                  <c:v>1.613564598888003</c:v>
                </c:pt>
                <c:pt idx="16">
                  <c:v>1.3039162464107501</c:v>
                </c:pt>
              </c:numCache>
            </c:numRef>
          </c:val>
          <c:smooth val="0"/>
          <c:extLst xmlns:c16r2="http://schemas.microsoft.com/office/drawing/2015/06/chart">
            <c:ext xmlns:c16="http://schemas.microsoft.com/office/drawing/2014/chart" uri="{C3380CC4-5D6E-409C-BE32-E72D297353CC}">
              <c16:uniqueId val="{00000000-8A06-4A94-8CC5-2CBF307932A4}"/>
            </c:ext>
          </c:extLst>
        </c:ser>
        <c:ser>
          <c:idx val="2"/>
          <c:order val="2"/>
          <c:tx>
            <c:strRef>
              <c:f>Sheet1!$D$1</c:f>
              <c:strCache>
                <c:ptCount val="1"/>
                <c:pt idx="0">
                  <c:v>JP</c:v>
                </c:pt>
              </c:strCache>
            </c:strRef>
          </c:tx>
          <c:spPr>
            <a:ln w="38100">
              <a:solidFill>
                <a:srgbClr val="C00000"/>
              </a:solidFill>
            </a:ln>
          </c:spPr>
          <c:marker>
            <c:symbol val="none"/>
          </c:marker>
          <c:cat>
            <c:numRef>
              <c:f>Sheet1!$A$2:$A$18</c:f>
              <c:numCache>
                <c:formatCode>m/d/yyyy</c:formatCode>
                <c:ptCount val="17"/>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numCache>
            </c:numRef>
          </c:cat>
          <c:val>
            <c:numRef>
              <c:f>Sheet1!$D$2:$D$18</c:f>
              <c:numCache>
                <c:formatCode>General</c:formatCode>
                <c:ptCount val="17"/>
                <c:pt idx="0">
                  <c:v>1.211897284315536</c:v>
                </c:pt>
                <c:pt idx="1">
                  <c:v>1.2441064161233819</c:v>
                </c:pt>
                <c:pt idx="2">
                  <c:v>1.599641201973389</c:v>
                </c:pt>
                <c:pt idx="3">
                  <c:v>1.7400868303328341</c:v>
                </c:pt>
                <c:pt idx="4">
                  <c:v>1.5507181179882701</c:v>
                </c:pt>
                <c:pt idx="5">
                  <c:v>1.458518530102018</c:v>
                </c:pt>
                <c:pt idx="6">
                  <c:v>1.335567482623367</c:v>
                </c:pt>
                <c:pt idx="7">
                  <c:v>1.1818679317939531</c:v>
                </c:pt>
                <c:pt idx="8">
                  <c:v>1.2885825591848961</c:v>
                </c:pt>
                <c:pt idx="9">
                  <c:v>1.398496240601504</c:v>
                </c:pt>
                <c:pt idx="10">
                  <c:v>1.8245561126399521</c:v>
                </c:pt>
                <c:pt idx="11">
                  <c:v>1.63748010006823</c:v>
                </c:pt>
                <c:pt idx="12">
                  <c:v>1.629814082385731</c:v>
                </c:pt>
                <c:pt idx="13">
                  <c:v>1.6078267794167831</c:v>
                </c:pt>
                <c:pt idx="14">
                  <c:v>1.30130508795158</c:v>
                </c:pt>
                <c:pt idx="15">
                  <c:v>1.147213102381222</c:v>
                </c:pt>
                <c:pt idx="16">
                  <c:v>1.183860415963593</c:v>
                </c:pt>
              </c:numCache>
            </c:numRef>
          </c:val>
          <c:smooth val="0"/>
          <c:extLst xmlns:c16r2="http://schemas.microsoft.com/office/drawing/2015/06/chart">
            <c:ext xmlns:c16="http://schemas.microsoft.com/office/drawing/2014/chart" uri="{C3380CC4-5D6E-409C-BE32-E72D297353CC}">
              <c16:uniqueId val="{00000001-8A06-4A94-8CC5-2CBF307932A4}"/>
            </c:ext>
          </c:extLst>
        </c:ser>
        <c:ser>
          <c:idx val="3"/>
          <c:order val="3"/>
          <c:tx>
            <c:strRef>
              <c:f>Sheet1!$E$1</c:f>
              <c:strCache>
                <c:ptCount val="1"/>
                <c:pt idx="0">
                  <c:v>UE-28</c:v>
                </c:pt>
              </c:strCache>
            </c:strRef>
          </c:tx>
          <c:spPr>
            <a:ln w="38100">
              <a:solidFill>
                <a:srgbClr val="FFC000"/>
              </a:solidFill>
            </a:ln>
          </c:spPr>
          <c:marker>
            <c:symbol val="none"/>
          </c:marker>
          <c:cat>
            <c:numRef>
              <c:f>Sheet1!$A$2:$A$18</c:f>
              <c:numCache>
                <c:formatCode>m/d/yyyy</c:formatCode>
                <c:ptCount val="17"/>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numCache>
            </c:numRef>
          </c:cat>
          <c:val>
            <c:numRef>
              <c:f>Sheet1!$E$2:$E$18</c:f>
              <c:numCache>
                <c:formatCode>General</c:formatCode>
                <c:ptCount val="17"/>
                <c:pt idx="0">
                  <c:v>4.0995640077112014</c:v>
                </c:pt>
                <c:pt idx="1">
                  <c:v>3.8254559225840761</c:v>
                </c:pt>
                <c:pt idx="2">
                  <c:v>3.9481640148459238</c:v>
                </c:pt>
                <c:pt idx="3">
                  <c:v>4.0413342984393754</c:v>
                </c:pt>
                <c:pt idx="4">
                  <c:v>4.0160403698357454</c:v>
                </c:pt>
                <c:pt idx="5">
                  <c:v>3.925625650108703</c:v>
                </c:pt>
                <c:pt idx="6">
                  <c:v>3.6176316542955278</c:v>
                </c:pt>
                <c:pt idx="7">
                  <c:v>3.0000005661599922</c:v>
                </c:pt>
                <c:pt idx="8">
                  <c:v>2.5521351606302281</c:v>
                </c:pt>
                <c:pt idx="9">
                  <c:v>2.9016454170740769</c:v>
                </c:pt>
                <c:pt idx="10">
                  <c:v>3.7359379816264671</c:v>
                </c:pt>
                <c:pt idx="11">
                  <c:v>4.0515541292624846</c:v>
                </c:pt>
                <c:pt idx="12">
                  <c:v>4.5607786114536903</c:v>
                </c:pt>
                <c:pt idx="13">
                  <c:v>5.0459063831875817</c:v>
                </c:pt>
                <c:pt idx="14">
                  <c:v>4.9383248369318169</c:v>
                </c:pt>
                <c:pt idx="15">
                  <c:v>4.4743217560315776</c:v>
                </c:pt>
                <c:pt idx="16">
                  <c:v>3.9226866069416269</c:v>
                </c:pt>
              </c:numCache>
            </c:numRef>
          </c:val>
          <c:smooth val="0"/>
          <c:extLst xmlns:c16r2="http://schemas.microsoft.com/office/drawing/2015/06/chart">
            <c:ext xmlns:c16="http://schemas.microsoft.com/office/drawing/2014/chart" uri="{C3380CC4-5D6E-409C-BE32-E72D297353CC}">
              <c16:uniqueId val="{00000002-8A06-4A94-8CC5-2CBF307932A4}"/>
            </c:ext>
          </c:extLst>
        </c:ser>
        <c:dLbls>
          <c:showLegendKey val="0"/>
          <c:showVal val="0"/>
          <c:showCatName val="0"/>
          <c:showSerName val="0"/>
          <c:showPercent val="0"/>
          <c:showBubbleSize val="0"/>
        </c:dLbls>
        <c:marker val="1"/>
        <c:smooth val="0"/>
        <c:axId val="264120640"/>
        <c:axId val="264121200"/>
      </c:lineChart>
      <c:lineChart>
        <c:grouping val="standard"/>
        <c:varyColors val="0"/>
        <c:ser>
          <c:idx val="0"/>
          <c:order val="0"/>
          <c:tx>
            <c:strRef>
              <c:f>Sheet1!$B$1</c:f>
              <c:strCache>
                <c:ptCount val="1"/>
                <c:pt idx="0">
                  <c:v>USA</c:v>
                </c:pt>
              </c:strCache>
            </c:strRef>
          </c:tx>
          <c:spPr>
            <a:ln w="38100">
              <a:solidFill>
                <a:srgbClr val="00B050"/>
              </a:solidFill>
            </a:ln>
          </c:spPr>
          <c:marker>
            <c:symbol val="none"/>
          </c:marker>
          <c:cat>
            <c:numRef>
              <c:f>Sheet1!$A$2:$A$18</c:f>
              <c:numCache>
                <c:formatCode>m/d/yyyy</c:formatCode>
                <c:ptCount val="17"/>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numCache>
            </c:numRef>
          </c:cat>
          <c:val>
            <c:numRef>
              <c:f>Sheet1!$B$2:$B$18</c:f>
              <c:numCache>
                <c:formatCode>General</c:formatCode>
                <c:ptCount val="17"/>
                <c:pt idx="0">
                  <c:v>0.24056231265245501</c:v>
                </c:pt>
                <c:pt idx="1">
                  <c:v>0.28872798970876001</c:v>
                </c:pt>
                <c:pt idx="2">
                  <c:v>0.49287981947068599</c:v>
                </c:pt>
                <c:pt idx="3">
                  <c:v>0.70712041591785402</c:v>
                </c:pt>
                <c:pt idx="4">
                  <c:v>0.700808405901716</c:v>
                </c:pt>
                <c:pt idx="5">
                  <c:v>0.59737356541608899</c:v>
                </c:pt>
                <c:pt idx="6">
                  <c:v>0.46292749802545902</c:v>
                </c:pt>
                <c:pt idx="7">
                  <c:v>0.45975750403920501</c:v>
                </c:pt>
                <c:pt idx="8">
                  <c:v>0.61573680686669696</c:v>
                </c:pt>
                <c:pt idx="9">
                  <c:v>1.503808176875868</c:v>
                </c:pt>
                <c:pt idx="10">
                  <c:v>2.7929294307700481</c:v>
                </c:pt>
                <c:pt idx="11">
                  <c:v>2.803731625532901</c:v>
                </c:pt>
                <c:pt idx="12">
                  <c:v>2.3642584010541028</c:v>
                </c:pt>
                <c:pt idx="13">
                  <c:v>1.910042654187035</c:v>
                </c:pt>
                <c:pt idx="14">
                  <c:v>1.419942560950425</c:v>
                </c:pt>
                <c:pt idx="15">
                  <c:v>0.98453572490022601</c:v>
                </c:pt>
                <c:pt idx="16">
                  <c:v>0.83046878140956004</c:v>
                </c:pt>
              </c:numCache>
            </c:numRef>
          </c:val>
          <c:smooth val="0"/>
          <c:extLst xmlns:c16r2="http://schemas.microsoft.com/office/drawing/2015/06/chart">
            <c:ext xmlns:c16="http://schemas.microsoft.com/office/drawing/2014/chart" uri="{C3380CC4-5D6E-409C-BE32-E72D297353CC}">
              <c16:uniqueId val="{00000003-8A06-4A94-8CC5-2CBF307932A4}"/>
            </c:ext>
          </c:extLst>
        </c:ser>
        <c:ser>
          <c:idx val="4"/>
          <c:order val="4"/>
          <c:tx>
            <c:strRef>
              <c:f>Sheet1!$F$1</c:f>
              <c:strCache>
                <c:ptCount val="1"/>
                <c:pt idx="0">
                  <c:v>BE</c:v>
                </c:pt>
              </c:strCache>
            </c:strRef>
          </c:tx>
          <c:spPr>
            <a:ln w="38100">
              <a:solidFill>
                <a:schemeClr val="tx1"/>
              </a:solidFill>
            </a:ln>
          </c:spPr>
          <c:marker>
            <c:symbol val="none"/>
          </c:marker>
          <c:cat>
            <c:numRef>
              <c:f>Sheet1!$A$2:$A$18</c:f>
              <c:numCache>
                <c:formatCode>m/d/yyyy</c:formatCode>
                <c:ptCount val="17"/>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numCache>
            </c:numRef>
          </c:cat>
          <c:val>
            <c:numRef>
              <c:f>Sheet1!$F$2:$F$18</c:f>
              <c:numCache>
                <c:formatCode>General</c:formatCode>
                <c:ptCount val="17"/>
                <c:pt idx="0">
                  <c:v>54.216601708851201</c:v>
                </c:pt>
                <c:pt idx="1">
                  <c:v>48.434720713808403</c:v>
                </c:pt>
                <c:pt idx="2">
                  <c:v>48.765396871374499</c:v>
                </c:pt>
                <c:pt idx="3">
                  <c:v>45.346508107197273</c:v>
                </c:pt>
                <c:pt idx="4">
                  <c:v>49.0284381071044</c:v>
                </c:pt>
                <c:pt idx="5">
                  <c:v>51.709213721918701</c:v>
                </c:pt>
                <c:pt idx="6">
                  <c:v>51.207740944024799</c:v>
                </c:pt>
                <c:pt idx="7">
                  <c:v>50.3634181689049</c:v>
                </c:pt>
                <c:pt idx="8">
                  <c:v>47.551369006709649</c:v>
                </c:pt>
                <c:pt idx="9">
                  <c:v>44.194532688022598</c:v>
                </c:pt>
                <c:pt idx="10">
                  <c:v>48.771364608149199</c:v>
                </c:pt>
                <c:pt idx="11">
                  <c:v>48.313159334085803</c:v>
                </c:pt>
                <c:pt idx="12">
                  <c:v>44.690550127748701</c:v>
                </c:pt>
                <c:pt idx="13">
                  <c:v>46.045027048767899</c:v>
                </c:pt>
                <c:pt idx="14">
                  <c:v>49.935943060491702</c:v>
                </c:pt>
                <c:pt idx="15">
                  <c:v>51.734706711066899</c:v>
                </c:pt>
                <c:pt idx="16">
                  <c:v>52.041766952168373</c:v>
                </c:pt>
              </c:numCache>
            </c:numRef>
          </c:val>
          <c:smooth val="0"/>
          <c:extLst xmlns:c16r2="http://schemas.microsoft.com/office/drawing/2015/06/chart">
            <c:ext xmlns:c16="http://schemas.microsoft.com/office/drawing/2014/chart" uri="{C3380CC4-5D6E-409C-BE32-E72D297353CC}">
              <c16:uniqueId val="{00000004-8A06-4A94-8CC5-2CBF307932A4}"/>
            </c:ext>
          </c:extLst>
        </c:ser>
        <c:dLbls>
          <c:showLegendKey val="0"/>
          <c:showVal val="0"/>
          <c:showCatName val="0"/>
          <c:showSerName val="0"/>
          <c:showPercent val="0"/>
          <c:showBubbleSize val="0"/>
        </c:dLbls>
        <c:marker val="1"/>
        <c:smooth val="0"/>
        <c:axId val="264122320"/>
        <c:axId val="264121760"/>
      </c:lineChart>
      <c:dateAx>
        <c:axId val="264120640"/>
        <c:scaling>
          <c:orientation val="minMax"/>
        </c:scaling>
        <c:delete val="0"/>
        <c:axPos val="b"/>
        <c:majorGridlines/>
        <c:numFmt formatCode="yyyy" sourceLinked="0"/>
        <c:majorTickMark val="out"/>
        <c:minorTickMark val="none"/>
        <c:tickLblPos val="nextTo"/>
        <c:crossAx val="264121200"/>
        <c:crosses val="autoZero"/>
        <c:auto val="1"/>
        <c:lblOffset val="100"/>
        <c:baseTimeUnit val="years"/>
        <c:majorUnit val="2"/>
        <c:minorUnit val="2"/>
      </c:dateAx>
      <c:valAx>
        <c:axId val="264121200"/>
        <c:scaling>
          <c:orientation val="minMax"/>
        </c:scaling>
        <c:delete val="0"/>
        <c:axPos val="l"/>
        <c:majorGridlines/>
        <c:numFmt formatCode="General" sourceLinked="1"/>
        <c:majorTickMark val="out"/>
        <c:minorTickMark val="none"/>
        <c:tickLblPos val="nextTo"/>
        <c:crossAx val="264120640"/>
        <c:crosses val="autoZero"/>
        <c:crossBetween val="between"/>
      </c:valAx>
      <c:valAx>
        <c:axId val="264121760"/>
        <c:scaling>
          <c:orientation val="minMax"/>
          <c:max val="6"/>
          <c:min val="0"/>
        </c:scaling>
        <c:delete val="0"/>
        <c:axPos val="r"/>
        <c:numFmt formatCode="General" sourceLinked="1"/>
        <c:majorTickMark val="out"/>
        <c:minorTickMark val="none"/>
        <c:tickLblPos val="nextTo"/>
        <c:crossAx val="264122320"/>
        <c:crosses val="max"/>
        <c:crossBetween val="between"/>
      </c:valAx>
      <c:dateAx>
        <c:axId val="264122320"/>
        <c:scaling>
          <c:orientation val="minMax"/>
        </c:scaling>
        <c:delete val="1"/>
        <c:axPos val="b"/>
        <c:numFmt formatCode="m/d/yyyy" sourceLinked="1"/>
        <c:majorTickMark val="out"/>
        <c:minorTickMark val="none"/>
        <c:tickLblPos val="nextTo"/>
        <c:crossAx val="264121760"/>
        <c:crosses val="autoZero"/>
        <c:auto val="1"/>
        <c:lblOffset val="100"/>
        <c:baseTimeUnit val="years"/>
      </c:dateAx>
      <c:spPr>
        <a:solidFill>
          <a:schemeClr val="bg1"/>
        </a:solidFill>
      </c:spPr>
    </c:plotArea>
    <c:legend>
      <c:legendPos val="b"/>
      <c:legendEntry>
        <c:idx val="4"/>
        <c:delete val="1"/>
      </c:legendEntry>
      <c:layout>
        <c:manualLayout>
          <c:xMode val="edge"/>
          <c:yMode val="edge"/>
          <c:x val="0.122513586712823"/>
          <c:y val="0.92424300499534395"/>
          <c:w val="0.75959550616920601"/>
          <c:h val="7.5757010636828298E-2"/>
        </c:manualLayout>
      </c:layout>
      <c:overlay val="0"/>
    </c:legend>
    <c:plotVisOnly val="1"/>
    <c:dispBlanksAs val="gap"/>
    <c:showDLblsOverMax val="0"/>
  </c:chart>
  <c:txPr>
    <a:bodyPr/>
    <a:lstStyle/>
    <a:p>
      <a:pPr>
        <a:defRPr sz="1800"/>
      </a:pPr>
      <a:endParaRPr lang="fr-F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343091330743303E-2"/>
          <c:y val="0.18589778045680899"/>
          <c:w val="0.88028055951861806"/>
          <c:h val="0.741840606391025"/>
        </c:manualLayout>
      </c:layout>
      <c:barChart>
        <c:barDir val="col"/>
        <c:grouping val="clustered"/>
        <c:varyColors val="0"/>
        <c:ser>
          <c:idx val="0"/>
          <c:order val="0"/>
          <c:spPr>
            <a:solidFill>
              <a:srgbClr val="002060"/>
            </a:solidFill>
          </c:spPr>
          <c:invertIfNegative val="0"/>
          <c:cat>
            <c:strRef>
              <c:f>Sheet1!$A$4:$A$18</c:f>
              <c:strCache>
                <c:ptCount val="15"/>
                <c:pt idx="0">
                  <c:v>EL</c:v>
                </c:pt>
                <c:pt idx="1">
                  <c:v>IT</c:v>
                </c:pt>
                <c:pt idx="2">
                  <c:v>ES</c:v>
                </c:pt>
                <c:pt idx="3">
                  <c:v>BE</c:v>
                </c:pt>
                <c:pt idx="4">
                  <c:v>PT</c:v>
                </c:pt>
                <c:pt idx="5">
                  <c:v>LU</c:v>
                </c:pt>
                <c:pt idx="6">
                  <c:v>DE</c:v>
                </c:pt>
                <c:pt idx="7">
                  <c:v>SE</c:v>
                </c:pt>
                <c:pt idx="8">
                  <c:v>KO</c:v>
                </c:pt>
                <c:pt idx="9">
                  <c:v>AT</c:v>
                </c:pt>
                <c:pt idx="10">
                  <c:v>UK</c:v>
                </c:pt>
                <c:pt idx="11">
                  <c:v>FI</c:v>
                </c:pt>
                <c:pt idx="12">
                  <c:v>JP</c:v>
                </c:pt>
                <c:pt idx="13">
                  <c:v>FR</c:v>
                </c:pt>
                <c:pt idx="14">
                  <c:v>SI</c:v>
                </c:pt>
              </c:strCache>
            </c:strRef>
          </c:cat>
          <c:val>
            <c:numRef>
              <c:f>Sheet1!$B$4:$B$18</c:f>
              <c:numCache>
                <c:formatCode>General</c:formatCode>
                <c:ptCount val="15"/>
                <c:pt idx="0">
                  <c:v>28.176639999999999</c:v>
                </c:pt>
                <c:pt idx="1">
                  <c:v>19.171030000000009</c:v>
                </c:pt>
                <c:pt idx="2">
                  <c:v>15.48462</c:v>
                </c:pt>
                <c:pt idx="3">
                  <c:v>14.438510000000001</c:v>
                </c:pt>
                <c:pt idx="4">
                  <c:v>14.21977</c:v>
                </c:pt>
                <c:pt idx="5">
                  <c:v>12.464840000000001</c:v>
                </c:pt>
                <c:pt idx="6">
                  <c:v>12.075229999999999</c:v>
                </c:pt>
                <c:pt idx="7">
                  <c:v>11.449400000000001</c:v>
                </c:pt>
                <c:pt idx="8">
                  <c:v>10.70317</c:v>
                </c:pt>
                <c:pt idx="9">
                  <c:v>9.0992800000000003</c:v>
                </c:pt>
                <c:pt idx="10">
                  <c:v>7.5143799999999974</c:v>
                </c:pt>
                <c:pt idx="11">
                  <c:v>6.8079999999999954</c:v>
                </c:pt>
                <c:pt idx="12">
                  <c:v>6.2009799999999986</c:v>
                </c:pt>
                <c:pt idx="13">
                  <c:v>6.0137600000000004</c:v>
                </c:pt>
                <c:pt idx="14">
                  <c:v>4.5498099999999999</c:v>
                </c:pt>
              </c:numCache>
            </c:numRef>
          </c:val>
          <c:extLst xmlns:c16r2="http://schemas.microsoft.com/office/drawing/2015/06/chart">
            <c:ext xmlns:c16="http://schemas.microsoft.com/office/drawing/2014/chart" uri="{C3380CC4-5D6E-409C-BE32-E72D297353CC}">
              <c16:uniqueId val="{00000000-9CA1-4E8F-A340-5F90865980EB}"/>
            </c:ext>
          </c:extLst>
        </c:ser>
        <c:dLbls>
          <c:showLegendKey val="0"/>
          <c:showVal val="0"/>
          <c:showCatName val="0"/>
          <c:showSerName val="0"/>
          <c:showPercent val="0"/>
          <c:showBubbleSize val="0"/>
        </c:dLbls>
        <c:gapWidth val="150"/>
        <c:axId val="264124560"/>
        <c:axId val="264125120"/>
      </c:barChart>
      <c:catAx>
        <c:axId val="264124560"/>
        <c:scaling>
          <c:orientation val="minMax"/>
        </c:scaling>
        <c:delete val="0"/>
        <c:axPos val="b"/>
        <c:numFmt formatCode="General" sourceLinked="0"/>
        <c:majorTickMark val="out"/>
        <c:minorTickMark val="none"/>
        <c:tickLblPos val="nextTo"/>
        <c:txPr>
          <a:bodyPr/>
          <a:lstStyle/>
          <a:p>
            <a:pPr>
              <a:defRPr sz="1200"/>
            </a:pPr>
            <a:endParaRPr lang="fr-FR"/>
          </a:p>
        </c:txPr>
        <c:crossAx val="264125120"/>
        <c:crosses val="autoZero"/>
        <c:auto val="1"/>
        <c:lblAlgn val="ctr"/>
        <c:lblOffset val="100"/>
        <c:noMultiLvlLbl val="0"/>
      </c:catAx>
      <c:valAx>
        <c:axId val="264125120"/>
        <c:scaling>
          <c:orientation val="minMax"/>
        </c:scaling>
        <c:delete val="0"/>
        <c:axPos val="l"/>
        <c:majorGridlines/>
        <c:numFmt formatCode="General" sourceLinked="1"/>
        <c:majorTickMark val="out"/>
        <c:minorTickMark val="none"/>
        <c:tickLblPos val="nextTo"/>
        <c:txPr>
          <a:bodyPr/>
          <a:lstStyle/>
          <a:p>
            <a:pPr>
              <a:defRPr sz="1400"/>
            </a:pPr>
            <a:endParaRPr lang="fr-FR"/>
          </a:p>
        </c:txPr>
        <c:crossAx val="264124560"/>
        <c:crosses val="autoZero"/>
        <c:crossBetween val="between"/>
      </c:valAx>
      <c:spPr>
        <a:solidFill>
          <a:schemeClr val="bg1"/>
        </a:solidFill>
      </c:spPr>
    </c:plotArea>
    <c:plotVisOnly val="1"/>
    <c:dispBlanksAs val="gap"/>
    <c:showDLblsOverMax val="0"/>
  </c:chart>
  <c:spPr>
    <a:solidFill>
      <a:schemeClr val="bg1"/>
    </a:solidFill>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358511181577398E-2"/>
          <c:y val="2.4973676717232399E-2"/>
          <c:w val="0.90573983681904002"/>
          <c:h val="0.73683412999067799"/>
        </c:manualLayout>
      </c:layout>
      <c:lineChart>
        <c:grouping val="standard"/>
        <c:varyColors val="0"/>
        <c:ser>
          <c:idx val="0"/>
          <c:order val="0"/>
          <c:tx>
            <c:strRef>
              <c:f>Sheet1!$B$1</c:f>
              <c:strCache>
                <c:ptCount val="1"/>
                <c:pt idx="0">
                  <c:v>US</c:v>
                </c:pt>
              </c:strCache>
            </c:strRef>
          </c:tx>
          <c:spPr>
            <a:ln w="38100">
              <a:solidFill>
                <a:srgbClr val="00B050"/>
              </a:solidFill>
            </a:ln>
          </c:spPr>
          <c:marker>
            <c:symbol val="none"/>
          </c:marker>
          <c:cat>
            <c:strRef>
              <c:f>Sheet1!$A$2:$A$32</c:f>
              <c:strCach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strCache>
            </c:strRef>
          </c:cat>
          <c:val>
            <c:numRef>
              <c:f>Sheet1!$B$2:$B$32</c:f>
              <c:numCache>
                <c:formatCode>General</c:formatCode>
                <c:ptCount val="31"/>
                <c:pt idx="0">
                  <c:v>64.744039529306306</c:v>
                </c:pt>
                <c:pt idx="1">
                  <c:v>61.6499162529079</c:v>
                </c:pt>
                <c:pt idx="2">
                  <c:v>60.051099675703327</c:v>
                </c:pt>
                <c:pt idx="3">
                  <c:v>60.358564260536752</c:v>
                </c:pt>
                <c:pt idx="4">
                  <c:v>62.059461145260187</c:v>
                </c:pt>
                <c:pt idx="5">
                  <c:v>64.468704452609714</c:v>
                </c:pt>
                <c:pt idx="6">
                  <c:v>65.939478912610241</c:v>
                </c:pt>
                <c:pt idx="7">
                  <c:v>66.387563814712465</c:v>
                </c:pt>
                <c:pt idx="8">
                  <c:v>65.878449965613683</c:v>
                </c:pt>
                <c:pt idx="9">
                  <c:v>65.659551335111686</c:v>
                </c:pt>
                <c:pt idx="10">
                  <c:v>66.42324035553429</c:v>
                </c:pt>
                <c:pt idx="11">
                  <c:v>67.250921343237295</c:v>
                </c:pt>
                <c:pt idx="12">
                  <c:v>67.234116776388461</c:v>
                </c:pt>
                <c:pt idx="13">
                  <c:v>66.263585365898393</c:v>
                </c:pt>
                <c:pt idx="14">
                  <c:v>64.711722564532636</c:v>
                </c:pt>
                <c:pt idx="15">
                  <c:v>62.86309369689247</c:v>
                </c:pt>
                <c:pt idx="16">
                  <c:v>61.114385713691803</c:v>
                </c:pt>
                <c:pt idx="17">
                  <c:v>60.601651858198103</c:v>
                </c:pt>
                <c:pt idx="18">
                  <c:v>60.418328655057913</c:v>
                </c:pt>
                <c:pt idx="19">
                  <c:v>60.635689481571902</c:v>
                </c:pt>
                <c:pt idx="20">
                  <c:v>60.307497143929872</c:v>
                </c:pt>
                <c:pt idx="21">
                  <c:v>59.927242158409598</c:v>
                </c:pt>
                <c:pt idx="22">
                  <c:v>59.14315552215038</c:v>
                </c:pt>
                <c:pt idx="23">
                  <c:v>58.855070329156099</c:v>
                </c:pt>
                <c:pt idx="24">
                  <c:v>58.528463605541937</c:v>
                </c:pt>
                <c:pt idx="25">
                  <c:v>58.172099547971222</c:v>
                </c:pt>
                <c:pt idx="26">
                  <c:v>58.006566552063383</c:v>
                </c:pt>
                <c:pt idx="27">
                  <c:v>57.689791330349941</c:v>
                </c:pt>
                <c:pt idx="28">
                  <c:v>57.29395368936715</c:v>
                </c:pt>
                <c:pt idx="29">
                  <c:v>56.916482040664192</c:v>
                </c:pt>
                <c:pt idx="30">
                  <c:v>56.579277250063527</c:v>
                </c:pt>
              </c:numCache>
            </c:numRef>
          </c:val>
          <c:smooth val="0"/>
          <c:extLst xmlns:c16r2="http://schemas.microsoft.com/office/drawing/2015/06/chart">
            <c:ext xmlns:c16="http://schemas.microsoft.com/office/drawing/2014/chart" uri="{C3380CC4-5D6E-409C-BE32-E72D297353CC}">
              <c16:uniqueId val="{00000000-824B-4005-84EB-B4DAA33E18D8}"/>
            </c:ext>
          </c:extLst>
        </c:ser>
        <c:ser>
          <c:idx val="1"/>
          <c:order val="1"/>
          <c:tx>
            <c:strRef>
              <c:f>Sheet1!$C$1</c:f>
              <c:strCache>
                <c:ptCount val="1"/>
                <c:pt idx="0">
                  <c:v>DE</c:v>
                </c:pt>
              </c:strCache>
            </c:strRef>
          </c:tx>
          <c:spPr>
            <a:ln w="38100">
              <a:solidFill>
                <a:schemeClr val="tx1"/>
              </a:solidFill>
            </a:ln>
          </c:spPr>
          <c:marker>
            <c:symbol val="none"/>
          </c:marker>
          <c:cat>
            <c:strRef>
              <c:f>Sheet1!$A$2:$A$32</c:f>
              <c:strCach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strCache>
            </c:strRef>
          </c:cat>
          <c:val>
            <c:numRef>
              <c:f>Sheet1!$C$2:$C$32</c:f>
              <c:numCache>
                <c:formatCode>General</c:formatCode>
                <c:ptCount val="31"/>
                <c:pt idx="0">
                  <c:v>67.070863791699011</c:v>
                </c:pt>
                <c:pt idx="1">
                  <c:v>68.300551899255282</c:v>
                </c:pt>
                <c:pt idx="2">
                  <c:v>67.050921864701081</c:v>
                </c:pt>
                <c:pt idx="3">
                  <c:v>64.616509772763479</c:v>
                </c:pt>
                <c:pt idx="4">
                  <c:v>63.023178048864061</c:v>
                </c:pt>
                <c:pt idx="5">
                  <c:v>63.421300688149728</c:v>
                </c:pt>
                <c:pt idx="6">
                  <c:v>65.706227981650926</c:v>
                </c:pt>
                <c:pt idx="7">
                  <c:v>69.546683951009996</c:v>
                </c:pt>
                <c:pt idx="8">
                  <c:v>69.200644639519993</c:v>
                </c:pt>
                <c:pt idx="9">
                  <c:v>68.489594169549207</c:v>
                </c:pt>
                <c:pt idx="10">
                  <c:v>68.414322202234132</c:v>
                </c:pt>
                <c:pt idx="11">
                  <c:v>66.869436496336547</c:v>
                </c:pt>
                <c:pt idx="12">
                  <c:v>65.87365421505757</c:v>
                </c:pt>
                <c:pt idx="13">
                  <c:v>65.873528012775836</c:v>
                </c:pt>
                <c:pt idx="14">
                  <c:v>64.413433289937799</c:v>
                </c:pt>
                <c:pt idx="15">
                  <c:v>61.920867743220803</c:v>
                </c:pt>
                <c:pt idx="16">
                  <c:v>58.799524151469448</c:v>
                </c:pt>
                <c:pt idx="17">
                  <c:v>56.269906217443697</c:v>
                </c:pt>
                <c:pt idx="18">
                  <c:v>56.103771341756072</c:v>
                </c:pt>
                <c:pt idx="19">
                  <c:v>56.024586324375157</c:v>
                </c:pt>
                <c:pt idx="20">
                  <c:v>55.220029133226127</c:v>
                </c:pt>
                <c:pt idx="21">
                  <c:v>54.208607788516296</c:v>
                </c:pt>
                <c:pt idx="22">
                  <c:v>53.771458891559483</c:v>
                </c:pt>
                <c:pt idx="23">
                  <c:v>53.552899436813703</c:v>
                </c:pt>
                <c:pt idx="24">
                  <c:v>53.6798126643044</c:v>
                </c:pt>
                <c:pt idx="25">
                  <c:v>53.974247996990982</c:v>
                </c:pt>
                <c:pt idx="26">
                  <c:v>54.094959457451708</c:v>
                </c:pt>
                <c:pt idx="27">
                  <c:v>53.819379277781152</c:v>
                </c:pt>
                <c:pt idx="28">
                  <c:v>53.307658477579523</c:v>
                </c:pt>
                <c:pt idx="29">
                  <c:v>52.833228262450902</c:v>
                </c:pt>
                <c:pt idx="30">
                  <c:v>52.528428195178613</c:v>
                </c:pt>
              </c:numCache>
            </c:numRef>
          </c:val>
          <c:smooth val="0"/>
          <c:extLst xmlns:c16r2="http://schemas.microsoft.com/office/drawing/2015/06/chart">
            <c:ext xmlns:c16="http://schemas.microsoft.com/office/drawing/2014/chart" uri="{C3380CC4-5D6E-409C-BE32-E72D297353CC}">
              <c16:uniqueId val="{00000001-824B-4005-84EB-B4DAA33E18D8}"/>
            </c:ext>
          </c:extLst>
        </c:ser>
        <c:ser>
          <c:idx val="2"/>
          <c:order val="2"/>
          <c:tx>
            <c:strRef>
              <c:f>Sheet1!$D$1</c:f>
              <c:strCache>
                <c:ptCount val="1"/>
                <c:pt idx="0">
                  <c:v>FR</c:v>
                </c:pt>
              </c:strCache>
            </c:strRef>
          </c:tx>
          <c:spPr>
            <a:ln w="38100">
              <a:solidFill>
                <a:srgbClr val="97D2FF"/>
              </a:solidFill>
            </a:ln>
          </c:spPr>
          <c:marker>
            <c:symbol val="none"/>
          </c:marker>
          <c:cat>
            <c:strRef>
              <c:f>Sheet1!$A$2:$A$32</c:f>
              <c:strCach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strCache>
            </c:strRef>
          </c:cat>
          <c:val>
            <c:numRef>
              <c:f>Sheet1!$D$2:$D$32</c:f>
              <c:numCache>
                <c:formatCode>General</c:formatCode>
                <c:ptCount val="31"/>
                <c:pt idx="0">
                  <c:v>65.95435339209368</c:v>
                </c:pt>
                <c:pt idx="1">
                  <c:v>64.103752372176231</c:v>
                </c:pt>
                <c:pt idx="2">
                  <c:v>62.146649067748783</c:v>
                </c:pt>
                <c:pt idx="3">
                  <c:v>62.481545549162547</c:v>
                </c:pt>
                <c:pt idx="4">
                  <c:v>62.416544937704323</c:v>
                </c:pt>
                <c:pt idx="5">
                  <c:v>62.785850871277432</c:v>
                </c:pt>
                <c:pt idx="6">
                  <c:v>63.978736957484699</c:v>
                </c:pt>
                <c:pt idx="7">
                  <c:v>66.345585204226438</c:v>
                </c:pt>
                <c:pt idx="8">
                  <c:v>66.118231049451339</c:v>
                </c:pt>
                <c:pt idx="9">
                  <c:v>65.433659021767497</c:v>
                </c:pt>
                <c:pt idx="10">
                  <c:v>65.106954138572249</c:v>
                </c:pt>
                <c:pt idx="11">
                  <c:v>64.919801377166209</c:v>
                </c:pt>
                <c:pt idx="12">
                  <c:v>64.519531540853947</c:v>
                </c:pt>
                <c:pt idx="13">
                  <c:v>62.395950949874511</c:v>
                </c:pt>
                <c:pt idx="14">
                  <c:v>61.171029593260897</c:v>
                </c:pt>
                <c:pt idx="15">
                  <c:v>60.159674131131453</c:v>
                </c:pt>
                <c:pt idx="16">
                  <c:v>59.003431827876597</c:v>
                </c:pt>
                <c:pt idx="17">
                  <c:v>57.975744121949603</c:v>
                </c:pt>
                <c:pt idx="18">
                  <c:v>57.043511200189442</c:v>
                </c:pt>
                <c:pt idx="19">
                  <c:v>56.931927065380378</c:v>
                </c:pt>
                <c:pt idx="20">
                  <c:v>56.851610037315453</c:v>
                </c:pt>
                <c:pt idx="21">
                  <c:v>56.901605216422652</c:v>
                </c:pt>
                <c:pt idx="22">
                  <c:v>57.14421293713611</c:v>
                </c:pt>
                <c:pt idx="23">
                  <c:v>57.009906208291142</c:v>
                </c:pt>
                <c:pt idx="24">
                  <c:v>56.505893675296207</c:v>
                </c:pt>
                <c:pt idx="25">
                  <c:v>55.959934572212937</c:v>
                </c:pt>
                <c:pt idx="26">
                  <c:v>55.499438117893547</c:v>
                </c:pt>
                <c:pt idx="27">
                  <c:v>55.143743541413578</c:v>
                </c:pt>
                <c:pt idx="28">
                  <c:v>54.853464034654493</c:v>
                </c:pt>
                <c:pt idx="29">
                  <c:v>54.527700710941559</c:v>
                </c:pt>
                <c:pt idx="30">
                  <c:v>54.129457759494272</c:v>
                </c:pt>
              </c:numCache>
            </c:numRef>
          </c:val>
          <c:smooth val="0"/>
          <c:extLst xmlns:c16r2="http://schemas.microsoft.com/office/drawing/2015/06/chart">
            <c:ext xmlns:c16="http://schemas.microsoft.com/office/drawing/2014/chart" uri="{C3380CC4-5D6E-409C-BE32-E72D297353CC}">
              <c16:uniqueId val="{00000002-824B-4005-84EB-B4DAA33E18D8}"/>
            </c:ext>
          </c:extLst>
        </c:ser>
        <c:ser>
          <c:idx val="4"/>
          <c:order val="4"/>
          <c:tx>
            <c:strRef>
              <c:f>Sheet1!$F$1</c:f>
              <c:strCache>
                <c:ptCount val="1"/>
                <c:pt idx="0">
                  <c:v>UK</c:v>
                </c:pt>
              </c:strCache>
            </c:strRef>
          </c:tx>
          <c:spPr>
            <a:ln w="38100">
              <a:solidFill>
                <a:srgbClr val="FFC000"/>
              </a:solidFill>
            </a:ln>
          </c:spPr>
          <c:marker>
            <c:symbol val="none"/>
          </c:marker>
          <c:cat>
            <c:strRef>
              <c:f>Sheet1!$A$2:$A$32</c:f>
              <c:strCach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strCache>
            </c:strRef>
          </c:cat>
          <c:val>
            <c:numRef>
              <c:f>Sheet1!$F$2:$F$32</c:f>
              <c:numCache>
                <c:formatCode>General</c:formatCode>
                <c:ptCount val="31"/>
                <c:pt idx="0">
                  <c:v>66.713280374597673</c:v>
                </c:pt>
                <c:pt idx="1">
                  <c:v>65.792399616611604</c:v>
                </c:pt>
                <c:pt idx="2">
                  <c:v>65.100044082773039</c:v>
                </c:pt>
                <c:pt idx="3">
                  <c:v>64.53033602772247</c:v>
                </c:pt>
                <c:pt idx="4">
                  <c:v>62.807939328843737</c:v>
                </c:pt>
                <c:pt idx="5">
                  <c:v>62.451530506671197</c:v>
                </c:pt>
                <c:pt idx="6">
                  <c:v>64.029872337302422</c:v>
                </c:pt>
                <c:pt idx="7">
                  <c:v>65.707594102837106</c:v>
                </c:pt>
                <c:pt idx="8">
                  <c:v>65.297024343340098</c:v>
                </c:pt>
                <c:pt idx="9">
                  <c:v>64.675668034855534</c:v>
                </c:pt>
                <c:pt idx="10">
                  <c:v>65.123400878359433</c:v>
                </c:pt>
                <c:pt idx="11">
                  <c:v>66.016342929810406</c:v>
                </c:pt>
                <c:pt idx="12">
                  <c:v>66.129494346352772</c:v>
                </c:pt>
                <c:pt idx="13">
                  <c:v>64.46540961165438</c:v>
                </c:pt>
                <c:pt idx="14">
                  <c:v>63.281047578168049</c:v>
                </c:pt>
                <c:pt idx="15">
                  <c:v>62.4593226740012</c:v>
                </c:pt>
                <c:pt idx="16">
                  <c:v>61.124057123019647</c:v>
                </c:pt>
                <c:pt idx="17">
                  <c:v>60.066962156907231</c:v>
                </c:pt>
                <c:pt idx="18">
                  <c:v>59.685618353509248</c:v>
                </c:pt>
                <c:pt idx="19">
                  <c:v>59.413596036151759</c:v>
                </c:pt>
                <c:pt idx="20">
                  <c:v>58.669052428598</c:v>
                </c:pt>
                <c:pt idx="21">
                  <c:v>57.924138134148372</c:v>
                </c:pt>
                <c:pt idx="22">
                  <c:v>57.533823232649453</c:v>
                </c:pt>
                <c:pt idx="23">
                  <c:v>57.612934294021201</c:v>
                </c:pt>
                <c:pt idx="24">
                  <c:v>57.898648453086253</c:v>
                </c:pt>
                <c:pt idx="25">
                  <c:v>57.447490585097327</c:v>
                </c:pt>
                <c:pt idx="26">
                  <c:v>56.838919420834209</c:v>
                </c:pt>
                <c:pt idx="27">
                  <c:v>56.221920402967861</c:v>
                </c:pt>
                <c:pt idx="28">
                  <c:v>55.721125124042921</c:v>
                </c:pt>
                <c:pt idx="29">
                  <c:v>55.41373921332071</c:v>
                </c:pt>
                <c:pt idx="30">
                  <c:v>55.183655997211552</c:v>
                </c:pt>
              </c:numCache>
            </c:numRef>
          </c:val>
          <c:smooth val="0"/>
          <c:extLst xmlns:c16r2="http://schemas.microsoft.com/office/drawing/2015/06/chart">
            <c:ext xmlns:c16="http://schemas.microsoft.com/office/drawing/2014/chart" uri="{C3380CC4-5D6E-409C-BE32-E72D297353CC}">
              <c16:uniqueId val="{00000003-824B-4005-84EB-B4DAA33E18D8}"/>
            </c:ext>
          </c:extLst>
        </c:ser>
        <c:dLbls>
          <c:showLegendKey val="0"/>
          <c:showVal val="0"/>
          <c:showCatName val="0"/>
          <c:showSerName val="0"/>
          <c:showPercent val="0"/>
          <c:showBubbleSize val="0"/>
        </c:dLbls>
        <c:marker val="1"/>
        <c:smooth val="0"/>
        <c:axId val="264130160"/>
        <c:axId val="264130720"/>
      </c:lineChart>
      <c:lineChart>
        <c:grouping val="standard"/>
        <c:varyColors val="0"/>
        <c:ser>
          <c:idx val="3"/>
          <c:order val="3"/>
          <c:tx>
            <c:strRef>
              <c:f>Sheet1!$E$1</c:f>
              <c:strCache>
                <c:ptCount val="1"/>
                <c:pt idx="0">
                  <c:v>JP</c:v>
                </c:pt>
              </c:strCache>
            </c:strRef>
          </c:tx>
          <c:spPr>
            <a:ln w="38100">
              <a:solidFill>
                <a:srgbClr val="C00000"/>
              </a:solidFill>
            </a:ln>
          </c:spPr>
          <c:marker>
            <c:symbol val="none"/>
          </c:marker>
          <c:cat>
            <c:strRef>
              <c:f>Sheet1!$A$2:$A$32</c:f>
              <c:strCach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strCache>
            </c:strRef>
          </c:cat>
          <c:val>
            <c:numRef>
              <c:f>Sheet1!$E$2:$E$32</c:f>
              <c:numCache>
                <c:formatCode>General</c:formatCode>
                <c:ptCount val="31"/>
                <c:pt idx="0">
                  <c:v>59.675314208230283</c:v>
                </c:pt>
                <c:pt idx="1">
                  <c:v>61.221168314594529</c:v>
                </c:pt>
                <c:pt idx="2">
                  <c:v>64.11484602601179</c:v>
                </c:pt>
                <c:pt idx="3">
                  <c:v>67.955417573111248</c:v>
                </c:pt>
                <c:pt idx="4">
                  <c:v>68.846172674990811</c:v>
                </c:pt>
                <c:pt idx="5">
                  <c:v>67.783146100747032</c:v>
                </c:pt>
                <c:pt idx="6">
                  <c:v>67.39250113171947</c:v>
                </c:pt>
                <c:pt idx="7">
                  <c:v>68.178100292691553</c:v>
                </c:pt>
                <c:pt idx="8">
                  <c:v>69.737310120055085</c:v>
                </c:pt>
                <c:pt idx="9">
                  <c:v>69.56397084733571</c:v>
                </c:pt>
                <c:pt idx="10">
                  <c:v>68.195290392273549</c:v>
                </c:pt>
                <c:pt idx="11">
                  <c:v>66.349712330615475</c:v>
                </c:pt>
                <c:pt idx="12">
                  <c:v>63.767910195147799</c:v>
                </c:pt>
                <c:pt idx="13">
                  <c:v>60.802491169556141</c:v>
                </c:pt>
                <c:pt idx="14">
                  <c:v>58.944997329633473</c:v>
                </c:pt>
                <c:pt idx="15">
                  <c:v>58.16874126808883</c:v>
                </c:pt>
                <c:pt idx="16">
                  <c:v>57.349217821167272</c:v>
                </c:pt>
                <c:pt idx="17">
                  <c:v>55.964162694961509</c:v>
                </c:pt>
                <c:pt idx="18">
                  <c:v>53.605727330050911</c:v>
                </c:pt>
                <c:pt idx="19">
                  <c:v>52.159193984926503</c:v>
                </c:pt>
                <c:pt idx="20">
                  <c:v>51.253381973736573</c:v>
                </c:pt>
                <c:pt idx="21">
                  <c:v>50.679349072222323</c:v>
                </c:pt>
                <c:pt idx="22">
                  <c:v>50.67349355806514</c:v>
                </c:pt>
                <c:pt idx="23">
                  <c:v>50.754140700493053</c:v>
                </c:pt>
                <c:pt idx="24">
                  <c:v>51.071541306496947</c:v>
                </c:pt>
                <c:pt idx="25">
                  <c:v>51.349146232011563</c:v>
                </c:pt>
                <c:pt idx="26">
                  <c:v>51.410678625446423</c:v>
                </c:pt>
                <c:pt idx="27">
                  <c:v>51.377060145596573</c:v>
                </c:pt>
                <c:pt idx="28">
                  <c:v>51.33691301480858</c:v>
                </c:pt>
                <c:pt idx="29">
                  <c:v>51.270343205239982</c:v>
                </c:pt>
                <c:pt idx="30">
                  <c:v>51.165443581925032</c:v>
                </c:pt>
              </c:numCache>
            </c:numRef>
          </c:val>
          <c:smooth val="0"/>
          <c:extLst xmlns:c16r2="http://schemas.microsoft.com/office/drawing/2015/06/chart">
            <c:ext xmlns:c16="http://schemas.microsoft.com/office/drawing/2014/chart" uri="{C3380CC4-5D6E-409C-BE32-E72D297353CC}">
              <c16:uniqueId val="{00000004-824B-4005-84EB-B4DAA33E18D8}"/>
            </c:ext>
          </c:extLst>
        </c:ser>
        <c:ser>
          <c:idx val="5"/>
          <c:order val="5"/>
          <c:tx>
            <c:strRef>
              <c:f>Sheet1!$G$1</c:f>
              <c:strCache>
                <c:ptCount val="1"/>
                <c:pt idx="0">
                  <c:v>Column2</c:v>
                </c:pt>
              </c:strCache>
            </c:strRef>
          </c:tx>
          <c:marker>
            <c:symbol val="none"/>
          </c:marker>
          <c:dPt>
            <c:idx val="13"/>
            <c:bubble3D val="0"/>
            <c:spPr>
              <a:ln w="38100">
                <a:solidFill>
                  <a:schemeClr val="bg1">
                    <a:lumMod val="50000"/>
                  </a:schemeClr>
                </a:solidFill>
                <a:prstDash val="sysDot"/>
              </a:ln>
            </c:spPr>
            <c:extLst xmlns:c16r2="http://schemas.microsoft.com/office/drawing/2015/06/chart">
              <c:ext xmlns:c16="http://schemas.microsoft.com/office/drawing/2014/chart" uri="{C3380CC4-5D6E-409C-BE32-E72D297353CC}">
                <c16:uniqueId val="{00000006-824B-4005-84EB-B4DAA33E18D8}"/>
              </c:ext>
            </c:extLst>
          </c:dPt>
          <c:cat>
            <c:strRef>
              <c:f>Sheet1!$A$2:$A$32</c:f>
              <c:strCach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strCache>
            </c:strRef>
          </c:cat>
          <c:val>
            <c:numRef>
              <c:f>Sheet1!$G$2:$G$32</c:f>
              <c:numCache>
                <c:formatCode>General</c:formatCode>
                <c:ptCount val="31"/>
                <c:pt idx="12">
                  <c:v>1000000</c:v>
                </c:pt>
                <c:pt idx="13">
                  <c:v>-100000</c:v>
                </c:pt>
              </c:numCache>
            </c:numRef>
          </c:val>
          <c:smooth val="0"/>
          <c:extLst xmlns:c16r2="http://schemas.microsoft.com/office/drawing/2015/06/chart">
            <c:ext xmlns:c16="http://schemas.microsoft.com/office/drawing/2014/chart" uri="{C3380CC4-5D6E-409C-BE32-E72D297353CC}">
              <c16:uniqueId val="{00000007-824B-4005-84EB-B4DAA33E18D8}"/>
            </c:ext>
          </c:extLst>
        </c:ser>
        <c:dLbls>
          <c:showLegendKey val="0"/>
          <c:showVal val="0"/>
          <c:showCatName val="0"/>
          <c:showSerName val="0"/>
          <c:showPercent val="0"/>
          <c:showBubbleSize val="0"/>
        </c:dLbls>
        <c:marker val="1"/>
        <c:smooth val="0"/>
        <c:axId val="264131840"/>
        <c:axId val="264131280"/>
      </c:lineChart>
      <c:catAx>
        <c:axId val="264130160"/>
        <c:scaling>
          <c:orientation val="minMax"/>
        </c:scaling>
        <c:delete val="0"/>
        <c:axPos val="b"/>
        <c:majorGridlines/>
        <c:numFmt formatCode="General" sourceLinked="0"/>
        <c:majorTickMark val="out"/>
        <c:minorTickMark val="none"/>
        <c:tickLblPos val="nextTo"/>
        <c:crossAx val="264130720"/>
        <c:crosses val="autoZero"/>
        <c:auto val="1"/>
        <c:lblAlgn val="ctr"/>
        <c:lblOffset val="100"/>
        <c:tickLblSkip val="5"/>
        <c:tickMarkSkip val="5"/>
        <c:noMultiLvlLbl val="0"/>
      </c:catAx>
      <c:valAx>
        <c:axId val="264130720"/>
        <c:scaling>
          <c:orientation val="minMax"/>
          <c:max val="70"/>
          <c:min val="50"/>
        </c:scaling>
        <c:delete val="0"/>
        <c:axPos val="l"/>
        <c:majorGridlines/>
        <c:minorGridlines/>
        <c:numFmt formatCode="General" sourceLinked="1"/>
        <c:majorTickMark val="out"/>
        <c:minorTickMark val="none"/>
        <c:tickLblPos val="nextTo"/>
        <c:crossAx val="264130160"/>
        <c:crosses val="autoZero"/>
        <c:crossBetween val="between"/>
        <c:majorUnit val="5"/>
        <c:minorUnit val="2.5"/>
      </c:valAx>
      <c:valAx>
        <c:axId val="264131280"/>
        <c:scaling>
          <c:orientation val="minMax"/>
          <c:max val="70"/>
          <c:min val="50"/>
        </c:scaling>
        <c:delete val="0"/>
        <c:axPos val="r"/>
        <c:numFmt formatCode="General" sourceLinked="1"/>
        <c:majorTickMark val="out"/>
        <c:minorTickMark val="none"/>
        <c:tickLblPos val="nextTo"/>
        <c:crossAx val="264131840"/>
        <c:crosses val="max"/>
        <c:crossBetween val="between"/>
        <c:majorUnit val="5"/>
      </c:valAx>
      <c:catAx>
        <c:axId val="264131840"/>
        <c:scaling>
          <c:orientation val="minMax"/>
        </c:scaling>
        <c:delete val="1"/>
        <c:axPos val="b"/>
        <c:numFmt formatCode="General" sourceLinked="1"/>
        <c:majorTickMark val="out"/>
        <c:minorTickMark val="none"/>
        <c:tickLblPos val="nextTo"/>
        <c:crossAx val="264131280"/>
        <c:crosses val="autoZero"/>
        <c:auto val="1"/>
        <c:lblAlgn val="ctr"/>
        <c:lblOffset val="100"/>
        <c:noMultiLvlLbl val="0"/>
      </c:catAx>
      <c:spPr>
        <a:solidFill>
          <a:schemeClr val="bg1"/>
        </a:solidFill>
      </c:spPr>
    </c:plotArea>
    <c:legend>
      <c:legendPos val="b"/>
      <c:legendEntry>
        <c:idx val="5"/>
        <c:delete val="1"/>
      </c:legendEntry>
      <c:layout>
        <c:manualLayout>
          <c:xMode val="edge"/>
          <c:yMode val="edge"/>
          <c:x val="7.4646856925689703E-2"/>
          <c:y val="0.90947991116495097"/>
          <c:w val="0.82808173299604504"/>
          <c:h val="7.4647082576216495E-2"/>
        </c:manualLayout>
      </c:layout>
      <c:overlay val="0"/>
    </c:legend>
    <c:plotVisOnly val="1"/>
    <c:dispBlanksAs val="gap"/>
    <c:showDLblsOverMax val="0"/>
  </c:chart>
  <c:txPr>
    <a:bodyPr/>
    <a:lstStyle/>
    <a:p>
      <a:pPr>
        <a:defRPr sz="1800"/>
      </a:pPr>
      <a:endParaRPr lang="fr-F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414809305188701E-2"/>
          <c:y val="4.2769998210451E-2"/>
          <c:w val="0.86317038138962299"/>
          <c:h val="0.64248232820329298"/>
        </c:manualLayout>
      </c:layout>
      <c:lineChart>
        <c:grouping val="standard"/>
        <c:varyColors val="0"/>
        <c:ser>
          <c:idx val="0"/>
          <c:order val="0"/>
          <c:tx>
            <c:strRef>
              <c:f>Sheet1!$B$1</c:f>
              <c:strCache>
                <c:ptCount val="1"/>
                <c:pt idx="0">
                  <c:v>US - Women</c:v>
                </c:pt>
              </c:strCache>
            </c:strRef>
          </c:tx>
          <c:spPr>
            <a:ln w="38100">
              <a:solidFill>
                <a:srgbClr val="00B050"/>
              </a:solidFill>
            </a:ln>
          </c:spPr>
          <c:marker>
            <c:symbol val="none"/>
          </c:marker>
          <c:cat>
            <c:numRef>
              <c:f>Sheet1!$A$2:$A$65</c:f>
              <c:numCache>
                <c:formatCode>m/d/yyyy</c:formatCode>
                <c:ptCount val="64"/>
                <c:pt idx="0">
                  <c:v>20090</c:v>
                </c:pt>
                <c:pt idx="1">
                  <c:v>20455</c:v>
                </c:pt>
                <c:pt idx="2">
                  <c:v>20821</c:v>
                </c:pt>
                <c:pt idx="3">
                  <c:v>21186</c:v>
                </c:pt>
                <c:pt idx="4">
                  <c:v>21551</c:v>
                </c:pt>
                <c:pt idx="5">
                  <c:v>21916</c:v>
                </c:pt>
                <c:pt idx="6">
                  <c:v>22282</c:v>
                </c:pt>
                <c:pt idx="7">
                  <c:v>22647</c:v>
                </c:pt>
                <c:pt idx="8">
                  <c:v>23012</c:v>
                </c:pt>
                <c:pt idx="9">
                  <c:v>23377</c:v>
                </c:pt>
                <c:pt idx="10">
                  <c:v>23743</c:v>
                </c:pt>
                <c:pt idx="11">
                  <c:v>24108</c:v>
                </c:pt>
                <c:pt idx="12">
                  <c:v>24473</c:v>
                </c:pt>
                <c:pt idx="13">
                  <c:v>24838</c:v>
                </c:pt>
                <c:pt idx="14">
                  <c:v>25204</c:v>
                </c:pt>
                <c:pt idx="15">
                  <c:v>25569</c:v>
                </c:pt>
                <c:pt idx="16">
                  <c:v>25934</c:v>
                </c:pt>
                <c:pt idx="17">
                  <c:v>26299</c:v>
                </c:pt>
                <c:pt idx="18">
                  <c:v>26665</c:v>
                </c:pt>
                <c:pt idx="19">
                  <c:v>27030</c:v>
                </c:pt>
                <c:pt idx="20">
                  <c:v>27395</c:v>
                </c:pt>
                <c:pt idx="21">
                  <c:v>27760</c:v>
                </c:pt>
                <c:pt idx="22">
                  <c:v>28126</c:v>
                </c:pt>
                <c:pt idx="23">
                  <c:v>28491</c:v>
                </c:pt>
                <c:pt idx="24">
                  <c:v>28856</c:v>
                </c:pt>
                <c:pt idx="25">
                  <c:v>29221</c:v>
                </c:pt>
                <c:pt idx="26">
                  <c:v>29587</c:v>
                </c:pt>
                <c:pt idx="27">
                  <c:v>29952</c:v>
                </c:pt>
                <c:pt idx="28">
                  <c:v>30317</c:v>
                </c:pt>
                <c:pt idx="29">
                  <c:v>30682</c:v>
                </c:pt>
                <c:pt idx="30">
                  <c:v>31048</c:v>
                </c:pt>
                <c:pt idx="31">
                  <c:v>31413</c:v>
                </c:pt>
                <c:pt idx="32">
                  <c:v>31778</c:v>
                </c:pt>
                <c:pt idx="33">
                  <c:v>32143</c:v>
                </c:pt>
                <c:pt idx="34">
                  <c:v>32509</c:v>
                </c:pt>
                <c:pt idx="35">
                  <c:v>32874</c:v>
                </c:pt>
                <c:pt idx="36">
                  <c:v>33239</c:v>
                </c:pt>
                <c:pt idx="37">
                  <c:v>33604</c:v>
                </c:pt>
                <c:pt idx="38">
                  <c:v>33970</c:v>
                </c:pt>
                <c:pt idx="39">
                  <c:v>34335</c:v>
                </c:pt>
                <c:pt idx="40">
                  <c:v>34700</c:v>
                </c:pt>
                <c:pt idx="41">
                  <c:v>35065</c:v>
                </c:pt>
                <c:pt idx="42">
                  <c:v>35431</c:v>
                </c:pt>
                <c:pt idx="43">
                  <c:v>35796</c:v>
                </c:pt>
                <c:pt idx="44">
                  <c:v>36161</c:v>
                </c:pt>
                <c:pt idx="45">
                  <c:v>36526</c:v>
                </c:pt>
                <c:pt idx="46">
                  <c:v>36892</c:v>
                </c:pt>
                <c:pt idx="47">
                  <c:v>37257</c:v>
                </c:pt>
                <c:pt idx="48">
                  <c:v>37622</c:v>
                </c:pt>
                <c:pt idx="49">
                  <c:v>37987</c:v>
                </c:pt>
                <c:pt idx="50">
                  <c:v>38353</c:v>
                </c:pt>
                <c:pt idx="51">
                  <c:v>38718</c:v>
                </c:pt>
                <c:pt idx="52">
                  <c:v>39083</c:v>
                </c:pt>
                <c:pt idx="53">
                  <c:v>39448</c:v>
                </c:pt>
                <c:pt idx="54">
                  <c:v>39814</c:v>
                </c:pt>
                <c:pt idx="55">
                  <c:v>40179</c:v>
                </c:pt>
                <c:pt idx="56">
                  <c:v>40544</c:v>
                </c:pt>
                <c:pt idx="57">
                  <c:v>40909</c:v>
                </c:pt>
                <c:pt idx="58">
                  <c:v>41275</c:v>
                </c:pt>
                <c:pt idx="59">
                  <c:v>41640</c:v>
                </c:pt>
                <c:pt idx="60">
                  <c:v>42005</c:v>
                </c:pt>
                <c:pt idx="61">
                  <c:v>42370</c:v>
                </c:pt>
                <c:pt idx="62">
                  <c:v>42736</c:v>
                </c:pt>
              </c:numCache>
            </c:numRef>
          </c:cat>
          <c:val>
            <c:numRef>
              <c:f>Sheet1!$B$2:$B$65</c:f>
              <c:numCache>
                <c:formatCode>General</c:formatCode>
                <c:ptCount val="64"/>
                <c:pt idx="0">
                  <c:v>37.4</c:v>
                </c:pt>
                <c:pt idx="1">
                  <c:v>38.72</c:v>
                </c:pt>
                <c:pt idx="2">
                  <c:v>38.94</c:v>
                </c:pt>
                <c:pt idx="3">
                  <c:v>38.33</c:v>
                </c:pt>
                <c:pt idx="4">
                  <c:v>38.880000000000003</c:v>
                </c:pt>
                <c:pt idx="5">
                  <c:v>39.49</c:v>
                </c:pt>
                <c:pt idx="6">
                  <c:v>39.4</c:v>
                </c:pt>
                <c:pt idx="7">
                  <c:v>39.979999999999997</c:v>
                </c:pt>
                <c:pt idx="8">
                  <c:v>40.36</c:v>
                </c:pt>
                <c:pt idx="9">
                  <c:v>40.840000000000003</c:v>
                </c:pt>
                <c:pt idx="10">
                  <c:v>41.79</c:v>
                </c:pt>
                <c:pt idx="11">
                  <c:v>43.32</c:v>
                </c:pt>
                <c:pt idx="12">
                  <c:v>44.15</c:v>
                </c:pt>
                <c:pt idx="13">
                  <c:v>44.92</c:v>
                </c:pt>
                <c:pt idx="14">
                  <c:v>46.16</c:v>
                </c:pt>
                <c:pt idx="15">
                  <c:v>46.33</c:v>
                </c:pt>
                <c:pt idx="16">
                  <c:v>45.9</c:v>
                </c:pt>
                <c:pt idx="17">
                  <c:v>46.76</c:v>
                </c:pt>
                <c:pt idx="18">
                  <c:v>48.12</c:v>
                </c:pt>
                <c:pt idx="19">
                  <c:v>48.95</c:v>
                </c:pt>
                <c:pt idx="20">
                  <c:v>48.39</c:v>
                </c:pt>
                <c:pt idx="21">
                  <c:v>49.88</c:v>
                </c:pt>
                <c:pt idx="22">
                  <c:v>51.4</c:v>
                </c:pt>
                <c:pt idx="23">
                  <c:v>53.68</c:v>
                </c:pt>
                <c:pt idx="24">
                  <c:v>55.05</c:v>
                </c:pt>
                <c:pt idx="25">
                  <c:v>55.41</c:v>
                </c:pt>
                <c:pt idx="26">
                  <c:v>55.87</c:v>
                </c:pt>
                <c:pt idx="27">
                  <c:v>55.6</c:v>
                </c:pt>
                <c:pt idx="28">
                  <c:v>56.16</c:v>
                </c:pt>
                <c:pt idx="29">
                  <c:v>58.06</c:v>
                </c:pt>
                <c:pt idx="30">
                  <c:v>59.29</c:v>
                </c:pt>
                <c:pt idx="31">
                  <c:v>60.45</c:v>
                </c:pt>
                <c:pt idx="32">
                  <c:v>61.91</c:v>
                </c:pt>
                <c:pt idx="33">
                  <c:v>63.01</c:v>
                </c:pt>
                <c:pt idx="34">
                  <c:v>64.08</c:v>
                </c:pt>
                <c:pt idx="35">
                  <c:v>64.040000000000006</c:v>
                </c:pt>
                <c:pt idx="36">
                  <c:v>63.33</c:v>
                </c:pt>
                <c:pt idx="37">
                  <c:v>63.55</c:v>
                </c:pt>
                <c:pt idx="38">
                  <c:v>64</c:v>
                </c:pt>
                <c:pt idx="39">
                  <c:v>65.22</c:v>
                </c:pt>
                <c:pt idx="40">
                  <c:v>65.77</c:v>
                </c:pt>
                <c:pt idx="41">
                  <c:v>66.290000000000006</c:v>
                </c:pt>
                <c:pt idx="42">
                  <c:v>67.14</c:v>
                </c:pt>
                <c:pt idx="43">
                  <c:v>67.41</c:v>
                </c:pt>
                <c:pt idx="44">
                  <c:v>67.64</c:v>
                </c:pt>
                <c:pt idx="45">
                  <c:v>67.790000000000006</c:v>
                </c:pt>
                <c:pt idx="46">
                  <c:v>67.09</c:v>
                </c:pt>
                <c:pt idx="47">
                  <c:v>66.09</c:v>
                </c:pt>
                <c:pt idx="48">
                  <c:v>65.679999999999978</c:v>
                </c:pt>
                <c:pt idx="49">
                  <c:v>65.39</c:v>
                </c:pt>
                <c:pt idx="50">
                  <c:v>65.61</c:v>
                </c:pt>
                <c:pt idx="51">
                  <c:v>66.05</c:v>
                </c:pt>
                <c:pt idx="52">
                  <c:v>65.92</c:v>
                </c:pt>
                <c:pt idx="53">
                  <c:v>65.5</c:v>
                </c:pt>
                <c:pt idx="54">
                  <c:v>63.4</c:v>
                </c:pt>
                <c:pt idx="55">
                  <c:v>62.43</c:v>
                </c:pt>
                <c:pt idx="56">
                  <c:v>62.01</c:v>
                </c:pt>
                <c:pt idx="57">
                  <c:v>62.19</c:v>
                </c:pt>
                <c:pt idx="58">
                  <c:v>62.34</c:v>
                </c:pt>
                <c:pt idx="59">
                  <c:v>63</c:v>
                </c:pt>
                <c:pt idx="60">
                  <c:v>63.42</c:v>
                </c:pt>
                <c:pt idx="61">
                  <c:v>64.05</c:v>
                </c:pt>
                <c:pt idx="62">
                  <c:v>64.95</c:v>
                </c:pt>
                <c:pt idx="63">
                  <c:v>0</c:v>
                </c:pt>
              </c:numCache>
            </c:numRef>
          </c:val>
          <c:smooth val="0"/>
          <c:extLst xmlns:c16r2="http://schemas.microsoft.com/office/drawing/2015/06/chart">
            <c:ext xmlns:c16="http://schemas.microsoft.com/office/drawing/2014/chart" uri="{C3380CC4-5D6E-409C-BE32-E72D297353CC}">
              <c16:uniqueId val="{00000000-1523-43D6-9D31-6D015725464B}"/>
            </c:ext>
          </c:extLst>
        </c:ser>
        <c:ser>
          <c:idx val="4"/>
          <c:order val="1"/>
          <c:tx>
            <c:strRef>
              <c:f>Sheet1!$F$1</c:f>
              <c:strCache>
                <c:ptCount val="1"/>
                <c:pt idx="0">
                  <c:v>JP - Women</c:v>
                </c:pt>
              </c:strCache>
            </c:strRef>
          </c:tx>
          <c:spPr>
            <a:ln w="38100">
              <a:solidFill>
                <a:srgbClr val="C00000"/>
              </a:solidFill>
            </a:ln>
          </c:spPr>
          <c:marker>
            <c:symbol val="none"/>
          </c:marker>
          <c:cat>
            <c:numRef>
              <c:f>Sheet1!$A$2:$A$65</c:f>
              <c:numCache>
                <c:formatCode>m/d/yyyy</c:formatCode>
                <c:ptCount val="64"/>
                <c:pt idx="0">
                  <c:v>20090</c:v>
                </c:pt>
                <c:pt idx="1">
                  <c:v>20455</c:v>
                </c:pt>
                <c:pt idx="2">
                  <c:v>20821</c:v>
                </c:pt>
                <c:pt idx="3">
                  <c:v>21186</c:v>
                </c:pt>
                <c:pt idx="4">
                  <c:v>21551</c:v>
                </c:pt>
                <c:pt idx="5">
                  <c:v>21916</c:v>
                </c:pt>
                <c:pt idx="6">
                  <c:v>22282</c:v>
                </c:pt>
                <c:pt idx="7">
                  <c:v>22647</c:v>
                </c:pt>
                <c:pt idx="8">
                  <c:v>23012</c:v>
                </c:pt>
                <c:pt idx="9">
                  <c:v>23377</c:v>
                </c:pt>
                <c:pt idx="10">
                  <c:v>23743</c:v>
                </c:pt>
                <c:pt idx="11">
                  <c:v>24108</c:v>
                </c:pt>
                <c:pt idx="12">
                  <c:v>24473</c:v>
                </c:pt>
                <c:pt idx="13">
                  <c:v>24838</c:v>
                </c:pt>
                <c:pt idx="14">
                  <c:v>25204</c:v>
                </c:pt>
                <c:pt idx="15">
                  <c:v>25569</c:v>
                </c:pt>
                <c:pt idx="16">
                  <c:v>25934</c:v>
                </c:pt>
                <c:pt idx="17">
                  <c:v>26299</c:v>
                </c:pt>
                <c:pt idx="18">
                  <c:v>26665</c:v>
                </c:pt>
                <c:pt idx="19">
                  <c:v>27030</c:v>
                </c:pt>
                <c:pt idx="20">
                  <c:v>27395</c:v>
                </c:pt>
                <c:pt idx="21">
                  <c:v>27760</c:v>
                </c:pt>
                <c:pt idx="22">
                  <c:v>28126</c:v>
                </c:pt>
                <c:pt idx="23">
                  <c:v>28491</c:v>
                </c:pt>
                <c:pt idx="24">
                  <c:v>28856</c:v>
                </c:pt>
                <c:pt idx="25">
                  <c:v>29221</c:v>
                </c:pt>
                <c:pt idx="26">
                  <c:v>29587</c:v>
                </c:pt>
                <c:pt idx="27">
                  <c:v>29952</c:v>
                </c:pt>
                <c:pt idx="28">
                  <c:v>30317</c:v>
                </c:pt>
                <c:pt idx="29">
                  <c:v>30682</c:v>
                </c:pt>
                <c:pt idx="30">
                  <c:v>31048</c:v>
                </c:pt>
                <c:pt idx="31">
                  <c:v>31413</c:v>
                </c:pt>
                <c:pt idx="32">
                  <c:v>31778</c:v>
                </c:pt>
                <c:pt idx="33">
                  <c:v>32143</c:v>
                </c:pt>
                <c:pt idx="34">
                  <c:v>32509</c:v>
                </c:pt>
                <c:pt idx="35">
                  <c:v>32874</c:v>
                </c:pt>
                <c:pt idx="36">
                  <c:v>33239</c:v>
                </c:pt>
                <c:pt idx="37">
                  <c:v>33604</c:v>
                </c:pt>
                <c:pt idx="38">
                  <c:v>33970</c:v>
                </c:pt>
                <c:pt idx="39">
                  <c:v>34335</c:v>
                </c:pt>
                <c:pt idx="40">
                  <c:v>34700</c:v>
                </c:pt>
                <c:pt idx="41">
                  <c:v>35065</c:v>
                </c:pt>
                <c:pt idx="42">
                  <c:v>35431</c:v>
                </c:pt>
                <c:pt idx="43">
                  <c:v>35796</c:v>
                </c:pt>
                <c:pt idx="44">
                  <c:v>36161</c:v>
                </c:pt>
                <c:pt idx="45">
                  <c:v>36526</c:v>
                </c:pt>
                <c:pt idx="46">
                  <c:v>36892</c:v>
                </c:pt>
                <c:pt idx="47">
                  <c:v>37257</c:v>
                </c:pt>
                <c:pt idx="48">
                  <c:v>37622</c:v>
                </c:pt>
                <c:pt idx="49">
                  <c:v>37987</c:v>
                </c:pt>
                <c:pt idx="50">
                  <c:v>38353</c:v>
                </c:pt>
                <c:pt idx="51">
                  <c:v>38718</c:v>
                </c:pt>
                <c:pt idx="52">
                  <c:v>39083</c:v>
                </c:pt>
                <c:pt idx="53">
                  <c:v>39448</c:v>
                </c:pt>
                <c:pt idx="54">
                  <c:v>39814</c:v>
                </c:pt>
                <c:pt idx="55">
                  <c:v>40179</c:v>
                </c:pt>
                <c:pt idx="56">
                  <c:v>40544</c:v>
                </c:pt>
                <c:pt idx="57">
                  <c:v>40909</c:v>
                </c:pt>
                <c:pt idx="58">
                  <c:v>41275</c:v>
                </c:pt>
                <c:pt idx="59">
                  <c:v>41640</c:v>
                </c:pt>
                <c:pt idx="60">
                  <c:v>42005</c:v>
                </c:pt>
                <c:pt idx="61">
                  <c:v>42370</c:v>
                </c:pt>
                <c:pt idx="62">
                  <c:v>42736</c:v>
                </c:pt>
              </c:numCache>
            </c:numRef>
          </c:cat>
          <c:val>
            <c:numRef>
              <c:f>Sheet1!$F$2:$F$65</c:f>
              <c:numCache>
                <c:formatCode>General</c:formatCode>
                <c:ptCount val="64"/>
                <c:pt idx="13">
                  <c:v>53.49</c:v>
                </c:pt>
                <c:pt idx="14">
                  <c:v>53.01</c:v>
                </c:pt>
                <c:pt idx="15">
                  <c:v>52.87</c:v>
                </c:pt>
                <c:pt idx="16">
                  <c:v>51.91</c:v>
                </c:pt>
                <c:pt idx="17">
                  <c:v>50.96</c:v>
                </c:pt>
                <c:pt idx="18">
                  <c:v>51.52</c:v>
                </c:pt>
                <c:pt idx="19">
                  <c:v>49.87</c:v>
                </c:pt>
                <c:pt idx="20">
                  <c:v>48.99</c:v>
                </c:pt>
                <c:pt idx="21">
                  <c:v>49.18</c:v>
                </c:pt>
                <c:pt idx="22">
                  <c:v>50.21</c:v>
                </c:pt>
                <c:pt idx="23">
                  <c:v>50.97</c:v>
                </c:pt>
                <c:pt idx="24">
                  <c:v>51.44</c:v>
                </c:pt>
                <c:pt idx="25">
                  <c:v>51.62</c:v>
                </c:pt>
                <c:pt idx="26">
                  <c:v>51.75</c:v>
                </c:pt>
                <c:pt idx="27">
                  <c:v>52.18</c:v>
                </c:pt>
                <c:pt idx="28">
                  <c:v>53.2</c:v>
                </c:pt>
                <c:pt idx="29">
                  <c:v>53.17</c:v>
                </c:pt>
                <c:pt idx="30">
                  <c:v>53.29</c:v>
                </c:pt>
                <c:pt idx="31">
                  <c:v>53.36</c:v>
                </c:pt>
                <c:pt idx="32">
                  <c:v>53.52</c:v>
                </c:pt>
                <c:pt idx="33">
                  <c:v>54.08</c:v>
                </c:pt>
                <c:pt idx="34">
                  <c:v>55.1</c:v>
                </c:pt>
                <c:pt idx="35">
                  <c:v>56.04</c:v>
                </c:pt>
                <c:pt idx="36">
                  <c:v>56.84</c:v>
                </c:pt>
                <c:pt idx="37">
                  <c:v>57.06</c:v>
                </c:pt>
                <c:pt idx="38">
                  <c:v>56.67</c:v>
                </c:pt>
                <c:pt idx="39">
                  <c:v>56.59</c:v>
                </c:pt>
                <c:pt idx="40">
                  <c:v>56.51</c:v>
                </c:pt>
                <c:pt idx="41">
                  <c:v>56.86</c:v>
                </c:pt>
                <c:pt idx="42">
                  <c:v>57.53</c:v>
                </c:pt>
                <c:pt idx="43">
                  <c:v>57.29</c:v>
                </c:pt>
                <c:pt idx="44">
                  <c:v>56.78</c:v>
                </c:pt>
                <c:pt idx="45">
                  <c:v>56.83</c:v>
                </c:pt>
                <c:pt idx="46">
                  <c:v>57.06</c:v>
                </c:pt>
                <c:pt idx="47">
                  <c:v>56.59</c:v>
                </c:pt>
                <c:pt idx="48">
                  <c:v>56.89</c:v>
                </c:pt>
                <c:pt idx="49">
                  <c:v>57.45</c:v>
                </c:pt>
                <c:pt idx="50">
                  <c:v>58.15</c:v>
                </c:pt>
                <c:pt idx="51">
                  <c:v>58.89</c:v>
                </c:pt>
                <c:pt idx="52">
                  <c:v>59.57</c:v>
                </c:pt>
                <c:pt idx="53">
                  <c:v>59.88</c:v>
                </c:pt>
                <c:pt idx="54">
                  <c:v>59.87</c:v>
                </c:pt>
                <c:pt idx="55">
                  <c:v>60.21</c:v>
                </c:pt>
                <c:pt idx="56">
                  <c:v>60.85</c:v>
                </c:pt>
                <c:pt idx="57">
                  <c:v>60.73</c:v>
                </c:pt>
                <c:pt idx="58">
                  <c:v>62.53</c:v>
                </c:pt>
                <c:pt idx="59">
                  <c:v>63.74</c:v>
                </c:pt>
                <c:pt idx="60">
                  <c:v>64.7</c:v>
                </c:pt>
                <c:pt idx="61">
                  <c:v>66.12</c:v>
                </c:pt>
                <c:pt idx="62">
                  <c:v>67.48</c:v>
                </c:pt>
              </c:numCache>
            </c:numRef>
          </c:val>
          <c:smooth val="0"/>
          <c:extLst xmlns:c16r2="http://schemas.microsoft.com/office/drawing/2015/06/chart">
            <c:ext xmlns:c16="http://schemas.microsoft.com/office/drawing/2014/chart" uri="{C3380CC4-5D6E-409C-BE32-E72D297353CC}">
              <c16:uniqueId val="{00000001-1523-43D6-9D31-6D015725464B}"/>
            </c:ext>
          </c:extLst>
        </c:ser>
        <c:ser>
          <c:idx val="2"/>
          <c:order val="2"/>
          <c:tx>
            <c:strRef>
              <c:f>Sheet1!$D$1</c:f>
              <c:strCache>
                <c:ptCount val="1"/>
                <c:pt idx="0">
                  <c:v>EA - Women</c:v>
                </c:pt>
              </c:strCache>
            </c:strRef>
          </c:tx>
          <c:spPr>
            <a:ln w="38100">
              <a:solidFill>
                <a:srgbClr val="0070C0"/>
              </a:solidFill>
            </a:ln>
          </c:spPr>
          <c:marker>
            <c:symbol val="none"/>
          </c:marker>
          <c:cat>
            <c:numRef>
              <c:f>Sheet1!$A$2:$A$65</c:f>
              <c:numCache>
                <c:formatCode>m/d/yyyy</c:formatCode>
                <c:ptCount val="64"/>
                <c:pt idx="0">
                  <c:v>20090</c:v>
                </c:pt>
                <c:pt idx="1">
                  <c:v>20455</c:v>
                </c:pt>
                <c:pt idx="2">
                  <c:v>20821</c:v>
                </c:pt>
                <c:pt idx="3">
                  <c:v>21186</c:v>
                </c:pt>
                <c:pt idx="4">
                  <c:v>21551</c:v>
                </c:pt>
                <c:pt idx="5">
                  <c:v>21916</c:v>
                </c:pt>
                <c:pt idx="6">
                  <c:v>22282</c:v>
                </c:pt>
                <c:pt idx="7">
                  <c:v>22647</c:v>
                </c:pt>
                <c:pt idx="8">
                  <c:v>23012</c:v>
                </c:pt>
                <c:pt idx="9">
                  <c:v>23377</c:v>
                </c:pt>
                <c:pt idx="10">
                  <c:v>23743</c:v>
                </c:pt>
                <c:pt idx="11">
                  <c:v>24108</c:v>
                </c:pt>
                <c:pt idx="12">
                  <c:v>24473</c:v>
                </c:pt>
                <c:pt idx="13">
                  <c:v>24838</c:v>
                </c:pt>
                <c:pt idx="14">
                  <c:v>25204</c:v>
                </c:pt>
                <c:pt idx="15">
                  <c:v>25569</c:v>
                </c:pt>
                <c:pt idx="16">
                  <c:v>25934</c:v>
                </c:pt>
                <c:pt idx="17">
                  <c:v>26299</c:v>
                </c:pt>
                <c:pt idx="18">
                  <c:v>26665</c:v>
                </c:pt>
                <c:pt idx="19">
                  <c:v>27030</c:v>
                </c:pt>
                <c:pt idx="20">
                  <c:v>27395</c:v>
                </c:pt>
                <c:pt idx="21">
                  <c:v>27760</c:v>
                </c:pt>
                <c:pt idx="22">
                  <c:v>28126</c:v>
                </c:pt>
                <c:pt idx="23">
                  <c:v>28491</c:v>
                </c:pt>
                <c:pt idx="24">
                  <c:v>28856</c:v>
                </c:pt>
                <c:pt idx="25">
                  <c:v>29221</c:v>
                </c:pt>
                <c:pt idx="26">
                  <c:v>29587</c:v>
                </c:pt>
                <c:pt idx="27">
                  <c:v>29952</c:v>
                </c:pt>
                <c:pt idx="28">
                  <c:v>30317</c:v>
                </c:pt>
                <c:pt idx="29">
                  <c:v>30682</c:v>
                </c:pt>
                <c:pt idx="30">
                  <c:v>31048</c:v>
                </c:pt>
                <c:pt idx="31">
                  <c:v>31413</c:v>
                </c:pt>
                <c:pt idx="32">
                  <c:v>31778</c:v>
                </c:pt>
                <c:pt idx="33">
                  <c:v>32143</c:v>
                </c:pt>
                <c:pt idx="34">
                  <c:v>32509</c:v>
                </c:pt>
                <c:pt idx="35">
                  <c:v>32874</c:v>
                </c:pt>
                <c:pt idx="36">
                  <c:v>33239</c:v>
                </c:pt>
                <c:pt idx="37">
                  <c:v>33604</c:v>
                </c:pt>
                <c:pt idx="38">
                  <c:v>33970</c:v>
                </c:pt>
                <c:pt idx="39">
                  <c:v>34335</c:v>
                </c:pt>
                <c:pt idx="40">
                  <c:v>34700</c:v>
                </c:pt>
                <c:pt idx="41">
                  <c:v>35065</c:v>
                </c:pt>
                <c:pt idx="42">
                  <c:v>35431</c:v>
                </c:pt>
                <c:pt idx="43">
                  <c:v>35796</c:v>
                </c:pt>
                <c:pt idx="44">
                  <c:v>36161</c:v>
                </c:pt>
                <c:pt idx="45">
                  <c:v>36526</c:v>
                </c:pt>
                <c:pt idx="46">
                  <c:v>36892</c:v>
                </c:pt>
                <c:pt idx="47">
                  <c:v>37257</c:v>
                </c:pt>
                <c:pt idx="48">
                  <c:v>37622</c:v>
                </c:pt>
                <c:pt idx="49">
                  <c:v>37987</c:v>
                </c:pt>
                <c:pt idx="50">
                  <c:v>38353</c:v>
                </c:pt>
                <c:pt idx="51">
                  <c:v>38718</c:v>
                </c:pt>
                <c:pt idx="52">
                  <c:v>39083</c:v>
                </c:pt>
                <c:pt idx="53">
                  <c:v>39448</c:v>
                </c:pt>
                <c:pt idx="54">
                  <c:v>39814</c:v>
                </c:pt>
                <c:pt idx="55">
                  <c:v>40179</c:v>
                </c:pt>
                <c:pt idx="56">
                  <c:v>40544</c:v>
                </c:pt>
                <c:pt idx="57">
                  <c:v>40909</c:v>
                </c:pt>
                <c:pt idx="58">
                  <c:v>41275</c:v>
                </c:pt>
                <c:pt idx="59">
                  <c:v>41640</c:v>
                </c:pt>
                <c:pt idx="60">
                  <c:v>42005</c:v>
                </c:pt>
                <c:pt idx="61">
                  <c:v>42370</c:v>
                </c:pt>
                <c:pt idx="62">
                  <c:v>42736</c:v>
                </c:pt>
              </c:numCache>
            </c:numRef>
          </c:cat>
          <c:val>
            <c:numRef>
              <c:f>Sheet1!$D$2:$D$65</c:f>
              <c:numCache>
                <c:formatCode>General</c:formatCode>
                <c:ptCount val="64"/>
                <c:pt idx="50">
                  <c:v>55.53</c:v>
                </c:pt>
                <c:pt idx="51">
                  <c:v>56.7</c:v>
                </c:pt>
                <c:pt idx="52">
                  <c:v>57.88</c:v>
                </c:pt>
                <c:pt idx="53">
                  <c:v>58.6</c:v>
                </c:pt>
                <c:pt idx="54">
                  <c:v>58.13</c:v>
                </c:pt>
                <c:pt idx="55">
                  <c:v>57.98</c:v>
                </c:pt>
                <c:pt idx="56">
                  <c:v>58.25</c:v>
                </c:pt>
                <c:pt idx="57">
                  <c:v>58.23</c:v>
                </c:pt>
                <c:pt idx="58">
                  <c:v>58.25</c:v>
                </c:pt>
                <c:pt idx="59">
                  <c:v>58.73</c:v>
                </c:pt>
                <c:pt idx="60">
                  <c:v>59.4</c:v>
                </c:pt>
                <c:pt idx="61">
                  <c:v>60.33</c:v>
                </c:pt>
                <c:pt idx="62">
                  <c:v>61.23</c:v>
                </c:pt>
              </c:numCache>
            </c:numRef>
          </c:val>
          <c:smooth val="0"/>
          <c:extLst xmlns:c16r2="http://schemas.microsoft.com/office/drawing/2015/06/chart">
            <c:ext xmlns:c16="http://schemas.microsoft.com/office/drawing/2014/chart" uri="{C3380CC4-5D6E-409C-BE32-E72D297353CC}">
              <c16:uniqueId val="{00000002-1523-43D6-9D31-6D015725464B}"/>
            </c:ext>
          </c:extLst>
        </c:ser>
        <c:ser>
          <c:idx val="1"/>
          <c:order val="3"/>
          <c:tx>
            <c:strRef>
              <c:f>Sheet1!$C$1</c:f>
              <c:strCache>
                <c:ptCount val="1"/>
                <c:pt idx="0">
                  <c:v>US - Men</c:v>
                </c:pt>
              </c:strCache>
            </c:strRef>
          </c:tx>
          <c:spPr>
            <a:ln w="38100">
              <a:solidFill>
                <a:srgbClr val="00B050"/>
              </a:solidFill>
              <a:prstDash val="sysDot"/>
            </a:ln>
          </c:spPr>
          <c:marker>
            <c:symbol val="none"/>
          </c:marker>
          <c:cat>
            <c:numRef>
              <c:f>Sheet1!$A$2:$A$65</c:f>
              <c:numCache>
                <c:formatCode>m/d/yyyy</c:formatCode>
                <c:ptCount val="64"/>
                <c:pt idx="0">
                  <c:v>20090</c:v>
                </c:pt>
                <c:pt idx="1">
                  <c:v>20455</c:v>
                </c:pt>
                <c:pt idx="2">
                  <c:v>20821</c:v>
                </c:pt>
                <c:pt idx="3">
                  <c:v>21186</c:v>
                </c:pt>
                <c:pt idx="4">
                  <c:v>21551</c:v>
                </c:pt>
                <c:pt idx="5">
                  <c:v>21916</c:v>
                </c:pt>
                <c:pt idx="6">
                  <c:v>22282</c:v>
                </c:pt>
                <c:pt idx="7">
                  <c:v>22647</c:v>
                </c:pt>
                <c:pt idx="8">
                  <c:v>23012</c:v>
                </c:pt>
                <c:pt idx="9">
                  <c:v>23377</c:v>
                </c:pt>
                <c:pt idx="10">
                  <c:v>23743</c:v>
                </c:pt>
                <c:pt idx="11">
                  <c:v>24108</c:v>
                </c:pt>
                <c:pt idx="12">
                  <c:v>24473</c:v>
                </c:pt>
                <c:pt idx="13">
                  <c:v>24838</c:v>
                </c:pt>
                <c:pt idx="14">
                  <c:v>25204</c:v>
                </c:pt>
                <c:pt idx="15">
                  <c:v>25569</c:v>
                </c:pt>
                <c:pt idx="16">
                  <c:v>25934</c:v>
                </c:pt>
                <c:pt idx="17">
                  <c:v>26299</c:v>
                </c:pt>
                <c:pt idx="18">
                  <c:v>26665</c:v>
                </c:pt>
                <c:pt idx="19">
                  <c:v>27030</c:v>
                </c:pt>
                <c:pt idx="20">
                  <c:v>27395</c:v>
                </c:pt>
                <c:pt idx="21">
                  <c:v>27760</c:v>
                </c:pt>
                <c:pt idx="22">
                  <c:v>28126</c:v>
                </c:pt>
                <c:pt idx="23">
                  <c:v>28491</c:v>
                </c:pt>
                <c:pt idx="24">
                  <c:v>28856</c:v>
                </c:pt>
                <c:pt idx="25">
                  <c:v>29221</c:v>
                </c:pt>
                <c:pt idx="26">
                  <c:v>29587</c:v>
                </c:pt>
                <c:pt idx="27">
                  <c:v>29952</c:v>
                </c:pt>
                <c:pt idx="28">
                  <c:v>30317</c:v>
                </c:pt>
                <c:pt idx="29">
                  <c:v>30682</c:v>
                </c:pt>
                <c:pt idx="30">
                  <c:v>31048</c:v>
                </c:pt>
                <c:pt idx="31">
                  <c:v>31413</c:v>
                </c:pt>
                <c:pt idx="32">
                  <c:v>31778</c:v>
                </c:pt>
                <c:pt idx="33">
                  <c:v>32143</c:v>
                </c:pt>
                <c:pt idx="34">
                  <c:v>32509</c:v>
                </c:pt>
                <c:pt idx="35">
                  <c:v>32874</c:v>
                </c:pt>
                <c:pt idx="36">
                  <c:v>33239</c:v>
                </c:pt>
                <c:pt idx="37">
                  <c:v>33604</c:v>
                </c:pt>
                <c:pt idx="38">
                  <c:v>33970</c:v>
                </c:pt>
                <c:pt idx="39">
                  <c:v>34335</c:v>
                </c:pt>
                <c:pt idx="40">
                  <c:v>34700</c:v>
                </c:pt>
                <c:pt idx="41">
                  <c:v>35065</c:v>
                </c:pt>
                <c:pt idx="42">
                  <c:v>35431</c:v>
                </c:pt>
                <c:pt idx="43">
                  <c:v>35796</c:v>
                </c:pt>
                <c:pt idx="44">
                  <c:v>36161</c:v>
                </c:pt>
                <c:pt idx="45">
                  <c:v>36526</c:v>
                </c:pt>
                <c:pt idx="46">
                  <c:v>36892</c:v>
                </c:pt>
                <c:pt idx="47">
                  <c:v>37257</c:v>
                </c:pt>
                <c:pt idx="48">
                  <c:v>37622</c:v>
                </c:pt>
                <c:pt idx="49">
                  <c:v>37987</c:v>
                </c:pt>
                <c:pt idx="50">
                  <c:v>38353</c:v>
                </c:pt>
                <c:pt idx="51">
                  <c:v>38718</c:v>
                </c:pt>
                <c:pt idx="52">
                  <c:v>39083</c:v>
                </c:pt>
                <c:pt idx="53">
                  <c:v>39448</c:v>
                </c:pt>
                <c:pt idx="54">
                  <c:v>39814</c:v>
                </c:pt>
                <c:pt idx="55">
                  <c:v>40179</c:v>
                </c:pt>
                <c:pt idx="56">
                  <c:v>40544</c:v>
                </c:pt>
                <c:pt idx="57">
                  <c:v>40909</c:v>
                </c:pt>
                <c:pt idx="58">
                  <c:v>41275</c:v>
                </c:pt>
                <c:pt idx="59">
                  <c:v>41640</c:v>
                </c:pt>
                <c:pt idx="60">
                  <c:v>42005</c:v>
                </c:pt>
                <c:pt idx="61">
                  <c:v>42370</c:v>
                </c:pt>
                <c:pt idx="62">
                  <c:v>42736</c:v>
                </c:pt>
              </c:numCache>
            </c:numRef>
          </c:cat>
          <c:val>
            <c:numRef>
              <c:f>Sheet1!$C$2:$C$65</c:f>
              <c:numCache>
                <c:formatCode>General</c:formatCode>
                <c:ptCount val="64"/>
                <c:pt idx="0">
                  <c:v>87.9</c:v>
                </c:pt>
                <c:pt idx="1">
                  <c:v>88.42</c:v>
                </c:pt>
                <c:pt idx="2">
                  <c:v>87.679999999999978</c:v>
                </c:pt>
                <c:pt idx="3">
                  <c:v>84.83</c:v>
                </c:pt>
                <c:pt idx="4">
                  <c:v>85.93</c:v>
                </c:pt>
                <c:pt idx="5">
                  <c:v>85.54</c:v>
                </c:pt>
                <c:pt idx="6">
                  <c:v>84.33</c:v>
                </c:pt>
                <c:pt idx="7">
                  <c:v>85.02</c:v>
                </c:pt>
                <c:pt idx="8">
                  <c:v>84.57</c:v>
                </c:pt>
                <c:pt idx="9">
                  <c:v>84.71</c:v>
                </c:pt>
                <c:pt idx="10">
                  <c:v>84.94</c:v>
                </c:pt>
                <c:pt idx="11">
                  <c:v>85.45</c:v>
                </c:pt>
                <c:pt idx="12">
                  <c:v>85.54</c:v>
                </c:pt>
                <c:pt idx="13">
                  <c:v>85.3</c:v>
                </c:pt>
                <c:pt idx="14">
                  <c:v>85.04</c:v>
                </c:pt>
                <c:pt idx="15">
                  <c:v>83.43</c:v>
                </c:pt>
                <c:pt idx="16">
                  <c:v>82.05</c:v>
                </c:pt>
                <c:pt idx="17">
                  <c:v>82.25</c:v>
                </c:pt>
                <c:pt idx="18">
                  <c:v>82.95</c:v>
                </c:pt>
                <c:pt idx="19">
                  <c:v>82.29</c:v>
                </c:pt>
                <c:pt idx="20">
                  <c:v>78.89</c:v>
                </c:pt>
                <c:pt idx="21">
                  <c:v>79.44</c:v>
                </c:pt>
                <c:pt idx="22">
                  <c:v>80.38</c:v>
                </c:pt>
                <c:pt idx="23">
                  <c:v>81.44</c:v>
                </c:pt>
                <c:pt idx="24">
                  <c:v>81.63</c:v>
                </c:pt>
                <c:pt idx="25">
                  <c:v>79.73</c:v>
                </c:pt>
                <c:pt idx="26">
                  <c:v>79.02</c:v>
                </c:pt>
                <c:pt idx="27">
                  <c:v>76.59</c:v>
                </c:pt>
                <c:pt idx="28">
                  <c:v>76.45</c:v>
                </c:pt>
                <c:pt idx="29">
                  <c:v>78.81</c:v>
                </c:pt>
                <c:pt idx="30">
                  <c:v>79.3</c:v>
                </c:pt>
                <c:pt idx="31">
                  <c:v>79.430000000000007</c:v>
                </c:pt>
                <c:pt idx="32">
                  <c:v>80.05</c:v>
                </c:pt>
                <c:pt idx="33">
                  <c:v>80.739999999999995</c:v>
                </c:pt>
                <c:pt idx="34">
                  <c:v>81.349999999999994</c:v>
                </c:pt>
                <c:pt idx="35">
                  <c:v>80.679999999999978</c:v>
                </c:pt>
                <c:pt idx="36">
                  <c:v>78.91</c:v>
                </c:pt>
                <c:pt idx="37">
                  <c:v>78.34</c:v>
                </c:pt>
                <c:pt idx="38">
                  <c:v>78.679999999999978</c:v>
                </c:pt>
                <c:pt idx="39">
                  <c:v>79.03</c:v>
                </c:pt>
                <c:pt idx="40">
                  <c:v>79.55</c:v>
                </c:pt>
                <c:pt idx="41">
                  <c:v>79.679999999999978</c:v>
                </c:pt>
                <c:pt idx="42">
                  <c:v>80.069999999999993</c:v>
                </c:pt>
                <c:pt idx="43">
                  <c:v>80.48</c:v>
                </c:pt>
                <c:pt idx="44">
                  <c:v>80.5</c:v>
                </c:pt>
                <c:pt idx="45">
                  <c:v>80.63</c:v>
                </c:pt>
                <c:pt idx="46">
                  <c:v>79.39</c:v>
                </c:pt>
                <c:pt idx="47">
                  <c:v>77.97</c:v>
                </c:pt>
                <c:pt idx="48">
                  <c:v>76.95</c:v>
                </c:pt>
                <c:pt idx="49">
                  <c:v>77.22</c:v>
                </c:pt>
                <c:pt idx="50">
                  <c:v>77.61</c:v>
                </c:pt>
                <c:pt idx="51">
                  <c:v>78.099999999999994</c:v>
                </c:pt>
                <c:pt idx="52">
                  <c:v>77.78</c:v>
                </c:pt>
                <c:pt idx="53">
                  <c:v>76.41</c:v>
                </c:pt>
                <c:pt idx="54">
                  <c:v>71.95</c:v>
                </c:pt>
                <c:pt idx="55">
                  <c:v>71.05</c:v>
                </c:pt>
                <c:pt idx="56">
                  <c:v>71.39</c:v>
                </c:pt>
                <c:pt idx="57">
                  <c:v>72.260000000000005</c:v>
                </c:pt>
                <c:pt idx="58">
                  <c:v>72.56</c:v>
                </c:pt>
                <c:pt idx="59">
                  <c:v>73.48</c:v>
                </c:pt>
                <c:pt idx="60">
                  <c:v>74.179999999999978</c:v>
                </c:pt>
                <c:pt idx="61">
                  <c:v>74.83</c:v>
                </c:pt>
                <c:pt idx="62">
                  <c:v>75.44</c:v>
                </c:pt>
              </c:numCache>
            </c:numRef>
          </c:val>
          <c:smooth val="0"/>
          <c:extLst xmlns:c16r2="http://schemas.microsoft.com/office/drawing/2015/06/chart">
            <c:ext xmlns:c16="http://schemas.microsoft.com/office/drawing/2014/chart" uri="{C3380CC4-5D6E-409C-BE32-E72D297353CC}">
              <c16:uniqueId val="{00000003-1523-43D6-9D31-6D015725464B}"/>
            </c:ext>
          </c:extLst>
        </c:ser>
        <c:ser>
          <c:idx val="5"/>
          <c:order val="4"/>
          <c:tx>
            <c:strRef>
              <c:f>Sheet1!$G$1</c:f>
              <c:strCache>
                <c:ptCount val="1"/>
                <c:pt idx="0">
                  <c:v>JP - Men</c:v>
                </c:pt>
              </c:strCache>
            </c:strRef>
          </c:tx>
          <c:spPr>
            <a:ln w="38100">
              <a:solidFill>
                <a:srgbClr val="C00000"/>
              </a:solidFill>
              <a:prstDash val="sysDot"/>
            </a:ln>
          </c:spPr>
          <c:marker>
            <c:symbol val="none"/>
          </c:marker>
          <c:cat>
            <c:numRef>
              <c:f>Sheet1!$A$2:$A$65</c:f>
              <c:numCache>
                <c:formatCode>m/d/yyyy</c:formatCode>
                <c:ptCount val="64"/>
                <c:pt idx="0">
                  <c:v>20090</c:v>
                </c:pt>
                <c:pt idx="1">
                  <c:v>20455</c:v>
                </c:pt>
                <c:pt idx="2">
                  <c:v>20821</c:v>
                </c:pt>
                <c:pt idx="3">
                  <c:v>21186</c:v>
                </c:pt>
                <c:pt idx="4">
                  <c:v>21551</c:v>
                </c:pt>
                <c:pt idx="5">
                  <c:v>21916</c:v>
                </c:pt>
                <c:pt idx="6">
                  <c:v>22282</c:v>
                </c:pt>
                <c:pt idx="7">
                  <c:v>22647</c:v>
                </c:pt>
                <c:pt idx="8">
                  <c:v>23012</c:v>
                </c:pt>
                <c:pt idx="9">
                  <c:v>23377</c:v>
                </c:pt>
                <c:pt idx="10">
                  <c:v>23743</c:v>
                </c:pt>
                <c:pt idx="11">
                  <c:v>24108</c:v>
                </c:pt>
                <c:pt idx="12">
                  <c:v>24473</c:v>
                </c:pt>
                <c:pt idx="13">
                  <c:v>24838</c:v>
                </c:pt>
                <c:pt idx="14">
                  <c:v>25204</c:v>
                </c:pt>
                <c:pt idx="15">
                  <c:v>25569</c:v>
                </c:pt>
                <c:pt idx="16">
                  <c:v>25934</c:v>
                </c:pt>
                <c:pt idx="17">
                  <c:v>26299</c:v>
                </c:pt>
                <c:pt idx="18">
                  <c:v>26665</c:v>
                </c:pt>
                <c:pt idx="19">
                  <c:v>27030</c:v>
                </c:pt>
                <c:pt idx="20">
                  <c:v>27395</c:v>
                </c:pt>
                <c:pt idx="21">
                  <c:v>27760</c:v>
                </c:pt>
                <c:pt idx="22">
                  <c:v>28126</c:v>
                </c:pt>
                <c:pt idx="23">
                  <c:v>28491</c:v>
                </c:pt>
                <c:pt idx="24">
                  <c:v>28856</c:v>
                </c:pt>
                <c:pt idx="25">
                  <c:v>29221</c:v>
                </c:pt>
                <c:pt idx="26">
                  <c:v>29587</c:v>
                </c:pt>
                <c:pt idx="27">
                  <c:v>29952</c:v>
                </c:pt>
                <c:pt idx="28">
                  <c:v>30317</c:v>
                </c:pt>
                <c:pt idx="29">
                  <c:v>30682</c:v>
                </c:pt>
                <c:pt idx="30">
                  <c:v>31048</c:v>
                </c:pt>
                <c:pt idx="31">
                  <c:v>31413</c:v>
                </c:pt>
                <c:pt idx="32">
                  <c:v>31778</c:v>
                </c:pt>
                <c:pt idx="33">
                  <c:v>32143</c:v>
                </c:pt>
                <c:pt idx="34">
                  <c:v>32509</c:v>
                </c:pt>
                <c:pt idx="35">
                  <c:v>32874</c:v>
                </c:pt>
                <c:pt idx="36">
                  <c:v>33239</c:v>
                </c:pt>
                <c:pt idx="37">
                  <c:v>33604</c:v>
                </c:pt>
                <c:pt idx="38">
                  <c:v>33970</c:v>
                </c:pt>
                <c:pt idx="39">
                  <c:v>34335</c:v>
                </c:pt>
                <c:pt idx="40">
                  <c:v>34700</c:v>
                </c:pt>
                <c:pt idx="41">
                  <c:v>35065</c:v>
                </c:pt>
                <c:pt idx="42">
                  <c:v>35431</c:v>
                </c:pt>
                <c:pt idx="43">
                  <c:v>35796</c:v>
                </c:pt>
                <c:pt idx="44">
                  <c:v>36161</c:v>
                </c:pt>
                <c:pt idx="45">
                  <c:v>36526</c:v>
                </c:pt>
                <c:pt idx="46">
                  <c:v>36892</c:v>
                </c:pt>
                <c:pt idx="47">
                  <c:v>37257</c:v>
                </c:pt>
                <c:pt idx="48">
                  <c:v>37622</c:v>
                </c:pt>
                <c:pt idx="49">
                  <c:v>37987</c:v>
                </c:pt>
                <c:pt idx="50">
                  <c:v>38353</c:v>
                </c:pt>
                <c:pt idx="51">
                  <c:v>38718</c:v>
                </c:pt>
                <c:pt idx="52">
                  <c:v>39083</c:v>
                </c:pt>
                <c:pt idx="53">
                  <c:v>39448</c:v>
                </c:pt>
                <c:pt idx="54">
                  <c:v>39814</c:v>
                </c:pt>
                <c:pt idx="55">
                  <c:v>40179</c:v>
                </c:pt>
                <c:pt idx="56">
                  <c:v>40544</c:v>
                </c:pt>
                <c:pt idx="57">
                  <c:v>40909</c:v>
                </c:pt>
                <c:pt idx="58">
                  <c:v>41275</c:v>
                </c:pt>
                <c:pt idx="59">
                  <c:v>41640</c:v>
                </c:pt>
                <c:pt idx="60">
                  <c:v>42005</c:v>
                </c:pt>
                <c:pt idx="61">
                  <c:v>42370</c:v>
                </c:pt>
                <c:pt idx="62">
                  <c:v>42736</c:v>
                </c:pt>
              </c:numCache>
            </c:numRef>
          </c:cat>
          <c:val>
            <c:numRef>
              <c:f>Sheet1!$G$2:$G$65</c:f>
              <c:numCache>
                <c:formatCode>General</c:formatCode>
                <c:ptCount val="64"/>
                <c:pt idx="13">
                  <c:v>83.85</c:v>
                </c:pt>
                <c:pt idx="14">
                  <c:v>83.75</c:v>
                </c:pt>
                <c:pt idx="15">
                  <c:v>83.84</c:v>
                </c:pt>
                <c:pt idx="16">
                  <c:v>84.37</c:v>
                </c:pt>
                <c:pt idx="17">
                  <c:v>84.31</c:v>
                </c:pt>
                <c:pt idx="18">
                  <c:v>84.63</c:v>
                </c:pt>
                <c:pt idx="19">
                  <c:v>84.43</c:v>
                </c:pt>
                <c:pt idx="20">
                  <c:v>83.679999999999978</c:v>
                </c:pt>
                <c:pt idx="21">
                  <c:v>83.48</c:v>
                </c:pt>
                <c:pt idx="22">
                  <c:v>83.09</c:v>
                </c:pt>
                <c:pt idx="23">
                  <c:v>82.89</c:v>
                </c:pt>
                <c:pt idx="24">
                  <c:v>83.08</c:v>
                </c:pt>
                <c:pt idx="25">
                  <c:v>82.94</c:v>
                </c:pt>
                <c:pt idx="26">
                  <c:v>82.84</c:v>
                </c:pt>
                <c:pt idx="27">
                  <c:v>82.72</c:v>
                </c:pt>
                <c:pt idx="28">
                  <c:v>82.51</c:v>
                </c:pt>
                <c:pt idx="29">
                  <c:v>82.08</c:v>
                </c:pt>
                <c:pt idx="30">
                  <c:v>81.58</c:v>
                </c:pt>
                <c:pt idx="31">
                  <c:v>81.2</c:v>
                </c:pt>
                <c:pt idx="32">
                  <c:v>80.78</c:v>
                </c:pt>
                <c:pt idx="33">
                  <c:v>80.849999999999994</c:v>
                </c:pt>
                <c:pt idx="34">
                  <c:v>81.08</c:v>
                </c:pt>
                <c:pt idx="35">
                  <c:v>81.52</c:v>
                </c:pt>
                <c:pt idx="36">
                  <c:v>82.01</c:v>
                </c:pt>
                <c:pt idx="37">
                  <c:v>82.38</c:v>
                </c:pt>
                <c:pt idx="38">
                  <c:v>82.38</c:v>
                </c:pt>
                <c:pt idx="39">
                  <c:v>82</c:v>
                </c:pt>
                <c:pt idx="40">
                  <c:v>81.900000000000006</c:v>
                </c:pt>
                <c:pt idx="41">
                  <c:v>82.179999999999978</c:v>
                </c:pt>
                <c:pt idx="42">
                  <c:v>82.51</c:v>
                </c:pt>
                <c:pt idx="43">
                  <c:v>81.75</c:v>
                </c:pt>
                <c:pt idx="44">
                  <c:v>81.179999999999978</c:v>
                </c:pt>
                <c:pt idx="45">
                  <c:v>81.069999999999993</c:v>
                </c:pt>
                <c:pt idx="46">
                  <c:v>80.55</c:v>
                </c:pt>
                <c:pt idx="47">
                  <c:v>79.95</c:v>
                </c:pt>
                <c:pt idx="48">
                  <c:v>79.95</c:v>
                </c:pt>
                <c:pt idx="49">
                  <c:v>80.09</c:v>
                </c:pt>
                <c:pt idx="50">
                  <c:v>80.510000000000005</c:v>
                </c:pt>
                <c:pt idx="51">
                  <c:v>81.08</c:v>
                </c:pt>
                <c:pt idx="52">
                  <c:v>81.84</c:v>
                </c:pt>
                <c:pt idx="53">
                  <c:v>81.72</c:v>
                </c:pt>
                <c:pt idx="54">
                  <c:v>80.319999999999993</c:v>
                </c:pt>
                <c:pt idx="55">
                  <c:v>80.209999999999994</c:v>
                </c:pt>
                <c:pt idx="56">
                  <c:v>80.58</c:v>
                </c:pt>
                <c:pt idx="57">
                  <c:v>80.37</c:v>
                </c:pt>
                <c:pt idx="58">
                  <c:v>80.849999999999994</c:v>
                </c:pt>
                <c:pt idx="59">
                  <c:v>81.64</c:v>
                </c:pt>
                <c:pt idx="60">
                  <c:v>81.93</c:v>
                </c:pt>
                <c:pt idx="61">
                  <c:v>82.6</c:v>
                </c:pt>
                <c:pt idx="62">
                  <c:v>83</c:v>
                </c:pt>
              </c:numCache>
            </c:numRef>
          </c:val>
          <c:smooth val="0"/>
          <c:extLst xmlns:c16r2="http://schemas.microsoft.com/office/drawing/2015/06/chart">
            <c:ext xmlns:c16="http://schemas.microsoft.com/office/drawing/2014/chart" uri="{C3380CC4-5D6E-409C-BE32-E72D297353CC}">
              <c16:uniqueId val="{00000004-1523-43D6-9D31-6D015725464B}"/>
            </c:ext>
          </c:extLst>
        </c:ser>
        <c:dLbls>
          <c:showLegendKey val="0"/>
          <c:showVal val="0"/>
          <c:showCatName val="0"/>
          <c:showSerName val="0"/>
          <c:showPercent val="0"/>
          <c:showBubbleSize val="0"/>
        </c:dLbls>
        <c:marker val="1"/>
        <c:smooth val="0"/>
        <c:axId val="264743248"/>
        <c:axId val="264743808"/>
      </c:lineChart>
      <c:lineChart>
        <c:grouping val="standard"/>
        <c:varyColors val="0"/>
        <c:ser>
          <c:idx val="3"/>
          <c:order val="5"/>
          <c:tx>
            <c:strRef>
              <c:f>Sheet1!$E$1</c:f>
              <c:strCache>
                <c:ptCount val="1"/>
                <c:pt idx="0">
                  <c:v>EA - Men</c:v>
                </c:pt>
              </c:strCache>
            </c:strRef>
          </c:tx>
          <c:spPr>
            <a:ln w="38100">
              <a:solidFill>
                <a:srgbClr val="0070C0"/>
              </a:solidFill>
              <a:prstDash val="sysDot"/>
            </a:ln>
          </c:spPr>
          <c:marker>
            <c:symbol val="none"/>
          </c:marker>
          <c:cat>
            <c:numRef>
              <c:f>Sheet1!$A$2:$A$65</c:f>
              <c:numCache>
                <c:formatCode>m/d/yyyy</c:formatCode>
                <c:ptCount val="64"/>
                <c:pt idx="0">
                  <c:v>20090</c:v>
                </c:pt>
                <c:pt idx="1">
                  <c:v>20455</c:v>
                </c:pt>
                <c:pt idx="2">
                  <c:v>20821</c:v>
                </c:pt>
                <c:pt idx="3">
                  <c:v>21186</c:v>
                </c:pt>
                <c:pt idx="4">
                  <c:v>21551</c:v>
                </c:pt>
                <c:pt idx="5">
                  <c:v>21916</c:v>
                </c:pt>
                <c:pt idx="6">
                  <c:v>22282</c:v>
                </c:pt>
                <c:pt idx="7">
                  <c:v>22647</c:v>
                </c:pt>
                <c:pt idx="8">
                  <c:v>23012</c:v>
                </c:pt>
                <c:pt idx="9">
                  <c:v>23377</c:v>
                </c:pt>
                <c:pt idx="10">
                  <c:v>23743</c:v>
                </c:pt>
                <c:pt idx="11">
                  <c:v>24108</c:v>
                </c:pt>
                <c:pt idx="12">
                  <c:v>24473</c:v>
                </c:pt>
                <c:pt idx="13">
                  <c:v>24838</c:v>
                </c:pt>
                <c:pt idx="14">
                  <c:v>25204</c:v>
                </c:pt>
                <c:pt idx="15">
                  <c:v>25569</c:v>
                </c:pt>
                <c:pt idx="16">
                  <c:v>25934</c:v>
                </c:pt>
                <c:pt idx="17">
                  <c:v>26299</c:v>
                </c:pt>
                <c:pt idx="18">
                  <c:v>26665</c:v>
                </c:pt>
                <c:pt idx="19">
                  <c:v>27030</c:v>
                </c:pt>
                <c:pt idx="20">
                  <c:v>27395</c:v>
                </c:pt>
                <c:pt idx="21">
                  <c:v>27760</c:v>
                </c:pt>
                <c:pt idx="22">
                  <c:v>28126</c:v>
                </c:pt>
                <c:pt idx="23">
                  <c:v>28491</c:v>
                </c:pt>
                <c:pt idx="24">
                  <c:v>28856</c:v>
                </c:pt>
                <c:pt idx="25">
                  <c:v>29221</c:v>
                </c:pt>
                <c:pt idx="26">
                  <c:v>29587</c:v>
                </c:pt>
                <c:pt idx="27">
                  <c:v>29952</c:v>
                </c:pt>
                <c:pt idx="28">
                  <c:v>30317</c:v>
                </c:pt>
                <c:pt idx="29">
                  <c:v>30682</c:v>
                </c:pt>
                <c:pt idx="30">
                  <c:v>31048</c:v>
                </c:pt>
                <c:pt idx="31">
                  <c:v>31413</c:v>
                </c:pt>
                <c:pt idx="32">
                  <c:v>31778</c:v>
                </c:pt>
                <c:pt idx="33">
                  <c:v>32143</c:v>
                </c:pt>
                <c:pt idx="34">
                  <c:v>32509</c:v>
                </c:pt>
                <c:pt idx="35">
                  <c:v>32874</c:v>
                </c:pt>
                <c:pt idx="36">
                  <c:v>33239</c:v>
                </c:pt>
                <c:pt idx="37">
                  <c:v>33604</c:v>
                </c:pt>
                <c:pt idx="38">
                  <c:v>33970</c:v>
                </c:pt>
                <c:pt idx="39">
                  <c:v>34335</c:v>
                </c:pt>
                <c:pt idx="40">
                  <c:v>34700</c:v>
                </c:pt>
                <c:pt idx="41">
                  <c:v>35065</c:v>
                </c:pt>
                <c:pt idx="42">
                  <c:v>35431</c:v>
                </c:pt>
                <c:pt idx="43">
                  <c:v>35796</c:v>
                </c:pt>
                <c:pt idx="44">
                  <c:v>36161</c:v>
                </c:pt>
                <c:pt idx="45">
                  <c:v>36526</c:v>
                </c:pt>
                <c:pt idx="46">
                  <c:v>36892</c:v>
                </c:pt>
                <c:pt idx="47">
                  <c:v>37257</c:v>
                </c:pt>
                <c:pt idx="48">
                  <c:v>37622</c:v>
                </c:pt>
                <c:pt idx="49">
                  <c:v>37987</c:v>
                </c:pt>
                <c:pt idx="50">
                  <c:v>38353</c:v>
                </c:pt>
                <c:pt idx="51">
                  <c:v>38718</c:v>
                </c:pt>
                <c:pt idx="52">
                  <c:v>39083</c:v>
                </c:pt>
                <c:pt idx="53">
                  <c:v>39448</c:v>
                </c:pt>
                <c:pt idx="54">
                  <c:v>39814</c:v>
                </c:pt>
                <c:pt idx="55">
                  <c:v>40179</c:v>
                </c:pt>
                <c:pt idx="56">
                  <c:v>40544</c:v>
                </c:pt>
                <c:pt idx="57">
                  <c:v>40909</c:v>
                </c:pt>
                <c:pt idx="58">
                  <c:v>41275</c:v>
                </c:pt>
                <c:pt idx="59">
                  <c:v>41640</c:v>
                </c:pt>
                <c:pt idx="60">
                  <c:v>42005</c:v>
                </c:pt>
                <c:pt idx="61">
                  <c:v>42370</c:v>
                </c:pt>
                <c:pt idx="62">
                  <c:v>42736</c:v>
                </c:pt>
              </c:numCache>
            </c:numRef>
          </c:cat>
          <c:val>
            <c:numRef>
              <c:f>Sheet1!$E$2:$E$65</c:f>
              <c:numCache>
                <c:formatCode>General</c:formatCode>
                <c:ptCount val="64"/>
                <c:pt idx="50">
                  <c:v>71.63</c:v>
                </c:pt>
                <c:pt idx="51">
                  <c:v>72.400000000000006</c:v>
                </c:pt>
                <c:pt idx="52">
                  <c:v>73.23</c:v>
                </c:pt>
                <c:pt idx="53">
                  <c:v>73.179999999999978</c:v>
                </c:pt>
                <c:pt idx="54">
                  <c:v>70.849999999999994</c:v>
                </c:pt>
                <c:pt idx="55">
                  <c:v>70.2</c:v>
                </c:pt>
                <c:pt idx="56">
                  <c:v>70.08</c:v>
                </c:pt>
                <c:pt idx="57">
                  <c:v>69.3</c:v>
                </c:pt>
                <c:pt idx="58">
                  <c:v>68.73</c:v>
                </c:pt>
                <c:pt idx="59">
                  <c:v>68.95</c:v>
                </c:pt>
                <c:pt idx="60">
                  <c:v>69.599999999999994</c:v>
                </c:pt>
                <c:pt idx="61">
                  <c:v>70.58</c:v>
                </c:pt>
                <c:pt idx="62">
                  <c:v>71.55</c:v>
                </c:pt>
              </c:numCache>
            </c:numRef>
          </c:val>
          <c:smooth val="0"/>
          <c:extLst xmlns:c16r2="http://schemas.microsoft.com/office/drawing/2015/06/chart">
            <c:ext xmlns:c16="http://schemas.microsoft.com/office/drawing/2014/chart" uri="{C3380CC4-5D6E-409C-BE32-E72D297353CC}">
              <c16:uniqueId val="{00000005-1523-43D6-9D31-6D015725464B}"/>
            </c:ext>
          </c:extLst>
        </c:ser>
        <c:dLbls>
          <c:showLegendKey val="0"/>
          <c:showVal val="0"/>
          <c:showCatName val="0"/>
          <c:showSerName val="0"/>
          <c:showPercent val="0"/>
          <c:showBubbleSize val="0"/>
        </c:dLbls>
        <c:marker val="1"/>
        <c:smooth val="0"/>
        <c:axId val="264744928"/>
        <c:axId val="264744368"/>
      </c:lineChart>
      <c:dateAx>
        <c:axId val="264743248"/>
        <c:scaling>
          <c:orientation val="minMax"/>
          <c:max val="42736"/>
          <c:min val="25569"/>
        </c:scaling>
        <c:delete val="0"/>
        <c:axPos val="b"/>
        <c:minorGridlines/>
        <c:numFmt formatCode="yyyy" sourceLinked="0"/>
        <c:majorTickMark val="out"/>
        <c:minorTickMark val="none"/>
        <c:tickLblPos val="nextTo"/>
        <c:crossAx val="264743808"/>
        <c:crosses val="autoZero"/>
        <c:auto val="1"/>
        <c:lblOffset val="100"/>
        <c:baseTimeUnit val="years"/>
        <c:majorUnit val="5"/>
        <c:majorTimeUnit val="years"/>
        <c:minorUnit val="5"/>
        <c:minorTimeUnit val="years"/>
      </c:dateAx>
      <c:valAx>
        <c:axId val="264743808"/>
        <c:scaling>
          <c:orientation val="minMax"/>
          <c:max val="90"/>
          <c:min val="40"/>
        </c:scaling>
        <c:delete val="0"/>
        <c:axPos val="l"/>
        <c:majorGridlines/>
        <c:minorGridlines/>
        <c:numFmt formatCode="General" sourceLinked="1"/>
        <c:majorTickMark val="out"/>
        <c:minorTickMark val="none"/>
        <c:tickLblPos val="nextTo"/>
        <c:crossAx val="264743248"/>
        <c:crosses val="autoZero"/>
        <c:crossBetween val="between"/>
        <c:majorUnit val="10"/>
        <c:minorUnit val="5"/>
      </c:valAx>
      <c:valAx>
        <c:axId val="264744368"/>
        <c:scaling>
          <c:orientation val="minMax"/>
          <c:max val="90"/>
          <c:min val="40"/>
        </c:scaling>
        <c:delete val="0"/>
        <c:axPos val="r"/>
        <c:minorGridlines/>
        <c:numFmt formatCode="General" sourceLinked="1"/>
        <c:majorTickMark val="out"/>
        <c:minorTickMark val="none"/>
        <c:tickLblPos val="nextTo"/>
        <c:crossAx val="264744928"/>
        <c:crosses val="max"/>
        <c:crossBetween val="between"/>
        <c:majorUnit val="10"/>
        <c:minorUnit val="5"/>
      </c:valAx>
      <c:dateAx>
        <c:axId val="264744928"/>
        <c:scaling>
          <c:orientation val="minMax"/>
        </c:scaling>
        <c:delete val="1"/>
        <c:axPos val="b"/>
        <c:numFmt formatCode="m/d/yyyy" sourceLinked="1"/>
        <c:majorTickMark val="out"/>
        <c:minorTickMark val="none"/>
        <c:tickLblPos val="nextTo"/>
        <c:crossAx val="264744368"/>
        <c:crosses val="autoZero"/>
        <c:auto val="1"/>
        <c:lblOffset val="100"/>
        <c:baseTimeUnit val="years"/>
      </c:dateAx>
      <c:spPr>
        <a:solidFill>
          <a:schemeClr val="bg1"/>
        </a:solidFill>
      </c:spPr>
    </c:plotArea>
    <c:legend>
      <c:legendPos val="b"/>
      <c:layout>
        <c:manualLayout>
          <c:xMode val="edge"/>
          <c:yMode val="edge"/>
          <c:x val="2.6428864551540199E-2"/>
          <c:y val="0.84000626342161799"/>
          <c:w val="0.93899894842135001"/>
          <c:h val="0.142948282032928"/>
        </c:manualLayout>
      </c:layout>
      <c:overlay val="0"/>
    </c:legend>
    <c:plotVisOnly val="1"/>
    <c:dispBlanksAs val="gap"/>
    <c:showDLblsOverMax val="0"/>
  </c:chart>
  <c:txPr>
    <a:bodyPr/>
    <a:lstStyle/>
    <a:p>
      <a:pPr>
        <a:defRPr sz="1800"/>
      </a:pPr>
      <a:endParaRPr lang="fr-F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861946482088795E-2"/>
          <c:y val="3.8190343505160797E-2"/>
          <c:w val="0.85627610703582302"/>
          <c:h val="0.76575654527387005"/>
        </c:manualLayout>
      </c:layout>
      <c:lineChart>
        <c:grouping val="standard"/>
        <c:varyColors val="0"/>
        <c:ser>
          <c:idx val="0"/>
          <c:order val="0"/>
          <c:tx>
            <c:strRef>
              <c:f>Sheet1!$A$2</c:f>
              <c:strCache>
                <c:ptCount val="1"/>
                <c:pt idx="0">
                  <c:v>US</c:v>
                </c:pt>
              </c:strCache>
            </c:strRef>
          </c:tx>
          <c:spPr>
            <a:ln w="38100">
              <a:solidFill>
                <a:srgbClr val="00B050"/>
              </a:solidFill>
            </a:ln>
          </c:spPr>
          <c:marker>
            <c:symbol val="none"/>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Sheet1!$B$2:$Q$2</c:f>
              <c:numCache>
                <c:formatCode>General</c:formatCode>
                <c:ptCount val="16"/>
                <c:pt idx="0">
                  <c:v>2.6166299999999998</c:v>
                </c:pt>
                <c:pt idx="1">
                  <c:v>2.6437499999999998</c:v>
                </c:pt>
                <c:pt idx="2">
                  <c:v>2.5444599999999999</c:v>
                </c:pt>
                <c:pt idx="3">
                  <c:v>2.5552299999999999</c:v>
                </c:pt>
                <c:pt idx="4">
                  <c:v>2.48488</c:v>
                </c:pt>
                <c:pt idx="5">
                  <c:v>2.5047899999999998</c:v>
                </c:pt>
                <c:pt idx="6">
                  <c:v>2.5419299999999998</c:v>
                </c:pt>
                <c:pt idx="7">
                  <c:v>2.6228699999999998</c:v>
                </c:pt>
                <c:pt idx="8">
                  <c:v>2.77033</c:v>
                </c:pt>
                <c:pt idx="9">
                  <c:v>2.8222599999999982</c:v>
                </c:pt>
                <c:pt idx="10">
                  <c:v>2.7339500000000001</c:v>
                </c:pt>
                <c:pt idx="11">
                  <c:v>2.77285</c:v>
                </c:pt>
                <c:pt idx="12">
                  <c:v>2.6980300000000002</c:v>
                </c:pt>
                <c:pt idx="13">
                  <c:v>2.7401900000000001</c:v>
                </c:pt>
                <c:pt idx="14">
                  <c:v>2.7549299999999999</c:v>
                </c:pt>
                <c:pt idx="15">
                  <c:v>2.7938499999999999</c:v>
                </c:pt>
              </c:numCache>
            </c:numRef>
          </c:val>
          <c:smooth val="0"/>
          <c:extLst xmlns:c16r2="http://schemas.microsoft.com/office/drawing/2015/06/chart">
            <c:ext xmlns:c16="http://schemas.microsoft.com/office/drawing/2014/chart" uri="{C3380CC4-5D6E-409C-BE32-E72D297353CC}">
              <c16:uniqueId val="{00000000-7DCF-4CF1-9C60-E899F6C7ED66}"/>
            </c:ext>
          </c:extLst>
        </c:ser>
        <c:ser>
          <c:idx val="1"/>
          <c:order val="1"/>
          <c:tx>
            <c:strRef>
              <c:f>Sheet1!$A$3</c:f>
              <c:strCache>
                <c:ptCount val="1"/>
                <c:pt idx="0">
                  <c:v>JP</c:v>
                </c:pt>
              </c:strCache>
            </c:strRef>
          </c:tx>
          <c:spPr>
            <a:ln w="38100">
              <a:solidFill>
                <a:srgbClr val="BE282C"/>
              </a:solidFill>
            </a:ln>
          </c:spPr>
          <c:marker>
            <c:symbol val="none"/>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Sheet1!$B$3:$Q$3</c:f>
              <c:numCache>
                <c:formatCode>General</c:formatCode>
                <c:ptCount val="16"/>
                <c:pt idx="0">
                  <c:v>2.9040699999999999</c:v>
                </c:pt>
                <c:pt idx="1">
                  <c:v>2.9718599999999982</c:v>
                </c:pt>
                <c:pt idx="2">
                  <c:v>3.0138600000000002</c:v>
                </c:pt>
                <c:pt idx="3">
                  <c:v>3.0453199999999998</c:v>
                </c:pt>
                <c:pt idx="4">
                  <c:v>3.0293199999999998</c:v>
                </c:pt>
                <c:pt idx="5">
                  <c:v>3.1818</c:v>
                </c:pt>
                <c:pt idx="6">
                  <c:v>3.2776900000000002</c:v>
                </c:pt>
                <c:pt idx="7">
                  <c:v>3.3376399999999991</c:v>
                </c:pt>
                <c:pt idx="8">
                  <c:v>3.3353600000000001</c:v>
                </c:pt>
                <c:pt idx="9">
                  <c:v>3.22811</c:v>
                </c:pt>
                <c:pt idx="10">
                  <c:v>3.1393</c:v>
                </c:pt>
                <c:pt idx="11">
                  <c:v>3.2474699999999999</c:v>
                </c:pt>
                <c:pt idx="12">
                  <c:v>3.2088100000000002</c:v>
                </c:pt>
                <c:pt idx="13">
                  <c:v>3.3161200000000002</c:v>
                </c:pt>
                <c:pt idx="14">
                  <c:v>3.3993999999999991</c:v>
                </c:pt>
                <c:pt idx="15">
                  <c:v>3.28363</c:v>
                </c:pt>
              </c:numCache>
            </c:numRef>
          </c:val>
          <c:smooth val="0"/>
          <c:extLst xmlns:c16r2="http://schemas.microsoft.com/office/drawing/2015/06/chart">
            <c:ext xmlns:c16="http://schemas.microsoft.com/office/drawing/2014/chart" uri="{C3380CC4-5D6E-409C-BE32-E72D297353CC}">
              <c16:uniqueId val="{00000001-7DCF-4CF1-9C60-E899F6C7ED66}"/>
            </c:ext>
          </c:extLst>
        </c:ser>
        <c:ser>
          <c:idx val="2"/>
          <c:order val="2"/>
          <c:tx>
            <c:strRef>
              <c:f>Sheet1!$A$4</c:f>
              <c:strCache>
                <c:ptCount val="1"/>
                <c:pt idx="0">
                  <c:v>EU</c:v>
                </c:pt>
              </c:strCache>
            </c:strRef>
          </c:tx>
          <c:spPr>
            <a:ln w="38100">
              <a:solidFill>
                <a:srgbClr val="0070C0"/>
              </a:solidFill>
            </a:ln>
          </c:spPr>
          <c:marker>
            <c:symbol val="none"/>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Sheet1!$B$4:$Q$4</c:f>
              <c:numCache>
                <c:formatCode>General</c:formatCode>
                <c:ptCount val="16"/>
                <c:pt idx="0">
                  <c:v>1.7246935705072031</c:v>
                </c:pt>
                <c:pt idx="1">
                  <c:v>1.785781102228158</c:v>
                </c:pt>
                <c:pt idx="2">
                  <c:v>1.758994507326328</c:v>
                </c:pt>
                <c:pt idx="3">
                  <c:v>1.7843096163811469</c:v>
                </c:pt>
                <c:pt idx="4">
                  <c:v>1.7504005700307881</c:v>
                </c:pt>
                <c:pt idx="5">
                  <c:v>1.7427130557725501</c:v>
                </c:pt>
                <c:pt idx="6">
                  <c:v>1.7638030271783249</c:v>
                </c:pt>
                <c:pt idx="7">
                  <c:v>1.7671917841844671</c:v>
                </c:pt>
                <c:pt idx="8">
                  <c:v>1.837230386013696</c:v>
                </c:pt>
                <c:pt idx="9">
                  <c:v>1.9309011185389819</c:v>
                </c:pt>
                <c:pt idx="10">
                  <c:v>1.92770454813183</c:v>
                </c:pt>
                <c:pt idx="11">
                  <c:v>1.970364687959167</c:v>
                </c:pt>
                <c:pt idx="12">
                  <c:v>2.009156252236064</c:v>
                </c:pt>
                <c:pt idx="13">
                  <c:v>2.0225384175300989</c:v>
                </c:pt>
                <c:pt idx="14">
                  <c:v>2.044924123949674</c:v>
                </c:pt>
                <c:pt idx="15">
                  <c:v>2.0473869890580212</c:v>
                </c:pt>
              </c:numCache>
            </c:numRef>
          </c:val>
          <c:smooth val="0"/>
          <c:extLst xmlns:c16r2="http://schemas.microsoft.com/office/drawing/2015/06/chart">
            <c:ext xmlns:c16="http://schemas.microsoft.com/office/drawing/2014/chart" uri="{C3380CC4-5D6E-409C-BE32-E72D297353CC}">
              <c16:uniqueId val="{00000002-7DCF-4CF1-9C60-E899F6C7ED66}"/>
            </c:ext>
          </c:extLst>
        </c:ser>
        <c:dLbls>
          <c:showLegendKey val="0"/>
          <c:showVal val="0"/>
          <c:showCatName val="0"/>
          <c:showSerName val="0"/>
          <c:showPercent val="0"/>
          <c:showBubbleSize val="0"/>
        </c:dLbls>
        <c:marker val="1"/>
        <c:smooth val="0"/>
        <c:axId val="264748848"/>
        <c:axId val="264749408"/>
      </c:lineChart>
      <c:lineChart>
        <c:grouping val="standard"/>
        <c:varyColors val="0"/>
        <c:ser>
          <c:idx val="3"/>
          <c:order val="3"/>
          <c:tx>
            <c:strRef>
              <c:f>Sheet1!$A$5</c:f>
              <c:strCache>
                <c:ptCount val="1"/>
                <c:pt idx="0">
                  <c:v>UK</c:v>
                </c:pt>
              </c:strCache>
            </c:strRef>
          </c:tx>
          <c:spPr>
            <a:ln w="38100">
              <a:solidFill>
                <a:srgbClr val="FFC000"/>
              </a:solidFill>
            </a:ln>
          </c:spPr>
          <c:marker>
            <c:symbol val="none"/>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Sheet1!$B$5:$Q$5</c:f>
              <c:numCache>
                <c:formatCode>General</c:formatCode>
                <c:ptCount val="16"/>
                <c:pt idx="0">
                  <c:v>1.72</c:v>
                </c:pt>
                <c:pt idx="1">
                  <c:v>1.71</c:v>
                </c:pt>
                <c:pt idx="2">
                  <c:v>1.72</c:v>
                </c:pt>
                <c:pt idx="3">
                  <c:v>1.67</c:v>
                </c:pt>
                <c:pt idx="4">
                  <c:v>1.61</c:v>
                </c:pt>
                <c:pt idx="5">
                  <c:v>1.63</c:v>
                </c:pt>
                <c:pt idx="6">
                  <c:v>1.65</c:v>
                </c:pt>
                <c:pt idx="7">
                  <c:v>1.68</c:v>
                </c:pt>
                <c:pt idx="8">
                  <c:v>1.69</c:v>
                </c:pt>
                <c:pt idx="9">
                  <c:v>1.74</c:v>
                </c:pt>
                <c:pt idx="10">
                  <c:v>1.69</c:v>
                </c:pt>
                <c:pt idx="11">
                  <c:v>1.69</c:v>
                </c:pt>
                <c:pt idx="12">
                  <c:v>1.62</c:v>
                </c:pt>
                <c:pt idx="13">
                  <c:v>1.66</c:v>
                </c:pt>
                <c:pt idx="14">
                  <c:v>1.68</c:v>
                </c:pt>
                <c:pt idx="15">
                  <c:v>1.7030000000000001</c:v>
                </c:pt>
              </c:numCache>
            </c:numRef>
          </c:val>
          <c:smooth val="0"/>
          <c:extLst xmlns:c16r2="http://schemas.microsoft.com/office/drawing/2015/06/chart">
            <c:ext xmlns:c16="http://schemas.microsoft.com/office/drawing/2014/chart" uri="{C3380CC4-5D6E-409C-BE32-E72D297353CC}">
              <c16:uniqueId val="{00000003-7DCF-4CF1-9C60-E899F6C7ED66}"/>
            </c:ext>
          </c:extLst>
        </c:ser>
        <c:dLbls>
          <c:showLegendKey val="0"/>
          <c:showVal val="0"/>
          <c:showCatName val="0"/>
          <c:showSerName val="0"/>
          <c:showPercent val="0"/>
          <c:showBubbleSize val="0"/>
        </c:dLbls>
        <c:marker val="1"/>
        <c:smooth val="0"/>
        <c:axId val="264750528"/>
        <c:axId val="264749968"/>
      </c:lineChart>
      <c:catAx>
        <c:axId val="264748848"/>
        <c:scaling>
          <c:orientation val="minMax"/>
        </c:scaling>
        <c:delete val="0"/>
        <c:axPos val="b"/>
        <c:majorGridlines/>
        <c:numFmt formatCode="General" sourceLinked="0"/>
        <c:majorTickMark val="out"/>
        <c:minorTickMark val="none"/>
        <c:tickLblPos val="nextTo"/>
        <c:txPr>
          <a:bodyPr rot="0" vert="horz"/>
          <a:lstStyle/>
          <a:p>
            <a:pPr>
              <a:defRPr sz="1400"/>
            </a:pPr>
            <a:endParaRPr lang="fr-FR"/>
          </a:p>
        </c:txPr>
        <c:crossAx val="264749408"/>
        <c:crosses val="autoZero"/>
        <c:auto val="1"/>
        <c:lblAlgn val="ctr"/>
        <c:lblOffset val="100"/>
        <c:noMultiLvlLbl val="0"/>
      </c:catAx>
      <c:valAx>
        <c:axId val="264749408"/>
        <c:scaling>
          <c:orientation val="minMax"/>
          <c:max val="4"/>
          <c:min val="1"/>
        </c:scaling>
        <c:delete val="0"/>
        <c:axPos val="l"/>
        <c:majorGridlines/>
        <c:numFmt formatCode="General" sourceLinked="1"/>
        <c:majorTickMark val="out"/>
        <c:minorTickMark val="none"/>
        <c:tickLblPos val="nextTo"/>
        <c:txPr>
          <a:bodyPr/>
          <a:lstStyle/>
          <a:p>
            <a:pPr>
              <a:defRPr sz="1800"/>
            </a:pPr>
            <a:endParaRPr lang="fr-FR"/>
          </a:p>
        </c:txPr>
        <c:crossAx val="264748848"/>
        <c:crosses val="autoZero"/>
        <c:crossBetween val="between"/>
        <c:majorUnit val="0.5"/>
      </c:valAx>
      <c:valAx>
        <c:axId val="264749968"/>
        <c:scaling>
          <c:orientation val="minMax"/>
          <c:max val="4"/>
          <c:min val="1"/>
        </c:scaling>
        <c:delete val="0"/>
        <c:axPos val="r"/>
        <c:numFmt formatCode="General" sourceLinked="1"/>
        <c:majorTickMark val="out"/>
        <c:minorTickMark val="none"/>
        <c:tickLblPos val="nextTo"/>
        <c:crossAx val="264750528"/>
        <c:crosses val="max"/>
        <c:crossBetween val="between"/>
      </c:valAx>
      <c:catAx>
        <c:axId val="264750528"/>
        <c:scaling>
          <c:orientation val="minMax"/>
        </c:scaling>
        <c:delete val="1"/>
        <c:axPos val="b"/>
        <c:numFmt formatCode="General" sourceLinked="1"/>
        <c:majorTickMark val="out"/>
        <c:minorTickMark val="none"/>
        <c:tickLblPos val="nextTo"/>
        <c:crossAx val="264749968"/>
        <c:crosses val="autoZero"/>
        <c:auto val="1"/>
        <c:lblAlgn val="ctr"/>
        <c:lblOffset val="100"/>
        <c:noMultiLvlLbl val="0"/>
      </c:catAx>
      <c:spPr>
        <a:solidFill>
          <a:schemeClr val="bg1"/>
        </a:solidFill>
        <a:ln>
          <a:solidFill>
            <a:schemeClr val="bg2"/>
          </a:solidFill>
        </a:ln>
      </c:spPr>
    </c:plotArea>
    <c:legend>
      <c:legendPos val="b"/>
      <c:layout>
        <c:manualLayout>
          <c:xMode val="edge"/>
          <c:yMode val="edge"/>
          <c:x val="0.20371556062092699"/>
          <c:y val="0.92290913550721299"/>
          <c:w val="0.56352244093118598"/>
          <c:h val="6.1514970335280299E-2"/>
        </c:manualLayout>
      </c:layout>
      <c:overlay val="0"/>
      <c:txPr>
        <a:bodyPr/>
        <a:lstStyle/>
        <a:p>
          <a:pPr>
            <a:defRPr sz="16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0382798055355E-2"/>
          <c:y val="3.0788961175470801E-2"/>
          <c:w val="0.88503624909026202"/>
          <c:h val="0.65452895346187401"/>
        </c:manualLayout>
      </c:layout>
      <c:lineChart>
        <c:grouping val="standard"/>
        <c:varyColors val="0"/>
        <c:ser>
          <c:idx val="1"/>
          <c:order val="1"/>
          <c:tx>
            <c:strRef>
              <c:f>Sheet1!$A$3</c:f>
              <c:strCache>
                <c:ptCount val="1"/>
                <c:pt idx="0">
                  <c:v>Euro area to EPO</c:v>
                </c:pt>
              </c:strCache>
            </c:strRef>
          </c:tx>
          <c:spPr>
            <a:ln>
              <a:solidFill>
                <a:srgbClr val="0070C0"/>
              </a:solidFill>
              <a:prstDash val="solid"/>
            </a:ln>
          </c:spPr>
          <c:marker>
            <c:symbol val="none"/>
          </c:marker>
          <c:cat>
            <c:strRef>
              <c:f>Sheet1!$B$1:$AL$1</c:f>
              <c:strCache>
                <c:ptCount val="37"/>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strCache>
            </c:strRef>
          </c:cat>
          <c:val>
            <c:numRef>
              <c:f>Sheet1!$B$3:$AL$3</c:f>
              <c:numCache>
                <c:formatCode>General</c:formatCode>
                <c:ptCount val="37"/>
                <c:pt idx="14" formatCode="0.000">
                  <c:v>8.8740000000000006</c:v>
                </c:pt>
                <c:pt idx="15" formatCode="0.000">
                  <c:v>9.3490000000000002</c:v>
                </c:pt>
                <c:pt idx="16" formatCode="0.000">
                  <c:v>9.5229999999999997</c:v>
                </c:pt>
                <c:pt idx="17" formatCode="0.000">
                  <c:v>10.776999999999999</c:v>
                </c:pt>
                <c:pt idx="18" formatCode="0.000">
                  <c:v>11.672000000000001</c:v>
                </c:pt>
                <c:pt idx="19" formatCode="0.000">
                  <c:v>14.571</c:v>
                </c:pt>
                <c:pt idx="20" formatCode="0.000">
                  <c:v>18.109000000000002</c:v>
                </c:pt>
                <c:pt idx="21" formatCode="0.000">
                  <c:v>21.542999999999999</c:v>
                </c:pt>
                <c:pt idx="22" formatCode="0.000">
                  <c:v>26.097000000000001</c:v>
                </c:pt>
                <c:pt idx="23" formatCode="0.000">
                  <c:v>28.495000000000001</c:v>
                </c:pt>
                <c:pt idx="24" formatCode="0.000">
                  <c:v>30.288</c:v>
                </c:pt>
                <c:pt idx="25" formatCode="0.000">
                  <c:v>28.713000000000001</c:v>
                </c:pt>
                <c:pt idx="26" formatCode="0.000">
                  <c:v>26.518000000000001</c:v>
                </c:pt>
                <c:pt idx="27" formatCode="0.000">
                  <c:v>26.518000000000001</c:v>
                </c:pt>
                <c:pt idx="28" formatCode="0.000">
                  <c:v>25.452999999999999</c:v>
                </c:pt>
                <c:pt idx="29" formatCode="0.000">
                  <c:v>24.853999999999999</c:v>
                </c:pt>
                <c:pt idx="30" formatCode="0.000">
                  <c:v>24.670999999999999</c:v>
                </c:pt>
                <c:pt idx="31" formatCode="0.000">
                  <c:v>23.773</c:v>
                </c:pt>
                <c:pt idx="32" formatCode="0.000">
                  <c:v>23.416</c:v>
                </c:pt>
                <c:pt idx="33" formatCode="0.000">
                  <c:v>22.606000000000002</c:v>
                </c:pt>
                <c:pt idx="34" formatCode="0.000">
                  <c:v>22.933</c:v>
                </c:pt>
                <c:pt idx="35" formatCode="0.000">
                  <c:v>22.623000000000001</c:v>
                </c:pt>
                <c:pt idx="36" formatCode="0.000">
                  <c:v>18.116</c:v>
                </c:pt>
              </c:numCache>
            </c:numRef>
          </c:val>
          <c:smooth val="0"/>
          <c:extLst xmlns:c16r2="http://schemas.microsoft.com/office/drawing/2015/06/chart">
            <c:ext xmlns:c16="http://schemas.microsoft.com/office/drawing/2014/chart" uri="{C3380CC4-5D6E-409C-BE32-E72D297353CC}">
              <c16:uniqueId val="{00000000-FC0D-4D72-B8DF-6F702505930E}"/>
            </c:ext>
          </c:extLst>
        </c:ser>
        <c:ser>
          <c:idx val="2"/>
          <c:order val="2"/>
          <c:tx>
            <c:strRef>
              <c:f>Sheet1!$A$4</c:f>
              <c:strCache>
                <c:ptCount val="1"/>
                <c:pt idx="0">
                  <c:v>DE to USPTO</c:v>
                </c:pt>
              </c:strCache>
            </c:strRef>
          </c:tx>
          <c:spPr>
            <a:ln>
              <a:solidFill>
                <a:schemeClr val="tx1"/>
              </a:solidFill>
              <a:prstDash val="sysDash"/>
            </a:ln>
          </c:spPr>
          <c:marker>
            <c:symbol val="none"/>
          </c:marker>
          <c:cat>
            <c:strRef>
              <c:f>Sheet1!$B$1:$AL$1</c:f>
              <c:strCache>
                <c:ptCount val="37"/>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strCache>
            </c:strRef>
          </c:cat>
          <c:val>
            <c:numRef>
              <c:f>Sheet1!$B$4:$AL$4</c:f>
              <c:numCache>
                <c:formatCode>0.000</c:formatCode>
                <c:ptCount val="37"/>
                <c:pt idx="0">
                  <c:v>6.9290000000000003</c:v>
                </c:pt>
                <c:pt idx="1">
                  <c:v>8.1080000000000005</c:v>
                </c:pt>
                <c:pt idx="2">
                  <c:v>8.6829999999999998</c:v>
                </c:pt>
                <c:pt idx="3">
                  <c:v>9.548</c:v>
                </c:pt>
                <c:pt idx="4">
                  <c:v>8.3650000000000002</c:v>
                </c:pt>
                <c:pt idx="5">
                  <c:v>8.0579999999999998</c:v>
                </c:pt>
                <c:pt idx="6">
                  <c:v>8.5779999999999994</c:v>
                </c:pt>
                <c:pt idx="7">
                  <c:v>9.9019999999999992</c:v>
                </c:pt>
                <c:pt idx="8">
                  <c:v>10.907999999999999</c:v>
                </c:pt>
                <c:pt idx="9">
                  <c:v>11.474</c:v>
                </c:pt>
                <c:pt idx="10">
                  <c:v>12.506</c:v>
                </c:pt>
                <c:pt idx="11">
                  <c:v>11.888999999999999</c:v>
                </c:pt>
                <c:pt idx="12">
                  <c:v>12.884</c:v>
                </c:pt>
                <c:pt idx="13">
                  <c:v>12.273</c:v>
                </c:pt>
                <c:pt idx="14">
                  <c:v>9.67</c:v>
                </c:pt>
                <c:pt idx="15">
                  <c:v>9.8949999999999996</c:v>
                </c:pt>
                <c:pt idx="16">
                  <c:v>11.734999999999999</c:v>
                </c:pt>
                <c:pt idx="17">
                  <c:v>13.03</c:v>
                </c:pt>
                <c:pt idx="18">
                  <c:v>16.306999999999999</c:v>
                </c:pt>
                <c:pt idx="19">
                  <c:v>19.923999999999999</c:v>
                </c:pt>
                <c:pt idx="20">
                  <c:v>23.827999999999999</c:v>
                </c:pt>
                <c:pt idx="21">
                  <c:v>26.818000000000001</c:v>
                </c:pt>
                <c:pt idx="22">
                  <c:v>32.142000000000003</c:v>
                </c:pt>
                <c:pt idx="23">
                  <c:v>36.511000000000003</c:v>
                </c:pt>
                <c:pt idx="24">
                  <c:v>39.664000000000001</c:v>
                </c:pt>
                <c:pt idx="25">
                  <c:v>39.643000000000001</c:v>
                </c:pt>
                <c:pt idx="26">
                  <c:v>39.808999999999997</c:v>
                </c:pt>
                <c:pt idx="27">
                  <c:v>43.679000000000002</c:v>
                </c:pt>
                <c:pt idx="28">
                  <c:v>39.112000000000002</c:v>
                </c:pt>
                <c:pt idx="29">
                  <c:v>41.106000000000002</c:v>
                </c:pt>
                <c:pt idx="30">
                  <c:v>42.603000000000002</c:v>
                </c:pt>
                <c:pt idx="31">
                  <c:v>41.936</c:v>
                </c:pt>
                <c:pt idx="32">
                  <c:v>36.045000000000002</c:v>
                </c:pt>
                <c:pt idx="33">
                  <c:v>34.847000000000001</c:v>
                </c:pt>
              </c:numCache>
            </c:numRef>
          </c:val>
          <c:smooth val="0"/>
          <c:extLst xmlns:c16r2="http://schemas.microsoft.com/office/drawing/2015/06/chart">
            <c:ext xmlns:c16="http://schemas.microsoft.com/office/drawing/2014/chart" uri="{C3380CC4-5D6E-409C-BE32-E72D297353CC}">
              <c16:uniqueId val="{00000001-FC0D-4D72-B8DF-6F702505930E}"/>
            </c:ext>
          </c:extLst>
        </c:ser>
        <c:ser>
          <c:idx val="4"/>
          <c:order val="3"/>
          <c:tx>
            <c:strRef>
              <c:f>Sheet1!$A$6</c:f>
              <c:strCache>
                <c:ptCount val="1"/>
                <c:pt idx="0">
                  <c:v>US to EPO</c:v>
                </c:pt>
              </c:strCache>
            </c:strRef>
          </c:tx>
          <c:spPr>
            <a:ln>
              <a:solidFill>
                <a:srgbClr val="00B050"/>
              </a:solidFill>
              <a:prstDash val="solid"/>
            </a:ln>
          </c:spPr>
          <c:marker>
            <c:symbol val="none"/>
          </c:marker>
          <c:cat>
            <c:strRef>
              <c:f>Sheet1!$B$1:$AL$1</c:f>
              <c:strCache>
                <c:ptCount val="37"/>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strCache>
            </c:strRef>
          </c:cat>
          <c:val>
            <c:numRef>
              <c:f>Sheet1!$B$6:$AL$6</c:f>
              <c:numCache>
                <c:formatCode>#,##0.000</c:formatCode>
                <c:ptCount val="37"/>
                <c:pt idx="0">
                  <c:v>0.75700000000000001</c:v>
                </c:pt>
                <c:pt idx="1">
                  <c:v>2.4009999999999998</c:v>
                </c:pt>
                <c:pt idx="2">
                  <c:v>4.1609999999999996</c:v>
                </c:pt>
                <c:pt idx="3" formatCode="0.000">
                  <c:v>5.1349999999999998</c:v>
                </c:pt>
                <c:pt idx="4" formatCode="0.000">
                  <c:v>6.2279999999999998</c:v>
                </c:pt>
                <c:pt idx="5" formatCode="0.000">
                  <c:v>7.8310000000000004</c:v>
                </c:pt>
                <c:pt idx="6" formatCode="0.000">
                  <c:v>8.6959999999999997</c:v>
                </c:pt>
                <c:pt idx="7" formatCode="0.000">
                  <c:v>10.042999999999999</c:v>
                </c:pt>
                <c:pt idx="8" formatCode="0.000">
                  <c:v>10.984999999999999</c:v>
                </c:pt>
                <c:pt idx="9" formatCode="0.000">
                  <c:v>11.786</c:v>
                </c:pt>
                <c:pt idx="10" formatCode="0.000">
                  <c:v>13.09</c:v>
                </c:pt>
                <c:pt idx="11" formatCode="0.000">
                  <c:v>15.282</c:v>
                </c:pt>
                <c:pt idx="12" formatCode="0.000">
                  <c:v>17.489999999999998</c:v>
                </c:pt>
                <c:pt idx="13" formatCode="0.000">
                  <c:v>19.113</c:v>
                </c:pt>
                <c:pt idx="14" formatCode="0.000">
                  <c:v>18.664000000000001</c:v>
                </c:pt>
                <c:pt idx="15" formatCode="0.000">
                  <c:v>19.23</c:v>
                </c:pt>
                <c:pt idx="16" formatCode="0.000">
                  <c:v>20.759</c:v>
                </c:pt>
                <c:pt idx="17" formatCode="0.000">
                  <c:v>23.584</c:v>
                </c:pt>
                <c:pt idx="18" formatCode="0.000">
                  <c:v>26.033999999999999</c:v>
                </c:pt>
                <c:pt idx="19" formatCode="0.000">
                  <c:v>28.792999999999999</c:v>
                </c:pt>
                <c:pt idx="20" formatCode="0.000">
                  <c:v>32.814999999999998</c:v>
                </c:pt>
                <c:pt idx="21" formatCode="0.000">
                  <c:v>37.466999999999999</c:v>
                </c:pt>
                <c:pt idx="22" formatCode="0.000">
                  <c:v>42.664999999999999</c:v>
                </c:pt>
                <c:pt idx="23" formatCode="0.000">
                  <c:v>44.116</c:v>
                </c:pt>
                <c:pt idx="24" formatCode="0.000">
                  <c:v>42.473999999999997</c:v>
                </c:pt>
                <c:pt idx="25" formatCode="0.000">
                  <c:v>41.945</c:v>
                </c:pt>
                <c:pt idx="26" formatCode="0.000">
                  <c:v>42.737000000000002</c:v>
                </c:pt>
                <c:pt idx="27" formatCode="0.000">
                  <c:v>40.298000000000002</c:v>
                </c:pt>
                <c:pt idx="28" formatCode="0.000">
                  <c:v>38.380000000000003</c:v>
                </c:pt>
                <c:pt idx="29" formatCode="0.000">
                  <c:v>34.81</c:v>
                </c:pt>
                <c:pt idx="30" formatCode="0.000">
                  <c:v>31.622</c:v>
                </c:pt>
                <c:pt idx="31" formatCode="0.000">
                  <c:v>29.329000000000001</c:v>
                </c:pt>
                <c:pt idx="32" formatCode="0.000">
                  <c:v>27.824000000000002</c:v>
                </c:pt>
                <c:pt idx="33" formatCode="0.000">
                  <c:v>28.759</c:v>
                </c:pt>
                <c:pt idx="34" formatCode="0.000">
                  <c:v>31.059000000000001</c:v>
                </c:pt>
                <c:pt idx="35" formatCode="0.000">
                  <c:v>32.628</c:v>
                </c:pt>
                <c:pt idx="36" formatCode="0.000">
                  <c:v>27.64</c:v>
                </c:pt>
              </c:numCache>
            </c:numRef>
          </c:val>
          <c:smooth val="0"/>
          <c:extLst xmlns:c16r2="http://schemas.microsoft.com/office/drawing/2015/06/chart">
            <c:ext xmlns:c16="http://schemas.microsoft.com/office/drawing/2014/chart" uri="{C3380CC4-5D6E-409C-BE32-E72D297353CC}">
              <c16:uniqueId val="{00000002-FC0D-4D72-B8DF-6F702505930E}"/>
            </c:ext>
          </c:extLst>
        </c:ser>
        <c:ser>
          <c:idx val="5"/>
          <c:order val="4"/>
          <c:tx>
            <c:strRef>
              <c:f>Sheet1!$A$7</c:f>
              <c:strCache>
                <c:ptCount val="1"/>
                <c:pt idx="0">
                  <c:v>Euro area to USPTO</c:v>
                </c:pt>
              </c:strCache>
            </c:strRef>
          </c:tx>
          <c:spPr>
            <a:ln>
              <a:solidFill>
                <a:srgbClr val="0070C0"/>
              </a:solidFill>
              <a:prstDash val="sysDash"/>
            </a:ln>
          </c:spPr>
          <c:marker>
            <c:symbol val="none"/>
          </c:marker>
          <c:cat>
            <c:strRef>
              <c:f>Sheet1!$B$1:$AL$1</c:f>
              <c:strCache>
                <c:ptCount val="37"/>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strCache>
            </c:strRef>
          </c:cat>
          <c:val>
            <c:numRef>
              <c:f>Sheet1!$B$7:$AL$7</c:f>
              <c:numCache>
                <c:formatCode>General</c:formatCode>
                <c:ptCount val="37"/>
                <c:pt idx="14" formatCode="0.000">
                  <c:v>6.5060000000000002</c:v>
                </c:pt>
                <c:pt idx="15" formatCode="0.000">
                  <c:v>7.0369999999999999</c:v>
                </c:pt>
                <c:pt idx="16" formatCode="0.000">
                  <c:v>7.5659999999999998</c:v>
                </c:pt>
                <c:pt idx="17" formatCode="0.000">
                  <c:v>9.0820000000000007</c:v>
                </c:pt>
                <c:pt idx="18" formatCode="0.000">
                  <c:v>10.603</c:v>
                </c:pt>
                <c:pt idx="19" formatCode="0.000">
                  <c:v>12.346</c:v>
                </c:pt>
                <c:pt idx="20" formatCode="0.000">
                  <c:v>14.728999999999999</c:v>
                </c:pt>
                <c:pt idx="21" formatCode="0.000">
                  <c:v>16.399000000000001</c:v>
                </c:pt>
                <c:pt idx="22" formatCode="0.000">
                  <c:v>19.375</c:v>
                </c:pt>
                <c:pt idx="23" formatCode="0.000">
                  <c:v>20.693000000000001</c:v>
                </c:pt>
                <c:pt idx="24" formatCode="0.000">
                  <c:v>22.212</c:v>
                </c:pt>
                <c:pt idx="25" formatCode="0.000">
                  <c:v>22.170999999999999</c:v>
                </c:pt>
                <c:pt idx="26" formatCode="0.000">
                  <c:v>22.701000000000001</c:v>
                </c:pt>
                <c:pt idx="27" formatCode="0.000">
                  <c:v>23.045999999999999</c:v>
                </c:pt>
                <c:pt idx="28" formatCode="0.000">
                  <c:v>21.795000000000002</c:v>
                </c:pt>
                <c:pt idx="29" formatCode="0.000">
                  <c:v>22.279</c:v>
                </c:pt>
                <c:pt idx="30" formatCode="0.000">
                  <c:v>23.207999999999998</c:v>
                </c:pt>
                <c:pt idx="31" formatCode="0.000">
                  <c:v>23.414000000000001</c:v>
                </c:pt>
                <c:pt idx="32" formatCode="0.000">
                  <c:v>20.945</c:v>
                </c:pt>
                <c:pt idx="33" formatCode="0.000">
                  <c:v>19.481999999999999</c:v>
                </c:pt>
              </c:numCache>
            </c:numRef>
          </c:val>
          <c:smooth val="0"/>
          <c:extLst xmlns:c16r2="http://schemas.microsoft.com/office/drawing/2015/06/chart">
            <c:ext xmlns:c16="http://schemas.microsoft.com/office/drawing/2014/chart" uri="{C3380CC4-5D6E-409C-BE32-E72D297353CC}">
              <c16:uniqueId val="{00000003-FC0D-4D72-B8DF-6F702505930E}"/>
            </c:ext>
          </c:extLst>
        </c:ser>
        <c:ser>
          <c:idx val="6"/>
          <c:order val="5"/>
          <c:tx>
            <c:strRef>
              <c:f>Sheet1!$A$8</c:f>
              <c:strCache>
                <c:ptCount val="1"/>
                <c:pt idx="0">
                  <c:v>DE to EPO</c:v>
                </c:pt>
              </c:strCache>
            </c:strRef>
          </c:tx>
          <c:spPr>
            <a:ln>
              <a:solidFill>
                <a:schemeClr val="tx1"/>
              </a:solidFill>
            </a:ln>
          </c:spPr>
          <c:marker>
            <c:symbol val="none"/>
          </c:marker>
          <c:cat>
            <c:strRef>
              <c:f>Sheet1!$B$1:$AL$1</c:f>
              <c:strCache>
                <c:ptCount val="37"/>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strCache>
            </c:strRef>
          </c:cat>
          <c:val>
            <c:numRef>
              <c:f>Sheet1!$B$8:$AL$8</c:f>
              <c:numCache>
                <c:formatCode>#,##0.00</c:formatCode>
                <c:ptCount val="37"/>
                <c:pt idx="0">
                  <c:v>0.83</c:v>
                </c:pt>
                <c:pt idx="1">
                  <c:v>5.2539999999999996</c:v>
                </c:pt>
                <c:pt idx="2">
                  <c:v>8.5210000000000008</c:v>
                </c:pt>
                <c:pt idx="3" formatCode="0.000">
                  <c:v>10.199</c:v>
                </c:pt>
                <c:pt idx="4" formatCode="0.000">
                  <c:v>10.324999999999999</c:v>
                </c:pt>
                <c:pt idx="5" formatCode="0.000">
                  <c:v>10.65</c:v>
                </c:pt>
                <c:pt idx="6" formatCode="0.000">
                  <c:v>12.268000000000001</c:v>
                </c:pt>
                <c:pt idx="7" formatCode="0.000">
                  <c:v>13.878</c:v>
                </c:pt>
                <c:pt idx="8" formatCode="0.000">
                  <c:v>15.106999999999999</c:v>
                </c:pt>
                <c:pt idx="9" formatCode="0.000">
                  <c:v>16.170000000000002</c:v>
                </c:pt>
                <c:pt idx="10" formatCode="0.000">
                  <c:v>18.387</c:v>
                </c:pt>
                <c:pt idx="11" formatCode="0.000">
                  <c:v>18.431999999999999</c:v>
                </c:pt>
                <c:pt idx="12" formatCode="0.000">
                  <c:v>20.274000000000001</c:v>
                </c:pt>
                <c:pt idx="13" formatCode="0.000">
                  <c:v>19.507000000000001</c:v>
                </c:pt>
                <c:pt idx="14" formatCode="0.000">
                  <c:v>14.602</c:v>
                </c:pt>
                <c:pt idx="15" formatCode="0.000">
                  <c:v>15.227</c:v>
                </c:pt>
                <c:pt idx="16" formatCode="0.000">
                  <c:v>15.13</c:v>
                </c:pt>
                <c:pt idx="17" formatCode="0.000">
                  <c:v>16.523</c:v>
                </c:pt>
                <c:pt idx="18" formatCode="0.000">
                  <c:v>18.713000000000001</c:v>
                </c:pt>
                <c:pt idx="19" formatCode="0.000">
                  <c:v>25.501000000000001</c:v>
                </c:pt>
                <c:pt idx="20" formatCode="0.000">
                  <c:v>31.495999999999999</c:v>
                </c:pt>
                <c:pt idx="21" formatCode="0.000">
                  <c:v>37.923000000000002</c:v>
                </c:pt>
                <c:pt idx="22" formatCode="0.000">
                  <c:v>44.896999999999998</c:v>
                </c:pt>
                <c:pt idx="23" formatCode="0.000">
                  <c:v>50.869</c:v>
                </c:pt>
                <c:pt idx="24" formatCode="0.000">
                  <c:v>50.837000000000003</c:v>
                </c:pt>
                <c:pt idx="25" formatCode="0.000">
                  <c:v>49.024999999999999</c:v>
                </c:pt>
                <c:pt idx="26" formatCode="0.000">
                  <c:v>44.470999999999997</c:v>
                </c:pt>
                <c:pt idx="27" formatCode="0.000">
                  <c:v>44.637999999999998</c:v>
                </c:pt>
                <c:pt idx="28" formatCode="0.000">
                  <c:v>41.067999999999998</c:v>
                </c:pt>
                <c:pt idx="29" formatCode="0.000">
                  <c:v>39.691000000000003</c:v>
                </c:pt>
                <c:pt idx="30" formatCode="0.000">
                  <c:v>41.436999999999998</c:v>
                </c:pt>
                <c:pt idx="31" formatCode="0.000">
                  <c:v>39.396000000000001</c:v>
                </c:pt>
                <c:pt idx="32" formatCode="0.000">
                  <c:v>37.731000000000002</c:v>
                </c:pt>
                <c:pt idx="33" formatCode="0.000">
                  <c:v>37.683999999999997</c:v>
                </c:pt>
                <c:pt idx="34" formatCode="0.000">
                  <c:v>37.158000000000001</c:v>
                </c:pt>
                <c:pt idx="35" formatCode="0.000">
                  <c:v>35.643000000000001</c:v>
                </c:pt>
                <c:pt idx="36" formatCode="0.000">
                  <c:v>27.692</c:v>
                </c:pt>
              </c:numCache>
            </c:numRef>
          </c:val>
          <c:smooth val="0"/>
          <c:extLst xmlns:c16r2="http://schemas.microsoft.com/office/drawing/2015/06/chart">
            <c:ext xmlns:c16="http://schemas.microsoft.com/office/drawing/2014/chart" uri="{C3380CC4-5D6E-409C-BE32-E72D297353CC}">
              <c16:uniqueId val="{00000004-FC0D-4D72-B8DF-6F702505930E}"/>
            </c:ext>
          </c:extLst>
        </c:ser>
        <c:dLbls>
          <c:showLegendKey val="0"/>
          <c:showVal val="0"/>
          <c:showCatName val="0"/>
          <c:showSerName val="0"/>
          <c:showPercent val="0"/>
          <c:showBubbleSize val="0"/>
        </c:dLbls>
        <c:marker val="1"/>
        <c:smooth val="0"/>
        <c:axId val="264755568"/>
        <c:axId val="264756128"/>
      </c:lineChart>
      <c:lineChart>
        <c:grouping val="standard"/>
        <c:varyColors val="0"/>
        <c:ser>
          <c:idx val="0"/>
          <c:order val="0"/>
          <c:tx>
            <c:strRef>
              <c:f>Sheet1!$A$2</c:f>
              <c:strCache>
                <c:ptCount val="1"/>
                <c:pt idx="0">
                  <c:v>US to USPTO (right-hand scale)</c:v>
                </c:pt>
              </c:strCache>
            </c:strRef>
          </c:tx>
          <c:spPr>
            <a:ln>
              <a:solidFill>
                <a:srgbClr val="00B050"/>
              </a:solidFill>
              <a:prstDash val="sysDash"/>
            </a:ln>
          </c:spPr>
          <c:marker>
            <c:symbol val="none"/>
          </c:marker>
          <c:cat>
            <c:strRef>
              <c:f>Sheet1!$B$1:$AL$1</c:f>
              <c:strCache>
                <c:ptCount val="37"/>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strCache>
            </c:strRef>
          </c:cat>
          <c:val>
            <c:numRef>
              <c:f>Sheet1!$B$2:$AL$2</c:f>
              <c:numCache>
                <c:formatCode>0.000</c:formatCode>
                <c:ptCount val="37"/>
                <c:pt idx="0">
                  <c:v>16.513999999999999</c:v>
                </c:pt>
                <c:pt idx="1">
                  <c:v>17.068000000000001</c:v>
                </c:pt>
                <c:pt idx="2">
                  <c:v>17.797000000000001</c:v>
                </c:pt>
                <c:pt idx="3">
                  <c:v>17.920000000000002</c:v>
                </c:pt>
                <c:pt idx="4">
                  <c:v>17.927</c:v>
                </c:pt>
                <c:pt idx="5">
                  <c:v>19.337</c:v>
                </c:pt>
                <c:pt idx="6">
                  <c:v>19.789000000000001</c:v>
                </c:pt>
                <c:pt idx="7">
                  <c:v>21.864999999999998</c:v>
                </c:pt>
                <c:pt idx="8">
                  <c:v>23.323</c:v>
                </c:pt>
                <c:pt idx="9">
                  <c:v>23.353999999999999</c:v>
                </c:pt>
                <c:pt idx="10">
                  <c:v>25.774999999999999</c:v>
                </c:pt>
                <c:pt idx="11">
                  <c:v>28.324999999999999</c:v>
                </c:pt>
                <c:pt idx="12">
                  <c:v>30.963999999999999</c:v>
                </c:pt>
                <c:pt idx="13">
                  <c:v>31.734000000000002</c:v>
                </c:pt>
                <c:pt idx="14">
                  <c:v>31.071000000000002</c:v>
                </c:pt>
                <c:pt idx="15">
                  <c:v>36.838000000000001</c:v>
                </c:pt>
                <c:pt idx="16">
                  <c:v>45.956000000000003</c:v>
                </c:pt>
                <c:pt idx="17">
                  <c:v>61.511000000000003</c:v>
                </c:pt>
                <c:pt idx="18">
                  <c:v>92.186000000000007</c:v>
                </c:pt>
                <c:pt idx="19">
                  <c:v>98.275999999999996</c:v>
                </c:pt>
                <c:pt idx="20">
                  <c:v>122.38500000000001</c:v>
                </c:pt>
                <c:pt idx="21">
                  <c:v>127.684</c:v>
                </c:pt>
                <c:pt idx="22">
                  <c:v>138.68600000000001</c:v>
                </c:pt>
                <c:pt idx="23">
                  <c:v>157.38300000000001</c:v>
                </c:pt>
                <c:pt idx="24">
                  <c:v>151.566</c:v>
                </c:pt>
                <c:pt idx="25">
                  <c:v>151.358</c:v>
                </c:pt>
                <c:pt idx="26">
                  <c:v>151.33500000000001</c:v>
                </c:pt>
                <c:pt idx="27">
                  <c:v>148.96299999999999</c:v>
                </c:pt>
                <c:pt idx="28">
                  <c:v>145.637</c:v>
                </c:pt>
                <c:pt idx="29">
                  <c:v>147.42099999999999</c:v>
                </c:pt>
                <c:pt idx="30">
                  <c:v>150.55699999999999</c:v>
                </c:pt>
                <c:pt idx="31">
                  <c:v>143.37899999999999</c:v>
                </c:pt>
                <c:pt idx="32">
                  <c:v>124.88200000000001</c:v>
                </c:pt>
                <c:pt idx="33">
                  <c:v>123.541</c:v>
                </c:pt>
              </c:numCache>
            </c:numRef>
          </c:val>
          <c:smooth val="0"/>
          <c:extLst xmlns:c16r2="http://schemas.microsoft.com/office/drawing/2015/06/chart">
            <c:ext xmlns:c16="http://schemas.microsoft.com/office/drawing/2014/chart" uri="{C3380CC4-5D6E-409C-BE32-E72D297353CC}">
              <c16:uniqueId val="{00000005-FC0D-4D72-B8DF-6F702505930E}"/>
            </c:ext>
          </c:extLst>
        </c:ser>
        <c:dLbls>
          <c:showLegendKey val="0"/>
          <c:showVal val="0"/>
          <c:showCatName val="0"/>
          <c:showSerName val="0"/>
          <c:showPercent val="0"/>
          <c:showBubbleSize val="0"/>
        </c:dLbls>
        <c:marker val="1"/>
        <c:smooth val="0"/>
        <c:axId val="265240752"/>
        <c:axId val="265240192"/>
      </c:lineChart>
      <c:catAx>
        <c:axId val="264755568"/>
        <c:scaling>
          <c:orientation val="minMax"/>
        </c:scaling>
        <c:delete val="0"/>
        <c:axPos val="b"/>
        <c:numFmt formatCode="General" sourceLinked="0"/>
        <c:majorTickMark val="out"/>
        <c:minorTickMark val="none"/>
        <c:tickLblPos val="nextTo"/>
        <c:txPr>
          <a:bodyPr/>
          <a:lstStyle/>
          <a:p>
            <a:pPr>
              <a:defRPr sz="1600"/>
            </a:pPr>
            <a:endParaRPr lang="fr-FR"/>
          </a:p>
        </c:txPr>
        <c:crossAx val="264756128"/>
        <c:crosses val="autoZero"/>
        <c:auto val="1"/>
        <c:lblAlgn val="ctr"/>
        <c:lblOffset val="100"/>
        <c:tickLblSkip val="5"/>
        <c:tickMarkSkip val="5"/>
        <c:noMultiLvlLbl val="0"/>
      </c:catAx>
      <c:valAx>
        <c:axId val="264756128"/>
        <c:scaling>
          <c:orientation val="minMax"/>
        </c:scaling>
        <c:delete val="0"/>
        <c:axPos val="l"/>
        <c:majorGridlines/>
        <c:numFmt formatCode="General" sourceLinked="1"/>
        <c:majorTickMark val="out"/>
        <c:minorTickMark val="none"/>
        <c:tickLblPos val="nextTo"/>
        <c:txPr>
          <a:bodyPr/>
          <a:lstStyle/>
          <a:p>
            <a:pPr>
              <a:defRPr sz="1600"/>
            </a:pPr>
            <a:endParaRPr lang="fr-FR"/>
          </a:p>
        </c:txPr>
        <c:crossAx val="264755568"/>
        <c:crosses val="autoZero"/>
        <c:crossBetween val="between"/>
      </c:valAx>
      <c:valAx>
        <c:axId val="265240192"/>
        <c:scaling>
          <c:orientation val="minMax"/>
        </c:scaling>
        <c:delete val="0"/>
        <c:axPos val="r"/>
        <c:numFmt formatCode="0" sourceLinked="0"/>
        <c:majorTickMark val="out"/>
        <c:minorTickMark val="none"/>
        <c:tickLblPos val="nextTo"/>
        <c:txPr>
          <a:bodyPr/>
          <a:lstStyle/>
          <a:p>
            <a:pPr>
              <a:defRPr sz="1600"/>
            </a:pPr>
            <a:endParaRPr lang="fr-FR"/>
          </a:p>
        </c:txPr>
        <c:crossAx val="265240752"/>
        <c:crosses val="max"/>
        <c:crossBetween val="between"/>
        <c:majorUnit val="30"/>
      </c:valAx>
      <c:catAx>
        <c:axId val="265240752"/>
        <c:scaling>
          <c:orientation val="minMax"/>
        </c:scaling>
        <c:delete val="1"/>
        <c:axPos val="b"/>
        <c:numFmt formatCode="General" sourceLinked="1"/>
        <c:majorTickMark val="out"/>
        <c:minorTickMark val="none"/>
        <c:tickLblPos val="nextTo"/>
        <c:crossAx val="265240192"/>
        <c:crosses val="autoZero"/>
        <c:auto val="1"/>
        <c:lblAlgn val="ctr"/>
        <c:lblOffset val="100"/>
        <c:noMultiLvlLbl val="0"/>
      </c:catAx>
      <c:spPr>
        <a:solidFill>
          <a:schemeClr val="bg1"/>
        </a:solidFill>
        <a:ln>
          <a:solidFill>
            <a:schemeClr val="bg2"/>
          </a:solidFill>
        </a:ln>
      </c:spPr>
    </c:plotArea>
    <c:legend>
      <c:legendPos val="b"/>
      <c:layout>
        <c:manualLayout>
          <c:xMode val="edge"/>
          <c:yMode val="edge"/>
          <c:x val="4.7642296241391997E-2"/>
          <c:y val="0.80241273860284201"/>
          <c:w val="0.88005102536097901"/>
          <c:h val="0.180885469009682"/>
        </c:manualLayout>
      </c:layout>
      <c:overlay val="0"/>
      <c:txPr>
        <a:bodyPr/>
        <a:lstStyle/>
        <a:p>
          <a:pPr>
            <a:defRPr sz="1600" b="1"/>
          </a:pPr>
          <a:endParaRPr lang="fr-FR"/>
        </a:p>
      </c:txPr>
    </c:legend>
    <c:plotVisOnly val="1"/>
    <c:dispBlanksAs val="gap"/>
    <c:showDLblsOverMax val="0"/>
  </c:chart>
  <c:txPr>
    <a:bodyPr/>
    <a:lstStyle/>
    <a:p>
      <a:pPr>
        <a:defRPr sz="1200"/>
      </a:pPr>
      <a:endParaRPr lang="fr-F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4872383586005"/>
          <c:y val="3.3595700870663901E-2"/>
          <c:w val="0.80248796936999001"/>
          <c:h val="0.76667482310322999"/>
        </c:manualLayout>
      </c:layout>
      <c:scatterChart>
        <c:scatterStyle val="lineMarker"/>
        <c:varyColors val="0"/>
        <c:ser>
          <c:idx val="0"/>
          <c:order val="0"/>
          <c:tx>
            <c:strRef>
              <c:f>Data!$K$4</c:f>
              <c:strCache>
                <c:ptCount val="1"/>
                <c:pt idx="0">
                  <c:v>Argentina</c:v>
                </c:pt>
              </c:strCache>
            </c:strRef>
          </c:tx>
          <c:spPr>
            <a:ln w="31750">
              <a:noFill/>
            </a:ln>
          </c:spPr>
          <c:marker>
            <c:symbol val="circle"/>
            <c:size val="15"/>
            <c:spPr>
              <a:solidFill>
                <a:srgbClr val="008000"/>
              </a:solidFill>
              <a:ln>
                <a:noFill/>
              </a:ln>
            </c:spPr>
          </c:marker>
          <c:dLbls>
            <c:dLbl>
              <c:idx val="0"/>
              <c:spPr/>
              <c:txPr>
                <a:bodyPr/>
                <a:lstStyle/>
                <a:p>
                  <a:pPr>
                    <a:defRPr sz="1600" b="1"/>
                  </a:pPr>
                  <a:endParaRPr lang="fr-FR"/>
                </a:p>
              </c:txPr>
              <c:dLblPos val="r"/>
              <c:showLegendKey val="0"/>
              <c:showVal val="0"/>
              <c:showCatName val="0"/>
              <c:showSerName val="1"/>
              <c:showPercent val="0"/>
              <c:showBubbleSize val="0"/>
            </c:dLbl>
            <c:spPr>
              <a:noFill/>
              <a:ln>
                <a:noFill/>
              </a:ln>
              <a:effectLst/>
            </c:spPr>
            <c:dLblPos val="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trendline>
            <c:trendlineType val="linear"/>
            <c:dispRSqr val="0"/>
            <c:dispEq val="0"/>
          </c:trendline>
          <c:xVal>
            <c:numRef>
              <c:f>Data!$L$4</c:f>
              <c:numCache>
                <c:formatCode>General</c:formatCode>
                <c:ptCount val="1"/>
                <c:pt idx="0">
                  <c:v>2890.1486552394758</c:v>
                </c:pt>
              </c:numCache>
            </c:numRef>
          </c:xVal>
          <c:yVal>
            <c:numRef>
              <c:f>Data!$M$4</c:f>
              <c:numCache>
                <c:formatCode>General</c:formatCode>
                <c:ptCount val="1"/>
                <c:pt idx="0">
                  <c:v>20221.82932136895</c:v>
                </c:pt>
              </c:numCache>
            </c:numRef>
          </c:yVal>
          <c:smooth val="0"/>
          <c:extLst xmlns:c16r2="http://schemas.microsoft.com/office/drawing/2015/06/chart">
            <c:ext xmlns:c16="http://schemas.microsoft.com/office/drawing/2014/chart" uri="{C3380CC4-5D6E-409C-BE32-E72D297353CC}">
              <c16:uniqueId val="{00000002-40E0-49D8-B124-DBF1EF4399B4}"/>
            </c:ext>
          </c:extLst>
        </c:ser>
        <c:ser>
          <c:idx val="1"/>
          <c:order val="1"/>
          <c:tx>
            <c:strRef>
              <c:f>Data!$K$5</c:f>
              <c:strCache>
                <c:ptCount val="1"/>
                <c:pt idx="0">
                  <c:v>Belgium</c:v>
                </c:pt>
              </c:strCache>
            </c:strRef>
          </c:tx>
          <c:spPr>
            <a:ln w="31750">
              <a:noFill/>
            </a:ln>
          </c:spPr>
          <c:marker>
            <c:symbol val="circle"/>
            <c:size val="15"/>
            <c:spPr>
              <a:solidFill>
                <a:srgbClr val="008000"/>
              </a:solidFill>
              <a:ln>
                <a:noFill/>
              </a:ln>
            </c:spPr>
          </c:marker>
          <c:dLbls>
            <c:dLbl>
              <c:idx val="0"/>
              <c:spPr/>
              <c:txPr>
                <a:bodyPr/>
                <a:lstStyle/>
                <a:p>
                  <a:pPr>
                    <a:defRPr sz="1600" b="1"/>
                  </a:pPr>
                  <a:endParaRPr lang="fr-FR"/>
                </a:p>
              </c:txPr>
              <c:dLblPos val="r"/>
              <c:showLegendKey val="0"/>
              <c:showVal val="0"/>
              <c:showCatName val="0"/>
              <c:showSerName val="1"/>
              <c:showPercent val="0"/>
              <c:showBubbleSize val="0"/>
            </c:dLbl>
            <c:spPr>
              <a:noFill/>
              <a:ln>
                <a:noFill/>
              </a:ln>
              <a:effectLst/>
            </c:spPr>
            <c:dLblPos val="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Data!$L$5</c:f>
              <c:numCache>
                <c:formatCode>General</c:formatCode>
                <c:ptCount val="1"/>
                <c:pt idx="0">
                  <c:v>8087.2221995761001</c:v>
                </c:pt>
              </c:numCache>
            </c:numRef>
          </c:xVal>
          <c:yVal>
            <c:numRef>
              <c:f>Data!$M$5</c:f>
              <c:numCache>
                <c:formatCode>General</c:formatCode>
                <c:ptCount val="1"/>
                <c:pt idx="0">
                  <c:v>43667.888846409362</c:v>
                </c:pt>
              </c:numCache>
            </c:numRef>
          </c:yVal>
          <c:smooth val="0"/>
          <c:extLst xmlns:c16r2="http://schemas.microsoft.com/office/drawing/2015/06/chart">
            <c:ext xmlns:c16="http://schemas.microsoft.com/office/drawing/2014/chart" uri="{C3380CC4-5D6E-409C-BE32-E72D297353CC}">
              <c16:uniqueId val="{00000004-40E0-49D8-B124-DBF1EF4399B4}"/>
            </c:ext>
          </c:extLst>
        </c:ser>
        <c:ser>
          <c:idx val="2"/>
          <c:order val="2"/>
          <c:tx>
            <c:strRef>
              <c:f>Data!$K$6</c:f>
              <c:strCache>
                <c:ptCount val="1"/>
                <c:pt idx="0">
                  <c:v>Switzerland</c:v>
                </c:pt>
              </c:strCache>
            </c:strRef>
          </c:tx>
          <c:spPr>
            <a:ln w="31750">
              <a:noFill/>
            </a:ln>
          </c:spPr>
          <c:marker>
            <c:symbol val="circle"/>
            <c:size val="15"/>
            <c:spPr>
              <a:solidFill>
                <a:srgbClr val="008000"/>
              </a:solidFill>
              <a:ln>
                <a:noFill/>
              </a:ln>
            </c:spPr>
          </c:marker>
          <c:dLbls>
            <c:dLbl>
              <c:idx val="0"/>
              <c:layout>
                <c:manualLayout>
                  <c:x val="-0.157352941176471"/>
                  <c:y val="2.3694816583945998E-3"/>
                </c:manualLayout>
              </c:layout>
              <c:spPr/>
              <c:txPr>
                <a:bodyPr/>
                <a:lstStyle/>
                <a:p>
                  <a:pPr>
                    <a:defRPr sz="1600" b="1"/>
                  </a:pPr>
                  <a:endParaRPr lang="fr-FR"/>
                </a:p>
              </c:txPr>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5-40E0-49D8-B124-DBF1EF4399B4}"/>
                </c:ext>
                <c:ext xmlns:c15="http://schemas.microsoft.com/office/drawing/2012/chart" uri="{CE6537A1-D6FC-4f65-9D91-7224C49458BB}"/>
              </c:extLst>
            </c:dLbl>
            <c:spPr>
              <a:noFill/>
              <a:ln>
                <a:noFill/>
              </a:ln>
              <a:effectLst/>
            </c:spPr>
            <c:dLblPos val="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Data!$L$6</c:f>
              <c:numCache>
                <c:formatCode>General</c:formatCode>
                <c:ptCount val="1"/>
                <c:pt idx="0">
                  <c:v>13959.821107815909</c:v>
                </c:pt>
              </c:numCache>
            </c:numRef>
          </c:xVal>
          <c:yVal>
            <c:numRef>
              <c:f>Data!$M$6</c:f>
              <c:numCache>
                <c:formatCode>General</c:formatCode>
                <c:ptCount val="1"/>
                <c:pt idx="0">
                  <c:v>58468.915193701192</c:v>
                </c:pt>
              </c:numCache>
            </c:numRef>
          </c:yVal>
          <c:smooth val="0"/>
          <c:extLst xmlns:c16r2="http://schemas.microsoft.com/office/drawing/2015/06/chart">
            <c:ext xmlns:c16="http://schemas.microsoft.com/office/drawing/2014/chart" uri="{C3380CC4-5D6E-409C-BE32-E72D297353CC}">
              <c16:uniqueId val="{00000006-40E0-49D8-B124-DBF1EF4399B4}"/>
            </c:ext>
          </c:extLst>
        </c:ser>
        <c:ser>
          <c:idx val="3"/>
          <c:order val="3"/>
          <c:tx>
            <c:strRef>
              <c:f>Data!$K$7</c:f>
              <c:strCache>
                <c:ptCount val="1"/>
                <c:pt idx="0">
                  <c:v>China</c:v>
                </c:pt>
              </c:strCache>
            </c:strRef>
          </c:tx>
          <c:spPr>
            <a:ln w="31750">
              <a:noFill/>
            </a:ln>
          </c:spPr>
          <c:marker>
            <c:symbol val="circle"/>
            <c:size val="15"/>
            <c:spPr>
              <a:solidFill>
                <a:srgbClr val="008000"/>
              </a:solidFill>
              <a:ln>
                <a:noFill/>
              </a:ln>
            </c:spPr>
          </c:marker>
          <c:dLbls>
            <c:dLbl>
              <c:idx val="0"/>
              <c:layout>
                <c:manualLayout>
                  <c:x val="-5.8823529411764696E-3"/>
                  <c:y val="-4.7393364928909904E-3"/>
                </c:manualLayout>
              </c:layout>
              <c:spPr/>
              <c:txPr>
                <a:bodyPr/>
                <a:lstStyle/>
                <a:p>
                  <a:pPr>
                    <a:defRPr sz="1600" b="1"/>
                  </a:pPr>
                  <a:endParaRPr lang="fr-FR"/>
                </a:p>
              </c:txPr>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7-40E0-49D8-B124-DBF1EF4399B4}"/>
                </c:ext>
                <c:ext xmlns:c15="http://schemas.microsoft.com/office/drawing/2012/chart" uri="{CE6537A1-D6FC-4f65-9D91-7224C49458BB}"/>
              </c:extLst>
            </c:dLbl>
            <c:spPr>
              <a:noFill/>
              <a:ln>
                <a:noFill/>
              </a:ln>
              <a:effectLst/>
            </c:spPr>
            <c:dLblPos val="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Data!$L$7</c:f>
              <c:numCache>
                <c:formatCode>General</c:formatCode>
                <c:ptCount val="1"/>
                <c:pt idx="0">
                  <c:v>910.37746351726128</c:v>
                </c:pt>
              </c:numCache>
            </c:numRef>
          </c:xVal>
          <c:yVal>
            <c:numRef>
              <c:f>Data!$M$7</c:f>
              <c:numCache>
                <c:formatCode>General</c:formatCode>
                <c:ptCount val="1"/>
                <c:pt idx="0">
                  <c:v>12472.512856335919</c:v>
                </c:pt>
              </c:numCache>
            </c:numRef>
          </c:yVal>
          <c:smooth val="0"/>
          <c:extLst xmlns:c16r2="http://schemas.microsoft.com/office/drawing/2015/06/chart">
            <c:ext xmlns:c16="http://schemas.microsoft.com/office/drawing/2014/chart" uri="{C3380CC4-5D6E-409C-BE32-E72D297353CC}">
              <c16:uniqueId val="{00000008-40E0-49D8-B124-DBF1EF4399B4}"/>
            </c:ext>
          </c:extLst>
        </c:ser>
        <c:ser>
          <c:idx val="4"/>
          <c:order val="4"/>
          <c:tx>
            <c:strRef>
              <c:f>Data!$K$8</c:f>
              <c:strCache>
                <c:ptCount val="1"/>
                <c:pt idx="0">
                  <c:v>DRC</c:v>
                </c:pt>
              </c:strCache>
            </c:strRef>
          </c:tx>
          <c:spPr>
            <a:ln w="31750">
              <a:noFill/>
            </a:ln>
          </c:spPr>
          <c:marker>
            <c:symbol val="circle"/>
            <c:size val="15"/>
            <c:spPr>
              <a:solidFill>
                <a:srgbClr val="008000"/>
              </a:solidFill>
              <a:ln>
                <a:noFill/>
              </a:ln>
            </c:spPr>
          </c:marker>
          <c:dLbls>
            <c:dLbl>
              <c:idx val="0"/>
              <c:layout>
                <c:manualLayout>
                  <c:x val="-8.6764705882352897E-2"/>
                  <c:y val="-2.88383846832235E-2"/>
                </c:manualLayout>
              </c:layout>
              <c:spPr/>
              <c:txPr>
                <a:bodyPr/>
                <a:lstStyle/>
                <a:p>
                  <a:pPr>
                    <a:defRPr sz="1600" b="1"/>
                  </a:pPr>
                  <a:endParaRPr lang="fr-FR"/>
                </a:p>
              </c:txPr>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9-40E0-49D8-B124-DBF1EF4399B4}"/>
                </c:ext>
                <c:ext xmlns:c15="http://schemas.microsoft.com/office/drawing/2012/chart" uri="{CE6537A1-D6FC-4f65-9D91-7224C49458BB}"/>
              </c:extLst>
            </c:dLbl>
            <c:spPr>
              <a:noFill/>
              <a:ln>
                <a:noFill/>
              </a:ln>
              <a:effectLst/>
            </c:spPr>
            <c:dLblPos val="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Data!$L$8</c:f>
              <c:numCache>
                <c:formatCode>General</c:formatCode>
                <c:ptCount val="1"/>
                <c:pt idx="0">
                  <c:v>1838.952472526852</c:v>
                </c:pt>
              </c:numCache>
            </c:numRef>
          </c:xVal>
          <c:yVal>
            <c:numRef>
              <c:f>Data!$M$8</c:f>
              <c:numCache>
                <c:formatCode>General</c:formatCode>
                <c:ptCount val="1"/>
                <c:pt idx="0">
                  <c:v>1216.94551219513</c:v>
                </c:pt>
              </c:numCache>
            </c:numRef>
          </c:yVal>
          <c:smooth val="0"/>
          <c:extLst xmlns:c16r2="http://schemas.microsoft.com/office/drawing/2015/06/chart">
            <c:ext xmlns:c16="http://schemas.microsoft.com/office/drawing/2014/chart" uri="{C3380CC4-5D6E-409C-BE32-E72D297353CC}">
              <c16:uniqueId val="{0000000A-40E0-49D8-B124-DBF1EF4399B4}"/>
            </c:ext>
          </c:extLst>
        </c:ser>
        <c:ser>
          <c:idx val="5"/>
          <c:order val="5"/>
          <c:tx>
            <c:strRef>
              <c:f>Data!$K$9</c:f>
              <c:strCache>
                <c:ptCount val="1"/>
                <c:pt idx="0">
                  <c:v>Ireland</c:v>
                </c:pt>
              </c:strCache>
            </c:strRef>
          </c:tx>
          <c:spPr>
            <a:ln w="31750">
              <a:noFill/>
            </a:ln>
          </c:spPr>
          <c:marker>
            <c:symbol val="circle"/>
            <c:size val="15"/>
            <c:spPr>
              <a:solidFill>
                <a:srgbClr val="008000"/>
              </a:solidFill>
              <a:ln>
                <a:noFill/>
              </a:ln>
            </c:spPr>
          </c:marker>
          <c:dLbls>
            <c:dLbl>
              <c:idx val="0"/>
              <c:spPr/>
              <c:txPr>
                <a:bodyPr/>
                <a:lstStyle/>
                <a:p>
                  <a:pPr>
                    <a:defRPr sz="1600" b="1"/>
                  </a:pPr>
                  <a:endParaRPr lang="fr-FR"/>
                </a:p>
              </c:txPr>
              <c:dLblPos val="r"/>
              <c:showLegendKey val="0"/>
              <c:showVal val="0"/>
              <c:showCatName val="0"/>
              <c:showSerName val="1"/>
              <c:showPercent val="0"/>
              <c:showBubbleSize val="0"/>
            </c:dLbl>
            <c:spPr>
              <a:noFill/>
              <a:ln>
                <a:noFill/>
              </a:ln>
              <a:effectLst/>
            </c:spPr>
            <c:dLblPos val="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Data!$L$9</c:f>
              <c:numCache>
                <c:formatCode>General</c:formatCode>
                <c:ptCount val="1"/>
                <c:pt idx="0">
                  <c:v>5126.1344126802614</c:v>
                </c:pt>
              </c:numCache>
            </c:numRef>
          </c:xVal>
          <c:yVal>
            <c:numRef>
              <c:f>Data!$M$9</c:f>
              <c:numCache>
                <c:formatCode>General</c:formatCode>
                <c:ptCount val="1"/>
                <c:pt idx="0">
                  <c:v>48766.61813360986</c:v>
                </c:pt>
              </c:numCache>
            </c:numRef>
          </c:yVal>
          <c:smooth val="0"/>
          <c:extLst xmlns:c16r2="http://schemas.microsoft.com/office/drawing/2015/06/chart">
            <c:ext xmlns:c16="http://schemas.microsoft.com/office/drawing/2014/chart" uri="{C3380CC4-5D6E-409C-BE32-E72D297353CC}">
              <c16:uniqueId val="{0000000C-40E0-49D8-B124-DBF1EF4399B4}"/>
            </c:ext>
          </c:extLst>
        </c:ser>
        <c:ser>
          <c:idx val="6"/>
          <c:order val="6"/>
          <c:tx>
            <c:strRef>
              <c:f>Data!$K$10</c:f>
              <c:strCache>
                <c:ptCount val="1"/>
                <c:pt idx="0">
                  <c:v>Japan</c:v>
                </c:pt>
              </c:strCache>
            </c:strRef>
          </c:tx>
          <c:spPr>
            <a:ln w="31750">
              <a:noFill/>
            </a:ln>
          </c:spPr>
          <c:marker>
            <c:symbol val="circle"/>
            <c:size val="15"/>
            <c:spPr>
              <a:solidFill>
                <a:srgbClr val="008000"/>
              </a:solidFill>
              <a:ln>
                <a:noFill/>
              </a:ln>
            </c:spPr>
          </c:marker>
          <c:dLbls>
            <c:dLbl>
              <c:idx val="0"/>
              <c:spPr/>
              <c:txPr>
                <a:bodyPr/>
                <a:lstStyle/>
                <a:p>
                  <a:pPr>
                    <a:defRPr sz="1600" b="1"/>
                  </a:pPr>
                  <a:endParaRPr lang="fr-FR"/>
                </a:p>
              </c:txPr>
              <c:dLblPos val="r"/>
              <c:showLegendKey val="0"/>
              <c:showVal val="0"/>
              <c:showCatName val="0"/>
              <c:showSerName val="1"/>
              <c:showPercent val="0"/>
              <c:showBubbleSize val="0"/>
            </c:dLbl>
            <c:spPr>
              <a:noFill/>
              <a:ln>
                <a:noFill/>
              </a:ln>
              <a:effectLst/>
            </c:spPr>
            <c:dLblPos val="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Data!$L$10</c:f>
              <c:numCache>
                <c:formatCode>General</c:formatCode>
                <c:ptCount val="1"/>
                <c:pt idx="0">
                  <c:v>2616.0749438478442</c:v>
                </c:pt>
              </c:numCache>
            </c:numRef>
          </c:xVal>
          <c:yVal>
            <c:numRef>
              <c:f>Data!$M$10</c:f>
              <c:numCache>
                <c:formatCode>General</c:formatCode>
                <c:ptCount val="1"/>
                <c:pt idx="0">
                  <c:v>35358.459846906371</c:v>
                </c:pt>
              </c:numCache>
            </c:numRef>
          </c:yVal>
          <c:smooth val="0"/>
          <c:extLst xmlns:c16r2="http://schemas.microsoft.com/office/drawing/2015/06/chart">
            <c:ext xmlns:c16="http://schemas.microsoft.com/office/drawing/2014/chart" uri="{C3380CC4-5D6E-409C-BE32-E72D297353CC}">
              <c16:uniqueId val="{0000000E-40E0-49D8-B124-DBF1EF4399B4}"/>
            </c:ext>
          </c:extLst>
        </c:ser>
        <c:ser>
          <c:idx val="7"/>
          <c:order val="7"/>
          <c:tx>
            <c:strRef>
              <c:f>Data!$K$11</c:f>
              <c:strCache>
                <c:ptCount val="1"/>
                <c:pt idx="0">
                  <c:v>South Korea</c:v>
                </c:pt>
              </c:strCache>
            </c:strRef>
          </c:tx>
          <c:spPr>
            <a:ln w="31750">
              <a:noFill/>
            </a:ln>
          </c:spPr>
          <c:marker>
            <c:symbol val="circle"/>
            <c:size val="15"/>
            <c:spPr>
              <a:solidFill>
                <a:srgbClr val="008000"/>
              </a:solidFill>
              <a:ln>
                <a:noFill/>
              </a:ln>
            </c:spPr>
          </c:marker>
          <c:dLbls>
            <c:dLbl>
              <c:idx val="0"/>
              <c:layout>
                <c:manualLayout>
                  <c:x val="-6.9117647058823506E-2"/>
                  <c:y val="-4.9763033175355402E-2"/>
                </c:manualLayout>
              </c:layout>
              <c:spPr/>
              <c:txPr>
                <a:bodyPr/>
                <a:lstStyle/>
                <a:p>
                  <a:pPr>
                    <a:defRPr sz="1600" b="1"/>
                  </a:pPr>
                  <a:endParaRPr lang="fr-FR"/>
                </a:p>
              </c:txPr>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F-40E0-49D8-B124-DBF1EF4399B4}"/>
                </c:ext>
                <c:ext xmlns:c15="http://schemas.microsoft.com/office/drawing/2012/chart" uri="{CE6537A1-D6FC-4f65-9D91-7224C49458BB}"/>
              </c:extLst>
            </c:dLbl>
            <c:spPr>
              <a:noFill/>
              <a:ln>
                <a:noFill/>
              </a:ln>
              <a:effectLst/>
            </c:spPr>
            <c:dLblPos val="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Data!$L$11</c:f>
              <c:numCache>
                <c:formatCode>General</c:formatCode>
                <c:ptCount val="1"/>
                <c:pt idx="0">
                  <c:v>1081.425251323026</c:v>
                </c:pt>
              </c:numCache>
            </c:numRef>
          </c:xVal>
          <c:yVal>
            <c:numRef>
              <c:f>Data!$M$11</c:f>
              <c:numCache>
                <c:formatCode>General</c:formatCode>
                <c:ptCount val="1"/>
                <c:pt idx="0">
                  <c:v>35103.957109741568</c:v>
                </c:pt>
              </c:numCache>
            </c:numRef>
          </c:yVal>
          <c:smooth val="0"/>
          <c:extLst xmlns:c16r2="http://schemas.microsoft.com/office/drawing/2015/06/chart">
            <c:ext xmlns:c16="http://schemas.microsoft.com/office/drawing/2014/chart" uri="{C3380CC4-5D6E-409C-BE32-E72D297353CC}">
              <c16:uniqueId val="{00000010-40E0-49D8-B124-DBF1EF4399B4}"/>
            </c:ext>
          </c:extLst>
        </c:ser>
        <c:ser>
          <c:idx val="8"/>
          <c:order val="8"/>
          <c:tx>
            <c:strRef>
              <c:f>Data!$K$12</c:f>
              <c:strCache>
                <c:ptCount val="1"/>
                <c:pt idx="0">
                  <c:v>Nigeria</c:v>
                </c:pt>
              </c:strCache>
            </c:strRef>
          </c:tx>
          <c:spPr>
            <a:ln w="31750">
              <a:noFill/>
            </a:ln>
          </c:spPr>
          <c:marker>
            <c:symbol val="circle"/>
            <c:size val="15"/>
            <c:spPr>
              <a:solidFill>
                <a:srgbClr val="008000"/>
              </a:solidFill>
              <a:ln>
                <a:noFill/>
              </a:ln>
            </c:spPr>
          </c:marker>
          <c:dLbls>
            <c:dLbl>
              <c:idx val="0"/>
              <c:layout>
                <c:manualLayout>
                  <c:x val="-7.3529411764705899E-3"/>
                  <c:y val="-3.0805687203791499E-2"/>
                </c:manualLayout>
              </c:layout>
              <c:spPr/>
              <c:txPr>
                <a:bodyPr/>
                <a:lstStyle/>
                <a:p>
                  <a:pPr>
                    <a:defRPr sz="1600" b="1"/>
                  </a:pPr>
                  <a:endParaRPr lang="fr-FR"/>
                </a:p>
              </c:txPr>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1-40E0-49D8-B124-DBF1EF4399B4}"/>
                </c:ext>
                <c:ext xmlns:c15="http://schemas.microsoft.com/office/drawing/2012/chart" uri="{CE6537A1-D6FC-4f65-9D91-7224C49458BB}"/>
              </c:extLst>
            </c:dLbl>
            <c:spPr>
              <a:noFill/>
              <a:ln>
                <a:noFill/>
              </a:ln>
              <a:effectLst/>
            </c:spPr>
            <c:dLblPos val="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Data!$L$12</c:f>
              <c:numCache>
                <c:formatCode>General</c:formatCode>
                <c:ptCount val="1"/>
                <c:pt idx="0">
                  <c:v>2623.3853952056361</c:v>
                </c:pt>
              </c:numCache>
            </c:numRef>
          </c:xVal>
          <c:yVal>
            <c:numRef>
              <c:f>Data!$M$12</c:f>
              <c:numCache>
                <c:formatCode>General</c:formatCode>
                <c:ptCount val="1"/>
                <c:pt idx="0">
                  <c:v>5500.9843697952456</c:v>
                </c:pt>
              </c:numCache>
            </c:numRef>
          </c:yVal>
          <c:smooth val="0"/>
          <c:extLst xmlns:c16r2="http://schemas.microsoft.com/office/drawing/2015/06/chart">
            <c:ext xmlns:c16="http://schemas.microsoft.com/office/drawing/2014/chart" uri="{C3380CC4-5D6E-409C-BE32-E72D297353CC}">
              <c16:uniqueId val="{00000012-40E0-49D8-B124-DBF1EF4399B4}"/>
            </c:ext>
          </c:extLst>
        </c:ser>
        <c:ser>
          <c:idx val="9"/>
          <c:order val="9"/>
          <c:tx>
            <c:strRef>
              <c:f>Data!$K$13</c:f>
              <c:strCache>
                <c:ptCount val="1"/>
                <c:pt idx="0">
                  <c:v>United States</c:v>
                </c:pt>
              </c:strCache>
            </c:strRef>
          </c:tx>
          <c:spPr>
            <a:ln w="31750">
              <a:noFill/>
            </a:ln>
          </c:spPr>
          <c:marker>
            <c:symbol val="circle"/>
            <c:size val="15"/>
            <c:spPr>
              <a:solidFill>
                <a:srgbClr val="008000"/>
              </a:solidFill>
              <a:ln>
                <a:noFill/>
              </a:ln>
            </c:spPr>
          </c:marker>
          <c:dLbls>
            <c:dLbl>
              <c:idx val="0"/>
              <c:layout>
                <c:manualLayout>
                  <c:x val="-6.6176470588235198E-2"/>
                  <c:y val="4.9763033175355402E-2"/>
                </c:manualLayout>
              </c:layout>
              <c:spPr/>
              <c:txPr>
                <a:bodyPr/>
                <a:lstStyle/>
                <a:p>
                  <a:pPr>
                    <a:defRPr sz="1600" b="1"/>
                  </a:pPr>
                  <a:endParaRPr lang="fr-FR"/>
                </a:p>
              </c:txPr>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3-40E0-49D8-B124-DBF1EF4399B4}"/>
                </c:ext>
                <c:ext xmlns:c15="http://schemas.microsoft.com/office/drawing/2012/chart" uri="{CE6537A1-D6FC-4f65-9D91-7224C49458BB}"/>
              </c:extLst>
            </c:dLbl>
            <c:spPr>
              <a:noFill/>
              <a:ln>
                <a:noFill/>
              </a:ln>
              <a:effectLst/>
            </c:spPr>
            <c:dLblPos val="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Data!$L$13</c:f>
              <c:numCache>
                <c:formatCode>General</c:formatCode>
                <c:ptCount val="1"/>
                <c:pt idx="0">
                  <c:v>14655.019426302721</c:v>
                </c:pt>
              </c:numCache>
            </c:numRef>
          </c:xVal>
          <c:yVal>
            <c:numRef>
              <c:f>Data!$M$13</c:f>
              <c:numCache>
                <c:formatCode>General</c:formatCode>
                <c:ptCount val="1"/>
                <c:pt idx="0">
                  <c:v>52292.281832076951</c:v>
                </c:pt>
              </c:numCache>
            </c:numRef>
          </c:yVal>
          <c:smooth val="0"/>
          <c:extLst xmlns:c16r2="http://schemas.microsoft.com/office/drawing/2015/06/chart">
            <c:ext xmlns:c16="http://schemas.microsoft.com/office/drawing/2014/chart" uri="{C3380CC4-5D6E-409C-BE32-E72D297353CC}">
              <c16:uniqueId val="{00000014-40E0-49D8-B124-DBF1EF4399B4}"/>
            </c:ext>
          </c:extLst>
        </c:ser>
        <c:ser>
          <c:idx val="10"/>
          <c:order val="10"/>
          <c:tx>
            <c:strRef>
              <c:f>Data!$K$14</c:f>
              <c:strCache>
                <c:ptCount val="1"/>
                <c:pt idx="0">
                  <c:v>Venezuela</c:v>
                </c:pt>
              </c:strCache>
            </c:strRef>
          </c:tx>
          <c:spPr>
            <a:ln w="31750">
              <a:noFill/>
            </a:ln>
          </c:spPr>
          <c:marker>
            <c:symbol val="circle"/>
            <c:size val="15"/>
            <c:spPr>
              <a:solidFill>
                <a:srgbClr val="008000"/>
              </a:solidFill>
              <a:ln>
                <a:noFill/>
              </a:ln>
            </c:spPr>
          </c:marker>
          <c:dLbls>
            <c:dLbl>
              <c:idx val="0"/>
              <c:spPr/>
              <c:txPr>
                <a:bodyPr/>
                <a:lstStyle/>
                <a:p>
                  <a:pPr>
                    <a:defRPr sz="1600" b="1"/>
                  </a:pPr>
                  <a:endParaRPr lang="fr-FR"/>
                </a:p>
              </c:txPr>
              <c:dLblPos val="r"/>
              <c:showLegendKey val="0"/>
              <c:showVal val="0"/>
              <c:showCatName val="0"/>
              <c:showSerName val="1"/>
              <c:showPercent val="0"/>
              <c:showBubbleSize val="0"/>
            </c:dLbl>
            <c:spPr>
              <a:noFill/>
              <a:ln>
                <a:noFill/>
              </a:ln>
              <a:effectLst/>
            </c:spPr>
            <c:dLblPos val="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Data!$L$14</c:f>
              <c:numCache>
                <c:formatCode>General</c:formatCode>
                <c:ptCount val="1"/>
                <c:pt idx="0">
                  <c:v>5861.6473302559198</c:v>
                </c:pt>
              </c:numCache>
            </c:numRef>
          </c:xVal>
          <c:yVal>
            <c:numRef>
              <c:f>Data!$M$14</c:f>
              <c:numCache>
                <c:formatCode>General</c:formatCode>
                <c:ptCount val="1"/>
                <c:pt idx="0">
                  <c:v>14134.14597176168</c:v>
                </c:pt>
              </c:numCache>
            </c:numRef>
          </c:yVal>
          <c:smooth val="0"/>
          <c:extLst xmlns:c16r2="http://schemas.microsoft.com/office/drawing/2015/06/chart">
            <c:ext xmlns:c16="http://schemas.microsoft.com/office/drawing/2014/chart" uri="{C3380CC4-5D6E-409C-BE32-E72D297353CC}">
              <c16:uniqueId val="{00000016-40E0-49D8-B124-DBF1EF4399B4}"/>
            </c:ext>
          </c:extLst>
        </c:ser>
        <c:dLbls>
          <c:dLblPos val="r"/>
          <c:showLegendKey val="0"/>
          <c:showVal val="0"/>
          <c:showCatName val="0"/>
          <c:showSerName val="1"/>
          <c:showPercent val="0"/>
          <c:showBubbleSize val="0"/>
        </c:dLbls>
        <c:axId val="265248592"/>
        <c:axId val="265249152"/>
      </c:scatterChart>
      <c:valAx>
        <c:axId val="265248592"/>
        <c:scaling>
          <c:orientation val="minMax"/>
        </c:scaling>
        <c:delete val="0"/>
        <c:axPos val="b"/>
        <c:majorGridlines/>
        <c:minorGridlines/>
        <c:title>
          <c:tx>
            <c:rich>
              <a:bodyPr/>
              <a:lstStyle/>
              <a:p>
                <a:pPr>
                  <a:defRPr sz="2000"/>
                </a:pPr>
                <a:r>
                  <a:rPr lang="en-US" sz="2000"/>
                  <a:t>1950</a:t>
                </a:r>
              </a:p>
            </c:rich>
          </c:tx>
          <c:layout>
            <c:manualLayout>
              <c:xMode val="edge"/>
              <c:yMode val="edge"/>
              <c:x val="0.50479527559055104"/>
              <c:y val="0.91943127962085303"/>
            </c:manualLayout>
          </c:layout>
          <c:overlay val="0"/>
        </c:title>
        <c:numFmt formatCode="General" sourceLinked="1"/>
        <c:majorTickMark val="out"/>
        <c:minorTickMark val="none"/>
        <c:tickLblPos val="nextTo"/>
        <c:txPr>
          <a:bodyPr/>
          <a:lstStyle/>
          <a:p>
            <a:pPr>
              <a:defRPr sz="1600" b="1"/>
            </a:pPr>
            <a:endParaRPr lang="fr-FR"/>
          </a:p>
        </c:txPr>
        <c:crossAx val="265249152"/>
        <c:crosses val="autoZero"/>
        <c:crossBetween val="midCat"/>
      </c:valAx>
      <c:valAx>
        <c:axId val="265249152"/>
        <c:scaling>
          <c:orientation val="minMax"/>
          <c:max val="60000"/>
        </c:scaling>
        <c:delete val="0"/>
        <c:axPos val="l"/>
        <c:majorGridlines/>
        <c:minorGridlines/>
        <c:title>
          <c:tx>
            <c:rich>
              <a:bodyPr/>
              <a:lstStyle/>
              <a:p>
                <a:pPr>
                  <a:defRPr sz="2000"/>
                </a:pPr>
                <a:r>
                  <a:rPr lang="en-US" sz="2000"/>
                  <a:t>2014</a:t>
                </a:r>
              </a:p>
            </c:rich>
          </c:tx>
          <c:layout>
            <c:manualLayout>
              <c:xMode val="edge"/>
              <c:yMode val="edge"/>
              <c:x val="1.02649873151407E-2"/>
              <c:y val="0.39071244460877003"/>
            </c:manualLayout>
          </c:layout>
          <c:overlay val="0"/>
        </c:title>
        <c:numFmt formatCode="General" sourceLinked="1"/>
        <c:majorTickMark val="out"/>
        <c:minorTickMark val="none"/>
        <c:tickLblPos val="nextTo"/>
        <c:txPr>
          <a:bodyPr/>
          <a:lstStyle/>
          <a:p>
            <a:pPr>
              <a:defRPr sz="1600" b="1"/>
            </a:pPr>
            <a:endParaRPr lang="fr-FR"/>
          </a:p>
        </c:txPr>
        <c:crossAx val="265248592"/>
        <c:crosses val="autoZero"/>
        <c:crossBetween val="midCat"/>
      </c:valAx>
      <c:spPr>
        <a:solidFill>
          <a:schemeClr val="bg1"/>
        </a:solidFill>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86046346905299E-2"/>
          <c:y val="3.9308276872367702E-2"/>
          <c:w val="0.83582669616519201"/>
          <c:h val="0.85466558322651498"/>
        </c:manualLayout>
      </c:layout>
      <c:lineChart>
        <c:grouping val="standard"/>
        <c:varyColors val="0"/>
        <c:ser>
          <c:idx val="1"/>
          <c:order val="1"/>
          <c:tx>
            <c:strRef>
              <c:f>Sheet1!$C$1</c:f>
              <c:strCache>
                <c:ptCount val="1"/>
                <c:pt idx="0">
                  <c:v>UK2</c:v>
                </c:pt>
              </c:strCache>
            </c:strRef>
          </c:tx>
          <c:spPr>
            <a:ln w="44450">
              <a:solidFill>
                <a:srgbClr val="C00000"/>
              </a:solidFill>
            </a:ln>
          </c:spPr>
          <c:marker>
            <c:symbol val="none"/>
          </c:marker>
          <c:cat>
            <c:numRef>
              <c:f>Sheet1!$A$2:$A$221</c:f>
              <c:numCache>
                <c:formatCode>General</c:formatCode>
                <c:ptCount val="220"/>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pt idx="218">
                  <c:v>2018</c:v>
                </c:pt>
                <c:pt idx="219">
                  <c:v>2019</c:v>
                </c:pt>
              </c:numCache>
            </c:numRef>
          </c:cat>
          <c:val>
            <c:numRef>
              <c:f>Sheet1!$C$2:$C$221</c:f>
              <c:numCache>
                <c:formatCode>#,##0.00</c:formatCode>
                <c:ptCount val="220"/>
                <c:pt idx="0">
                  <c:v>0.27599877709626203</c:v>
                </c:pt>
                <c:pt idx="1">
                  <c:v>0.27599877709626203</c:v>
                </c:pt>
                <c:pt idx="2">
                  <c:v>0.27599877709626203</c:v>
                </c:pt>
                <c:pt idx="3">
                  <c:v>0.27599877709626203</c:v>
                </c:pt>
                <c:pt idx="4">
                  <c:v>0.27599877709626203</c:v>
                </c:pt>
                <c:pt idx="5">
                  <c:v>0.27599877709626203</c:v>
                </c:pt>
                <c:pt idx="6">
                  <c:v>0.27599877709626203</c:v>
                </c:pt>
                <c:pt idx="7">
                  <c:v>0.27599877709626203</c:v>
                </c:pt>
                <c:pt idx="8">
                  <c:v>0.27599877709626203</c:v>
                </c:pt>
                <c:pt idx="9">
                  <c:v>0.27599877709626203</c:v>
                </c:pt>
                <c:pt idx="10">
                  <c:v>0.27599877709626203</c:v>
                </c:pt>
                <c:pt idx="11">
                  <c:v>0.27599877709626203</c:v>
                </c:pt>
                <c:pt idx="12">
                  <c:v>0.27599877709626203</c:v>
                </c:pt>
                <c:pt idx="13">
                  <c:v>0.27599877709626203</c:v>
                </c:pt>
                <c:pt idx="14">
                  <c:v>0.27599877709626203</c:v>
                </c:pt>
                <c:pt idx="15">
                  <c:v>0.27599877709626203</c:v>
                </c:pt>
                <c:pt idx="16">
                  <c:v>0.27599877709626203</c:v>
                </c:pt>
                <c:pt idx="17">
                  <c:v>0.27599877709626203</c:v>
                </c:pt>
                <c:pt idx="18">
                  <c:v>0.27599877709626203</c:v>
                </c:pt>
                <c:pt idx="19">
                  <c:v>0.27599877709626203</c:v>
                </c:pt>
                <c:pt idx="26">
                  <c:v>1.0341593460512659</c:v>
                </c:pt>
                <c:pt idx="27">
                  <c:v>1.0341593460512659</c:v>
                </c:pt>
                <c:pt idx="28">
                  <c:v>1.0341593460512659</c:v>
                </c:pt>
                <c:pt idx="29">
                  <c:v>1.0341593460512659</c:v>
                </c:pt>
                <c:pt idx="30">
                  <c:v>1.0341593460512659</c:v>
                </c:pt>
                <c:pt idx="31">
                  <c:v>1.0341593460512659</c:v>
                </c:pt>
                <c:pt idx="32">
                  <c:v>1.0341593460512659</c:v>
                </c:pt>
                <c:pt idx="33">
                  <c:v>1.0341593460512659</c:v>
                </c:pt>
                <c:pt idx="34">
                  <c:v>1.0341593460512659</c:v>
                </c:pt>
                <c:pt idx="35">
                  <c:v>1.0341593460512659</c:v>
                </c:pt>
                <c:pt idx="36">
                  <c:v>1.0341593460512659</c:v>
                </c:pt>
                <c:pt idx="37">
                  <c:v>1.0341593460512659</c:v>
                </c:pt>
                <c:pt idx="38">
                  <c:v>1.0341593460512659</c:v>
                </c:pt>
                <c:pt idx="39">
                  <c:v>1.0341593460512659</c:v>
                </c:pt>
                <c:pt idx="40">
                  <c:v>1.0341593460512659</c:v>
                </c:pt>
                <c:pt idx="41">
                  <c:v>1.0341593460512659</c:v>
                </c:pt>
                <c:pt idx="42">
                  <c:v>1.0341593460512659</c:v>
                </c:pt>
                <c:pt idx="43">
                  <c:v>1.0341593460512659</c:v>
                </c:pt>
                <c:pt idx="44">
                  <c:v>1.0341593460512659</c:v>
                </c:pt>
                <c:pt idx="45">
                  <c:v>1.0341593460512659</c:v>
                </c:pt>
                <c:pt idx="50">
                  <c:v>1.442317111606797</c:v>
                </c:pt>
                <c:pt idx="51">
                  <c:v>1.442317111606797</c:v>
                </c:pt>
                <c:pt idx="52">
                  <c:v>1.442317111606797</c:v>
                </c:pt>
                <c:pt idx="53">
                  <c:v>1.442317111606797</c:v>
                </c:pt>
                <c:pt idx="54">
                  <c:v>1.442317111606797</c:v>
                </c:pt>
                <c:pt idx="55">
                  <c:v>1.442317111606797</c:v>
                </c:pt>
                <c:pt idx="56">
                  <c:v>1.442317111606797</c:v>
                </c:pt>
                <c:pt idx="57">
                  <c:v>1.442317111606797</c:v>
                </c:pt>
                <c:pt idx="58">
                  <c:v>1.442317111606797</c:v>
                </c:pt>
                <c:pt idx="59">
                  <c:v>1.442317111606797</c:v>
                </c:pt>
                <c:pt idx="60">
                  <c:v>1.442317111606797</c:v>
                </c:pt>
                <c:pt idx="61">
                  <c:v>1.442317111606797</c:v>
                </c:pt>
                <c:pt idx="62">
                  <c:v>1.442317111606797</c:v>
                </c:pt>
                <c:pt idx="63">
                  <c:v>1.442317111606797</c:v>
                </c:pt>
                <c:pt idx="64">
                  <c:v>1.442317111606797</c:v>
                </c:pt>
                <c:pt idx="65">
                  <c:v>1.442317111606797</c:v>
                </c:pt>
                <c:pt idx="66">
                  <c:v>1.442317111606797</c:v>
                </c:pt>
                <c:pt idx="67">
                  <c:v>1.442317111606797</c:v>
                </c:pt>
                <c:pt idx="68">
                  <c:v>1.442317111606797</c:v>
                </c:pt>
                <c:pt idx="69">
                  <c:v>1.442317111606797</c:v>
                </c:pt>
                <c:pt idx="75">
                  <c:v>0.68715339634521999</c:v>
                </c:pt>
                <c:pt idx="76">
                  <c:v>0.68715339634521999</c:v>
                </c:pt>
                <c:pt idx="77">
                  <c:v>0.68715339634521999</c:v>
                </c:pt>
                <c:pt idx="78">
                  <c:v>0.68715339634521999</c:v>
                </c:pt>
                <c:pt idx="79">
                  <c:v>0.68715339634521999</c:v>
                </c:pt>
                <c:pt idx="80">
                  <c:v>0.68715339634521999</c:v>
                </c:pt>
                <c:pt idx="81">
                  <c:v>0.68715339634521999</c:v>
                </c:pt>
                <c:pt idx="82">
                  <c:v>0.68715339634521999</c:v>
                </c:pt>
                <c:pt idx="83">
                  <c:v>0.68715339634521999</c:v>
                </c:pt>
                <c:pt idx="84">
                  <c:v>0.68715339634521999</c:v>
                </c:pt>
                <c:pt idx="85">
                  <c:v>0.68715339634521999</c:v>
                </c:pt>
                <c:pt idx="86">
                  <c:v>0.68715339634521999</c:v>
                </c:pt>
                <c:pt idx="87">
                  <c:v>0.68715339634521999</c:v>
                </c:pt>
                <c:pt idx="88">
                  <c:v>0.68715339634521999</c:v>
                </c:pt>
                <c:pt idx="89">
                  <c:v>0.68715339634521999</c:v>
                </c:pt>
                <c:pt idx="90">
                  <c:v>0.68715339634521999</c:v>
                </c:pt>
                <c:pt idx="91">
                  <c:v>0.68715339634521999</c:v>
                </c:pt>
                <c:pt idx="92">
                  <c:v>0.68715339634521999</c:v>
                </c:pt>
                <c:pt idx="93">
                  <c:v>0.68715339634521999</c:v>
                </c:pt>
                <c:pt idx="94">
                  <c:v>0.68715339634521999</c:v>
                </c:pt>
                <c:pt idx="100">
                  <c:v>0.16457423804753499</c:v>
                </c:pt>
                <c:pt idx="101">
                  <c:v>0.16457423804753499</c:v>
                </c:pt>
                <c:pt idx="102">
                  <c:v>0.16457423804753499</c:v>
                </c:pt>
                <c:pt idx="103">
                  <c:v>0.16457423804753499</c:v>
                </c:pt>
                <c:pt idx="104">
                  <c:v>0.16457423804753499</c:v>
                </c:pt>
                <c:pt idx="105">
                  <c:v>0.16457423804753499</c:v>
                </c:pt>
                <c:pt idx="106">
                  <c:v>0.16457423804753499</c:v>
                </c:pt>
                <c:pt idx="107">
                  <c:v>0.16457423804753499</c:v>
                </c:pt>
                <c:pt idx="108">
                  <c:v>0.16457423804753499</c:v>
                </c:pt>
                <c:pt idx="109">
                  <c:v>0.16457423804753499</c:v>
                </c:pt>
                <c:pt idx="110">
                  <c:v>0.16457423804753499</c:v>
                </c:pt>
                <c:pt idx="111">
                  <c:v>0.16457423804753499</c:v>
                </c:pt>
                <c:pt idx="112">
                  <c:v>0.16457423804753499</c:v>
                </c:pt>
                <c:pt idx="113">
                  <c:v>0.16457423804753499</c:v>
                </c:pt>
                <c:pt idx="114">
                  <c:v>0.16457423804753499</c:v>
                </c:pt>
                <c:pt idx="115">
                  <c:v>0.16457423804753499</c:v>
                </c:pt>
                <c:pt idx="116">
                  <c:v>0.16457423804753499</c:v>
                </c:pt>
                <c:pt idx="117">
                  <c:v>0.16457423804753499</c:v>
                </c:pt>
                <c:pt idx="118">
                  <c:v>0.16457423804753499</c:v>
                </c:pt>
                <c:pt idx="119">
                  <c:v>0.16457423804753499</c:v>
                </c:pt>
                <c:pt idx="125">
                  <c:v>1.5693499540088209</c:v>
                </c:pt>
                <c:pt idx="126">
                  <c:v>1.5693499540088209</c:v>
                </c:pt>
                <c:pt idx="127">
                  <c:v>1.5693499540088209</c:v>
                </c:pt>
                <c:pt idx="128">
                  <c:v>1.5693499540088209</c:v>
                </c:pt>
                <c:pt idx="129">
                  <c:v>1.5693499540088209</c:v>
                </c:pt>
                <c:pt idx="130">
                  <c:v>1.5693499540088209</c:v>
                </c:pt>
                <c:pt idx="131">
                  <c:v>1.5693499540088209</c:v>
                </c:pt>
                <c:pt idx="132">
                  <c:v>1.5693499540088209</c:v>
                </c:pt>
                <c:pt idx="133">
                  <c:v>1.5693499540088209</c:v>
                </c:pt>
                <c:pt idx="134">
                  <c:v>1.5693499540088209</c:v>
                </c:pt>
                <c:pt idx="135">
                  <c:v>1.5693499540088209</c:v>
                </c:pt>
                <c:pt idx="136">
                  <c:v>1.5693499540088209</c:v>
                </c:pt>
                <c:pt idx="137">
                  <c:v>1.5693499540088209</c:v>
                </c:pt>
                <c:pt idx="138">
                  <c:v>1.5693499540088209</c:v>
                </c:pt>
                <c:pt idx="139">
                  <c:v>1.5693499540088209</c:v>
                </c:pt>
                <c:pt idx="140">
                  <c:v>1.5693499540088209</c:v>
                </c:pt>
                <c:pt idx="141">
                  <c:v>1.5693499540088209</c:v>
                </c:pt>
                <c:pt idx="142">
                  <c:v>1.5693499540088209</c:v>
                </c:pt>
                <c:pt idx="143">
                  <c:v>1.5693499540088209</c:v>
                </c:pt>
                <c:pt idx="144">
                  <c:v>1.5693499540088209</c:v>
                </c:pt>
                <c:pt idx="150">
                  <c:v>2.7245070369766582</c:v>
                </c:pt>
                <c:pt idx="151">
                  <c:v>2.7245070369766582</c:v>
                </c:pt>
                <c:pt idx="152">
                  <c:v>2.7245070369766582</c:v>
                </c:pt>
                <c:pt idx="153">
                  <c:v>2.7245070369766582</c:v>
                </c:pt>
                <c:pt idx="154">
                  <c:v>2.7245070369766582</c:v>
                </c:pt>
                <c:pt idx="155">
                  <c:v>2.7245070369766582</c:v>
                </c:pt>
                <c:pt idx="156">
                  <c:v>2.7245070369766582</c:v>
                </c:pt>
                <c:pt idx="157">
                  <c:v>2.7245070369766582</c:v>
                </c:pt>
                <c:pt idx="158">
                  <c:v>2.7245070369766582</c:v>
                </c:pt>
                <c:pt idx="159">
                  <c:v>2.7245070369766582</c:v>
                </c:pt>
                <c:pt idx="160">
                  <c:v>2.7245070369766582</c:v>
                </c:pt>
                <c:pt idx="161">
                  <c:v>2.7245070369766582</c:v>
                </c:pt>
                <c:pt idx="162">
                  <c:v>2.7245070369766582</c:v>
                </c:pt>
                <c:pt idx="163">
                  <c:v>2.7245070369766582</c:v>
                </c:pt>
                <c:pt idx="164">
                  <c:v>2.7245070369766582</c:v>
                </c:pt>
                <c:pt idx="165">
                  <c:v>2.7245070369766582</c:v>
                </c:pt>
                <c:pt idx="166">
                  <c:v>2.7245070369766582</c:v>
                </c:pt>
                <c:pt idx="167">
                  <c:v>2.7245070369766582</c:v>
                </c:pt>
                <c:pt idx="168">
                  <c:v>2.7245070369766582</c:v>
                </c:pt>
                <c:pt idx="169">
                  <c:v>2.7245070369766582</c:v>
                </c:pt>
                <c:pt idx="175">
                  <c:v>2.1812236631523829</c:v>
                </c:pt>
                <c:pt idx="176">
                  <c:v>2.1812236631523829</c:v>
                </c:pt>
                <c:pt idx="177">
                  <c:v>2.1812236631523829</c:v>
                </c:pt>
                <c:pt idx="178">
                  <c:v>2.1812236631523829</c:v>
                </c:pt>
                <c:pt idx="179">
                  <c:v>2.1812236631523829</c:v>
                </c:pt>
                <c:pt idx="180">
                  <c:v>2.1812236631523829</c:v>
                </c:pt>
                <c:pt idx="181">
                  <c:v>2.1812236631523829</c:v>
                </c:pt>
                <c:pt idx="182">
                  <c:v>2.1812236631523829</c:v>
                </c:pt>
                <c:pt idx="183">
                  <c:v>2.1812236631523829</c:v>
                </c:pt>
                <c:pt idx="184">
                  <c:v>2.1812236631523829</c:v>
                </c:pt>
                <c:pt idx="185">
                  <c:v>2.1812236631523829</c:v>
                </c:pt>
                <c:pt idx="186">
                  <c:v>2.1812236631523829</c:v>
                </c:pt>
                <c:pt idx="187">
                  <c:v>2.1812236631523829</c:v>
                </c:pt>
                <c:pt idx="188">
                  <c:v>2.1812236631523829</c:v>
                </c:pt>
                <c:pt idx="189">
                  <c:v>2.1812236631523829</c:v>
                </c:pt>
                <c:pt idx="190">
                  <c:v>2.1812236631523829</c:v>
                </c:pt>
                <c:pt idx="191">
                  <c:v>2.1812236631523829</c:v>
                </c:pt>
                <c:pt idx="192">
                  <c:v>2.1812236631523829</c:v>
                </c:pt>
                <c:pt idx="193">
                  <c:v>2.1812236631523829</c:v>
                </c:pt>
                <c:pt idx="194">
                  <c:v>2.1812236631523829</c:v>
                </c:pt>
                <c:pt idx="200">
                  <c:v>1.2713382126364681</c:v>
                </c:pt>
                <c:pt idx="201">
                  <c:v>1.2713382126364681</c:v>
                </c:pt>
                <c:pt idx="202">
                  <c:v>1.2713382126364681</c:v>
                </c:pt>
                <c:pt idx="203">
                  <c:v>1.2713382126364681</c:v>
                </c:pt>
                <c:pt idx="204">
                  <c:v>1.2713382126364681</c:v>
                </c:pt>
                <c:pt idx="205">
                  <c:v>1.2713382126364681</c:v>
                </c:pt>
                <c:pt idx="206">
                  <c:v>1.2713382126364681</c:v>
                </c:pt>
                <c:pt idx="207">
                  <c:v>1.2713382126364681</c:v>
                </c:pt>
                <c:pt idx="208">
                  <c:v>1.2713382126364681</c:v>
                </c:pt>
                <c:pt idx="209">
                  <c:v>1.2713382126364681</c:v>
                </c:pt>
                <c:pt idx="210">
                  <c:v>1.2713382126364681</c:v>
                </c:pt>
                <c:pt idx="211">
                  <c:v>1.2713382126364681</c:v>
                </c:pt>
                <c:pt idx="212">
                  <c:v>1.2713382126364681</c:v>
                </c:pt>
                <c:pt idx="213">
                  <c:v>1.2713382126364681</c:v>
                </c:pt>
                <c:pt idx="214">
                  <c:v>1.2713382126364681</c:v>
                </c:pt>
                <c:pt idx="215">
                  <c:v>1.2713382126364681</c:v>
                </c:pt>
                <c:pt idx="216">
                  <c:v>1.2713382126364681</c:v>
                </c:pt>
                <c:pt idx="217">
                  <c:v>1.2713382126364681</c:v>
                </c:pt>
                <c:pt idx="218">
                  <c:v>1.2713382126364681</c:v>
                </c:pt>
                <c:pt idx="219">
                  <c:v>1.2713382126364681</c:v>
                </c:pt>
              </c:numCache>
            </c:numRef>
          </c:val>
          <c:smooth val="0"/>
          <c:extLst xmlns:c16r2="http://schemas.microsoft.com/office/drawing/2015/06/chart">
            <c:ext xmlns:c16="http://schemas.microsoft.com/office/drawing/2014/chart" uri="{C3380CC4-5D6E-409C-BE32-E72D297353CC}">
              <c16:uniqueId val="{00000000-DF73-4DFE-97F0-5C5755B46AFE}"/>
            </c:ext>
          </c:extLst>
        </c:ser>
        <c:dLbls>
          <c:showLegendKey val="0"/>
          <c:showVal val="0"/>
          <c:showCatName val="0"/>
          <c:showSerName val="0"/>
          <c:showPercent val="0"/>
          <c:showBubbleSize val="0"/>
        </c:dLbls>
        <c:marker val="1"/>
        <c:smooth val="0"/>
        <c:axId val="178439008"/>
        <c:axId val="178439568"/>
      </c:lineChart>
      <c:lineChart>
        <c:grouping val="standard"/>
        <c:varyColors val="0"/>
        <c:ser>
          <c:idx val="0"/>
          <c:order val="0"/>
          <c:tx>
            <c:strRef>
              <c:f>Sheet1!$B$1</c:f>
              <c:strCache>
                <c:ptCount val="1"/>
                <c:pt idx="0">
                  <c:v>UK</c:v>
                </c:pt>
              </c:strCache>
            </c:strRef>
          </c:tx>
          <c:spPr>
            <a:ln w="25400">
              <a:solidFill>
                <a:srgbClr val="0070C0">
                  <a:alpha val="70000"/>
                </a:srgbClr>
              </a:solidFill>
            </a:ln>
          </c:spPr>
          <c:marker>
            <c:symbol val="none"/>
          </c:marker>
          <c:cat>
            <c:numRef>
              <c:f>Sheet1!$A$2:$A$221</c:f>
              <c:numCache>
                <c:formatCode>General</c:formatCode>
                <c:ptCount val="220"/>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pt idx="211">
                  <c:v>2011</c:v>
                </c:pt>
                <c:pt idx="212">
                  <c:v>2012</c:v>
                </c:pt>
                <c:pt idx="213">
                  <c:v>2013</c:v>
                </c:pt>
                <c:pt idx="214">
                  <c:v>2014</c:v>
                </c:pt>
                <c:pt idx="215">
                  <c:v>2015</c:v>
                </c:pt>
                <c:pt idx="216">
                  <c:v>2016</c:v>
                </c:pt>
                <c:pt idx="217">
                  <c:v>2017</c:v>
                </c:pt>
                <c:pt idx="218">
                  <c:v>2018</c:v>
                </c:pt>
                <c:pt idx="219">
                  <c:v>2019</c:v>
                </c:pt>
              </c:numCache>
            </c:numRef>
          </c:cat>
          <c:val>
            <c:numRef>
              <c:f>Sheet1!$B$2:$B$221</c:f>
              <c:numCache>
                <c:formatCode>#,##0.00</c:formatCode>
                <c:ptCount val="220"/>
                <c:pt idx="0">
                  <c:v>0.80136070409451599</c:v>
                </c:pt>
                <c:pt idx="1">
                  <c:v>0.68216036516378398</c:v>
                </c:pt>
                <c:pt idx="2">
                  <c:v>1.142952101075996</c:v>
                </c:pt>
                <c:pt idx="3">
                  <c:v>0.53932580658687501</c:v>
                </c:pt>
                <c:pt idx="4">
                  <c:v>-3.5962754243423802E-2</c:v>
                </c:pt>
                <c:pt idx="5">
                  <c:v>3.1737769232513799E-2</c:v>
                </c:pt>
                <c:pt idx="6">
                  <c:v>-0.36199147380641999</c:v>
                </c:pt>
                <c:pt idx="7">
                  <c:v>0.59518910197762398</c:v>
                </c:pt>
                <c:pt idx="8">
                  <c:v>6.2782092133546297E-2</c:v>
                </c:pt>
                <c:pt idx="9">
                  <c:v>0.71437188386193695</c:v>
                </c:pt>
                <c:pt idx="10">
                  <c:v>0.83310909583458803</c:v>
                </c:pt>
                <c:pt idx="11">
                  <c:v>0.73058400317647298</c:v>
                </c:pt>
                <c:pt idx="12">
                  <c:v>-1.3925427025912951</c:v>
                </c:pt>
                <c:pt idx="13">
                  <c:v>0.54297719346523998</c:v>
                </c:pt>
                <c:pt idx="14">
                  <c:v>-0.55934514435566696</c:v>
                </c:pt>
                <c:pt idx="15">
                  <c:v>0.19860683435417101</c:v>
                </c:pt>
                <c:pt idx="16">
                  <c:v>-0.693696840286808</c:v>
                </c:pt>
                <c:pt idx="17">
                  <c:v>0.43641053664714302</c:v>
                </c:pt>
                <c:pt idx="18">
                  <c:v>-0.64057713036136599</c:v>
                </c:pt>
                <c:pt idx="19">
                  <c:v>-0.50574175469660299</c:v>
                </c:pt>
                <c:pt idx="20">
                  <c:v>-0.980674135551869</c:v>
                </c:pt>
                <c:pt idx="21">
                  <c:v>0.393957522777795</c:v>
                </c:pt>
                <c:pt idx="22">
                  <c:v>0.43119777768638301</c:v>
                </c:pt>
                <c:pt idx="23">
                  <c:v>1.0199241608849841</c:v>
                </c:pt>
                <c:pt idx="24">
                  <c:v>2.421282419276503</c:v>
                </c:pt>
                <c:pt idx="25">
                  <c:v>1.2939326991644451</c:v>
                </c:pt>
                <c:pt idx="26">
                  <c:v>-3.3862217628528597E-2</c:v>
                </c:pt>
                <c:pt idx="27">
                  <c:v>1.1758283079638021</c:v>
                </c:pt>
                <c:pt idx="28">
                  <c:v>0.69308497095119004</c:v>
                </c:pt>
                <c:pt idx="29">
                  <c:v>-0.19821247716275101</c:v>
                </c:pt>
                <c:pt idx="30">
                  <c:v>0.25661528705001302</c:v>
                </c:pt>
                <c:pt idx="31">
                  <c:v>1.906573034806007</c:v>
                </c:pt>
                <c:pt idx="32">
                  <c:v>0.52721104998146595</c:v>
                </c:pt>
                <c:pt idx="33">
                  <c:v>0.75438582767685602</c:v>
                </c:pt>
                <c:pt idx="34">
                  <c:v>1.298735772563242</c:v>
                </c:pt>
                <c:pt idx="35">
                  <c:v>1.618414376494697</c:v>
                </c:pt>
                <c:pt idx="36">
                  <c:v>1.5547544853366699</c:v>
                </c:pt>
                <c:pt idx="37">
                  <c:v>1.28387604225276</c:v>
                </c:pt>
                <c:pt idx="38">
                  <c:v>2.0091634762040518</c:v>
                </c:pt>
                <c:pt idx="39">
                  <c:v>1.7311628320224099</c:v>
                </c:pt>
                <c:pt idx="40">
                  <c:v>0.622511092278491</c:v>
                </c:pt>
                <c:pt idx="41">
                  <c:v>-0.41573980461062399</c:v>
                </c:pt>
                <c:pt idx="42">
                  <c:v>-0.40956463656711001</c:v>
                </c:pt>
                <c:pt idx="43">
                  <c:v>-0.66292519750964096</c:v>
                </c:pt>
                <c:pt idx="44">
                  <c:v>0.43012256668142601</c:v>
                </c:pt>
                <c:pt idx="45">
                  <c:v>1.3247191619733021</c:v>
                </c:pt>
                <c:pt idx="46">
                  <c:v>2.8391882302046141</c:v>
                </c:pt>
                <c:pt idx="47">
                  <c:v>2.7510043063390639</c:v>
                </c:pt>
                <c:pt idx="48">
                  <c:v>2.6541654925030351</c:v>
                </c:pt>
                <c:pt idx="49">
                  <c:v>1.495386757199991</c:v>
                </c:pt>
                <c:pt idx="50">
                  <c:v>0.32608036445685601</c:v>
                </c:pt>
                <c:pt idx="51">
                  <c:v>0.28744233219183002</c:v>
                </c:pt>
                <c:pt idx="52">
                  <c:v>1.184716405216542</c:v>
                </c:pt>
                <c:pt idx="53">
                  <c:v>1.2989243139368221</c:v>
                </c:pt>
                <c:pt idx="54">
                  <c:v>1.743480678239091</c:v>
                </c:pt>
                <c:pt idx="55">
                  <c:v>1.84893699241654</c:v>
                </c:pt>
                <c:pt idx="56">
                  <c:v>1.899203229176736</c:v>
                </c:pt>
                <c:pt idx="57">
                  <c:v>1.4225384326628161</c:v>
                </c:pt>
                <c:pt idx="58">
                  <c:v>0.67372256829449495</c:v>
                </c:pt>
                <c:pt idx="59">
                  <c:v>0.74279882006699005</c:v>
                </c:pt>
                <c:pt idx="60">
                  <c:v>1.3349105424007031</c:v>
                </c:pt>
                <c:pt idx="61">
                  <c:v>0.755871016620702</c:v>
                </c:pt>
                <c:pt idx="62">
                  <c:v>0.38249006328299401</c:v>
                </c:pt>
                <c:pt idx="63">
                  <c:v>1.423436041441879</c:v>
                </c:pt>
                <c:pt idx="64">
                  <c:v>0.84075133621892995</c:v>
                </c:pt>
                <c:pt idx="65">
                  <c:v>1.299228160660002</c:v>
                </c:pt>
                <c:pt idx="66">
                  <c:v>1.150255978834438</c:v>
                </c:pt>
                <c:pt idx="67">
                  <c:v>1.481389269846616</c:v>
                </c:pt>
                <c:pt idx="68">
                  <c:v>1.233637095083131</c:v>
                </c:pt>
                <c:pt idx="69">
                  <c:v>1.4231896717411121</c:v>
                </c:pt>
                <c:pt idx="70">
                  <c:v>2.0272990117982399</c:v>
                </c:pt>
                <c:pt idx="71">
                  <c:v>2.8961910172491891</c:v>
                </c:pt>
                <c:pt idx="72">
                  <c:v>2.8311352129124852</c:v>
                </c:pt>
                <c:pt idx="73">
                  <c:v>2.1754803930559041</c:v>
                </c:pt>
                <c:pt idx="74">
                  <c:v>2.533005779872382</c:v>
                </c:pt>
                <c:pt idx="75">
                  <c:v>1.1678934269493499</c:v>
                </c:pt>
                <c:pt idx="76">
                  <c:v>0.105617513356127</c:v>
                </c:pt>
                <c:pt idx="77">
                  <c:v>0.20406972159746201</c:v>
                </c:pt>
                <c:pt idx="78">
                  <c:v>4.64203709331623E-2</c:v>
                </c:pt>
                <c:pt idx="79">
                  <c:v>-1.1080584489157399</c:v>
                </c:pt>
                <c:pt idx="80">
                  <c:v>9.5887780063956804E-2</c:v>
                </c:pt>
                <c:pt idx="81">
                  <c:v>0.56725005955074104</c:v>
                </c:pt>
                <c:pt idx="82">
                  <c:v>0.75669606536483502</c:v>
                </c:pt>
                <c:pt idx="83">
                  <c:v>1.415368957895704</c:v>
                </c:pt>
                <c:pt idx="84">
                  <c:v>1.5664923436369429</c:v>
                </c:pt>
                <c:pt idx="85">
                  <c:v>-5.2093087931281996E-3</c:v>
                </c:pt>
                <c:pt idx="86">
                  <c:v>-0.45370265630358703</c:v>
                </c:pt>
                <c:pt idx="87">
                  <c:v>6.3374199278776203E-2</c:v>
                </c:pt>
                <c:pt idx="88">
                  <c:v>0.16801661666418599</c:v>
                </c:pt>
                <c:pt idx="89">
                  <c:v>1.0355066027347859</c:v>
                </c:pt>
                <c:pt idx="90">
                  <c:v>1.44012797183857</c:v>
                </c:pt>
                <c:pt idx="91">
                  <c:v>1.993592077852852</c:v>
                </c:pt>
                <c:pt idx="92">
                  <c:v>0.60962569940245204</c:v>
                </c:pt>
                <c:pt idx="93">
                  <c:v>-0.294734171781461</c:v>
                </c:pt>
                <c:pt idx="94">
                  <c:v>7.6529913322831399E-3</c:v>
                </c:pt>
                <c:pt idx="95">
                  <c:v>0.44603419899322799</c:v>
                </c:pt>
                <c:pt idx="96">
                  <c:v>0.60792732727014398</c:v>
                </c:pt>
                <c:pt idx="97">
                  <c:v>1.399817142448136</c:v>
                </c:pt>
                <c:pt idx="98">
                  <c:v>2.5403723311225739</c:v>
                </c:pt>
                <c:pt idx="99">
                  <c:v>2.3141222228120122</c:v>
                </c:pt>
                <c:pt idx="100">
                  <c:v>1.656567300275491</c:v>
                </c:pt>
                <c:pt idx="101">
                  <c:v>1.311698492989277</c:v>
                </c:pt>
                <c:pt idx="102">
                  <c:v>1.3622567232666261</c:v>
                </c:pt>
                <c:pt idx="103">
                  <c:v>0.21230150809111101</c:v>
                </c:pt>
                <c:pt idx="104">
                  <c:v>-0.244343873291442</c:v>
                </c:pt>
                <c:pt idx="105">
                  <c:v>0.447118420720722</c:v>
                </c:pt>
                <c:pt idx="106">
                  <c:v>0.51028107335213502</c:v>
                </c:pt>
                <c:pt idx="107">
                  <c:v>0.69160306024886198</c:v>
                </c:pt>
                <c:pt idx="108">
                  <c:v>0.12049163885742301</c:v>
                </c:pt>
                <c:pt idx="109">
                  <c:v>0.333875689457928</c:v>
                </c:pt>
                <c:pt idx="110">
                  <c:v>0.24355945268488899</c:v>
                </c:pt>
                <c:pt idx="111">
                  <c:v>0.46750870030140002</c:v>
                </c:pt>
                <c:pt idx="112">
                  <c:v>0.434084132441235</c:v>
                </c:pt>
                <c:pt idx="113">
                  <c:v>2.1848748928678319</c:v>
                </c:pt>
                <c:pt idx="114">
                  <c:v>2.123120508615735</c:v>
                </c:pt>
                <c:pt idx="115">
                  <c:v>2.7237961425182982</c:v>
                </c:pt>
                <c:pt idx="116">
                  <c:v>2.3556034101729191</c:v>
                </c:pt>
                <c:pt idx="117">
                  <c:v>1.9442980185582479</c:v>
                </c:pt>
                <c:pt idx="118">
                  <c:v>1.591894778606151</c:v>
                </c:pt>
                <c:pt idx="119">
                  <c:v>-0.15161162304617901</c:v>
                </c:pt>
                <c:pt idx="120">
                  <c:v>-2.411093439870978</c:v>
                </c:pt>
                <c:pt idx="121">
                  <c:v>-4.6010717581789446</c:v>
                </c:pt>
                <c:pt idx="122">
                  <c:v>-3.5875115859521549</c:v>
                </c:pt>
                <c:pt idx="123">
                  <c:v>-3.5100845151295221</c:v>
                </c:pt>
                <c:pt idx="124">
                  <c:v>-1.177821215178618</c:v>
                </c:pt>
                <c:pt idx="125">
                  <c:v>0.73952731808542005</c:v>
                </c:pt>
                <c:pt idx="126">
                  <c:v>2.0777373824934631</c:v>
                </c:pt>
                <c:pt idx="127">
                  <c:v>2.6793794183919868</c:v>
                </c:pt>
                <c:pt idx="128">
                  <c:v>2.2864324904917082</c:v>
                </c:pt>
                <c:pt idx="129">
                  <c:v>2.0093020887985769</c:v>
                </c:pt>
                <c:pt idx="130">
                  <c:v>1.1458795800970509</c:v>
                </c:pt>
                <c:pt idx="131">
                  <c:v>0.84329929402536596</c:v>
                </c:pt>
                <c:pt idx="132">
                  <c:v>-0.71611769411630699</c:v>
                </c:pt>
                <c:pt idx="133">
                  <c:v>-0.25342678542653402</c:v>
                </c:pt>
                <c:pt idx="134">
                  <c:v>0.34959642799309498</c:v>
                </c:pt>
                <c:pt idx="135">
                  <c:v>1.228356721151671</c:v>
                </c:pt>
                <c:pt idx="136">
                  <c:v>3.0908073888028031</c:v>
                </c:pt>
                <c:pt idx="137">
                  <c:v>3.7992752134687442</c:v>
                </c:pt>
                <c:pt idx="138">
                  <c:v>3.31326792125392</c:v>
                </c:pt>
                <c:pt idx="139">
                  <c:v>2.949367454742795</c:v>
                </c:pt>
                <c:pt idx="140">
                  <c:v>4.072198833843923</c:v>
                </c:pt>
                <c:pt idx="141">
                  <c:v>4.9591910533904926</c:v>
                </c:pt>
                <c:pt idx="142">
                  <c:v>4.6312073887188898</c:v>
                </c:pt>
                <c:pt idx="143">
                  <c:v>4.7446360777739676</c:v>
                </c:pt>
                <c:pt idx="144">
                  <c:v>3.0129314247413852</c:v>
                </c:pt>
                <c:pt idx="145">
                  <c:v>0.26100200088209102</c:v>
                </c:pt>
                <c:pt idx="146">
                  <c:v>-1.9905482588533769</c:v>
                </c:pt>
                <c:pt idx="147">
                  <c:v>-2.6552094335767951</c:v>
                </c:pt>
                <c:pt idx="148">
                  <c:v>-2.397588255003309</c:v>
                </c:pt>
                <c:pt idx="149">
                  <c:v>-0.87512389086249698</c:v>
                </c:pt>
                <c:pt idx="150">
                  <c:v>0.66789500699740301</c:v>
                </c:pt>
                <c:pt idx="151">
                  <c:v>2.034012214496097</c:v>
                </c:pt>
                <c:pt idx="152">
                  <c:v>2.6786896363085981</c:v>
                </c:pt>
                <c:pt idx="153">
                  <c:v>3.2827782403265799</c:v>
                </c:pt>
                <c:pt idx="154">
                  <c:v>3.5176140443476731</c:v>
                </c:pt>
                <c:pt idx="155">
                  <c:v>3.644294475049672</c:v>
                </c:pt>
                <c:pt idx="156">
                  <c:v>3.013082080302607</c:v>
                </c:pt>
                <c:pt idx="157">
                  <c:v>3.0368556528050701</c:v>
                </c:pt>
                <c:pt idx="158">
                  <c:v>2.1600312242838711</c:v>
                </c:pt>
                <c:pt idx="159">
                  <c:v>2.0711505927400919</c:v>
                </c:pt>
                <c:pt idx="160">
                  <c:v>2.467396126584922</c:v>
                </c:pt>
                <c:pt idx="161">
                  <c:v>2.6040712478477479</c:v>
                </c:pt>
                <c:pt idx="162">
                  <c:v>2.3548888507873</c:v>
                </c:pt>
                <c:pt idx="163">
                  <c:v>3.0335146922260452</c:v>
                </c:pt>
                <c:pt idx="164">
                  <c:v>3.2979768499031881</c:v>
                </c:pt>
                <c:pt idx="165">
                  <c:v>2.5017423954973022</c:v>
                </c:pt>
                <c:pt idx="166">
                  <c:v>2.3392239668806432</c:v>
                </c:pt>
                <c:pt idx="167">
                  <c:v>2.74150567086064</c:v>
                </c:pt>
                <c:pt idx="168">
                  <c:v>2.8902456971211832</c:v>
                </c:pt>
                <c:pt idx="169">
                  <c:v>2.2198439140049531</c:v>
                </c:pt>
                <c:pt idx="170">
                  <c:v>2.4097691473240879</c:v>
                </c:pt>
                <c:pt idx="171">
                  <c:v>2.7914060915628802</c:v>
                </c:pt>
                <c:pt idx="172">
                  <c:v>3.1494656258078</c:v>
                </c:pt>
                <c:pt idx="173">
                  <c:v>3.4111806303055392</c:v>
                </c:pt>
                <c:pt idx="174">
                  <c:v>2.6183648093712049</c:v>
                </c:pt>
                <c:pt idx="175">
                  <c:v>1.8435720476707449</c:v>
                </c:pt>
                <c:pt idx="176">
                  <c:v>1.846293691980849</c:v>
                </c:pt>
                <c:pt idx="177">
                  <c:v>1.5523268902577341</c:v>
                </c:pt>
                <c:pt idx="178">
                  <c:v>1.140401227785748</c:v>
                </c:pt>
                <c:pt idx="179">
                  <c:v>2.3635317169205039</c:v>
                </c:pt>
                <c:pt idx="180">
                  <c:v>2.2183350014888381</c:v>
                </c:pt>
                <c:pt idx="181">
                  <c:v>1.4648897500165621</c:v>
                </c:pt>
                <c:pt idx="182">
                  <c:v>1.3900507580211019</c:v>
                </c:pt>
                <c:pt idx="183">
                  <c:v>1.3814219116024851</c:v>
                </c:pt>
                <c:pt idx="184">
                  <c:v>1.0782063485150739</c:v>
                </c:pt>
                <c:pt idx="185">
                  <c:v>2.3017512291667042</c:v>
                </c:pt>
                <c:pt idx="186">
                  <c:v>3.0507223298663142</c:v>
                </c:pt>
                <c:pt idx="187">
                  <c:v>3.650682174125532</c:v>
                </c:pt>
                <c:pt idx="188">
                  <c:v>3.9315359274389392</c:v>
                </c:pt>
                <c:pt idx="189">
                  <c:v>3.9696236840539272</c:v>
                </c:pt>
                <c:pt idx="190">
                  <c:v>3.272162655374026</c:v>
                </c:pt>
                <c:pt idx="191">
                  <c:v>2.3957073637989579</c:v>
                </c:pt>
                <c:pt idx="192">
                  <c:v>1.3895058810067209</c:v>
                </c:pt>
                <c:pt idx="193">
                  <c:v>0.72925706270569701</c:v>
                </c:pt>
                <c:pt idx="194">
                  <c:v>0.99399346800752597</c:v>
                </c:pt>
                <c:pt idx="195">
                  <c:v>1.3511200972779001</c:v>
                </c:pt>
                <c:pt idx="196">
                  <c:v>2.1046804656620122</c:v>
                </c:pt>
                <c:pt idx="197">
                  <c:v>2.6559923198586728</c:v>
                </c:pt>
                <c:pt idx="198">
                  <c:v>2.7819883345817149</c:v>
                </c:pt>
                <c:pt idx="199">
                  <c:v>2.641134261365337</c:v>
                </c:pt>
                <c:pt idx="200">
                  <c:v>2.8752770279306881</c:v>
                </c:pt>
                <c:pt idx="201">
                  <c:v>2.881115449950423</c:v>
                </c:pt>
                <c:pt idx="202">
                  <c:v>2.7009736201792971</c:v>
                </c:pt>
                <c:pt idx="203">
                  <c:v>2.718732451775669</c:v>
                </c:pt>
                <c:pt idx="204">
                  <c:v>2.5340825677852541</c:v>
                </c:pt>
                <c:pt idx="205">
                  <c:v>2.2927384417095631</c:v>
                </c:pt>
                <c:pt idx="206">
                  <c:v>2.1875324058870631</c:v>
                </c:pt>
                <c:pt idx="207">
                  <c:v>2.1418226435710741</c:v>
                </c:pt>
                <c:pt idx="208">
                  <c:v>1.2549240473018879</c:v>
                </c:pt>
                <c:pt idx="209">
                  <c:v>-0.143108818864601</c:v>
                </c:pt>
                <c:pt idx="210">
                  <c:v>-0.358757207853937</c:v>
                </c:pt>
                <c:pt idx="211">
                  <c:v>-0.586712680135555</c:v>
                </c:pt>
                <c:pt idx="212">
                  <c:v>-0.80423409337662799</c:v>
                </c:pt>
                <c:pt idx="213">
                  <c:v>-0.26170221380321002</c:v>
                </c:pt>
                <c:pt idx="214">
                  <c:v>1.1954044554722549</c:v>
                </c:pt>
                <c:pt idx="215">
                  <c:v>1.2521714123611489</c:v>
                </c:pt>
                <c:pt idx="216">
                  <c:v>1.3364289202238</c:v>
                </c:pt>
              </c:numCache>
            </c:numRef>
          </c:val>
          <c:smooth val="0"/>
          <c:extLst xmlns:c16r2="http://schemas.microsoft.com/office/drawing/2015/06/chart">
            <c:ext xmlns:c16="http://schemas.microsoft.com/office/drawing/2014/chart" uri="{C3380CC4-5D6E-409C-BE32-E72D297353CC}">
              <c16:uniqueId val="{00000001-DF73-4DFE-97F0-5C5755B46AFE}"/>
            </c:ext>
          </c:extLst>
        </c:ser>
        <c:dLbls>
          <c:showLegendKey val="0"/>
          <c:showVal val="0"/>
          <c:showCatName val="0"/>
          <c:showSerName val="0"/>
          <c:showPercent val="0"/>
          <c:showBubbleSize val="0"/>
        </c:dLbls>
        <c:marker val="1"/>
        <c:smooth val="0"/>
        <c:axId val="178440688"/>
        <c:axId val="178440128"/>
      </c:lineChart>
      <c:catAx>
        <c:axId val="178439008"/>
        <c:scaling>
          <c:orientation val="minMax"/>
        </c:scaling>
        <c:delete val="0"/>
        <c:axPos val="b"/>
        <c:majorGridlines>
          <c:spPr>
            <a:ln w="6350">
              <a:solidFill>
                <a:schemeClr val="bg2"/>
              </a:solidFill>
              <a:prstDash val="sysDot"/>
            </a:ln>
          </c:spPr>
        </c:majorGridlines>
        <c:numFmt formatCode="General" sourceLinked="0"/>
        <c:majorTickMark val="out"/>
        <c:minorTickMark val="none"/>
        <c:tickLblPos val="low"/>
        <c:txPr>
          <a:bodyPr/>
          <a:lstStyle/>
          <a:p>
            <a:pPr>
              <a:defRPr sz="1600"/>
            </a:pPr>
            <a:endParaRPr lang="fr-FR"/>
          </a:p>
        </c:txPr>
        <c:crossAx val="178439568"/>
        <c:crosses val="autoZero"/>
        <c:auto val="1"/>
        <c:lblAlgn val="ctr"/>
        <c:lblOffset val="100"/>
        <c:tickLblSkip val="50"/>
        <c:tickMarkSkip val="50"/>
        <c:noMultiLvlLbl val="0"/>
      </c:catAx>
      <c:valAx>
        <c:axId val="178439568"/>
        <c:scaling>
          <c:orientation val="minMax"/>
          <c:max val="5"/>
          <c:min val="-3"/>
        </c:scaling>
        <c:delete val="0"/>
        <c:axPos val="l"/>
        <c:majorGridlines/>
        <c:numFmt formatCode="General" sourceLinked="0"/>
        <c:majorTickMark val="out"/>
        <c:minorTickMark val="none"/>
        <c:tickLblPos val="nextTo"/>
        <c:txPr>
          <a:bodyPr/>
          <a:lstStyle/>
          <a:p>
            <a:pPr>
              <a:defRPr sz="1600"/>
            </a:pPr>
            <a:endParaRPr lang="fr-FR"/>
          </a:p>
        </c:txPr>
        <c:crossAx val="178439008"/>
        <c:crosses val="autoZero"/>
        <c:crossBetween val="between"/>
      </c:valAx>
      <c:valAx>
        <c:axId val="178440128"/>
        <c:scaling>
          <c:orientation val="minMax"/>
          <c:max val="5"/>
          <c:min val="-3"/>
        </c:scaling>
        <c:delete val="0"/>
        <c:axPos val="r"/>
        <c:numFmt formatCode="General" sourceLinked="0"/>
        <c:majorTickMark val="out"/>
        <c:minorTickMark val="none"/>
        <c:tickLblPos val="nextTo"/>
        <c:txPr>
          <a:bodyPr/>
          <a:lstStyle/>
          <a:p>
            <a:pPr>
              <a:defRPr sz="1600"/>
            </a:pPr>
            <a:endParaRPr lang="fr-FR"/>
          </a:p>
        </c:txPr>
        <c:crossAx val="178440688"/>
        <c:crosses val="max"/>
        <c:crossBetween val="between"/>
      </c:valAx>
      <c:catAx>
        <c:axId val="178440688"/>
        <c:scaling>
          <c:orientation val="minMax"/>
        </c:scaling>
        <c:delete val="1"/>
        <c:axPos val="b"/>
        <c:numFmt formatCode="General" sourceLinked="1"/>
        <c:majorTickMark val="out"/>
        <c:minorTickMark val="none"/>
        <c:tickLblPos val="nextTo"/>
        <c:crossAx val="178440128"/>
        <c:crosses val="autoZero"/>
        <c:auto val="1"/>
        <c:lblAlgn val="ctr"/>
        <c:lblOffset val="100"/>
        <c:noMultiLvlLbl val="0"/>
      </c:catAx>
      <c:spPr>
        <a:solidFill>
          <a:schemeClr val="bg1"/>
        </a:solidFill>
      </c:spPr>
    </c:plotArea>
    <c:plotVisOnly val="1"/>
    <c:dispBlanksAs val="gap"/>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86046346905299E-2"/>
          <c:y val="3.9308276872367702E-2"/>
          <c:w val="0.87566623939449395"/>
          <c:h val="0.85466558322651498"/>
        </c:manualLayout>
      </c:layout>
      <c:lineChart>
        <c:grouping val="standard"/>
        <c:varyColors val="0"/>
        <c:ser>
          <c:idx val="0"/>
          <c:order val="0"/>
          <c:tx>
            <c:strRef>
              <c:f>Sheet1!$B$1</c:f>
              <c:strCache>
                <c:ptCount val="1"/>
                <c:pt idx="0">
                  <c:v>UK</c:v>
                </c:pt>
              </c:strCache>
            </c:strRef>
          </c:tx>
          <c:spPr>
            <a:ln w="31750">
              <a:solidFill>
                <a:srgbClr val="00B050"/>
              </a:solidFill>
            </a:ln>
          </c:spPr>
          <c:marker>
            <c:symbol val="none"/>
          </c:marker>
          <c:cat>
            <c:numRef>
              <c:f>Sheet1!$A$2:$A$427</c:f>
              <c:numCache>
                <c:formatCode>General</c:formatCode>
                <c:ptCount val="426"/>
                <c:pt idx="0">
                  <c:v>1600</c:v>
                </c:pt>
                <c:pt idx="1">
                  <c:v>1601</c:v>
                </c:pt>
                <c:pt idx="2">
                  <c:v>1602</c:v>
                </c:pt>
                <c:pt idx="3">
                  <c:v>1603</c:v>
                </c:pt>
                <c:pt idx="4">
                  <c:v>1604</c:v>
                </c:pt>
                <c:pt idx="5">
                  <c:v>1605</c:v>
                </c:pt>
                <c:pt idx="6">
                  <c:v>1606</c:v>
                </c:pt>
                <c:pt idx="7">
                  <c:v>1607</c:v>
                </c:pt>
                <c:pt idx="8">
                  <c:v>1608</c:v>
                </c:pt>
                <c:pt idx="9">
                  <c:v>1609</c:v>
                </c:pt>
                <c:pt idx="10">
                  <c:v>1610</c:v>
                </c:pt>
                <c:pt idx="11">
                  <c:v>1611</c:v>
                </c:pt>
                <c:pt idx="12">
                  <c:v>1612</c:v>
                </c:pt>
                <c:pt idx="13">
                  <c:v>1613</c:v>
                </c:pt>
                <c:pt idx="14">
                  <c:v>1614</c:v>
                </c:pt>
                <c:pt idx="15">
                  <c:v>1615</c:v>
                </c:pt>
                <c:pt idx="16">
                  <c:v>1616</c:v>
                </c:pt>
                <c:pt idx="17">
                  <c:v>1617</c:v>
                </c:pt>
                <c:pt idx="18">
                  <c:v>1618</c:v>
                </c:pt>
                <c:pt idx="19">
                  <c:v>1619</c:v>
                </c:pt>
                <c:pt idx="20">
                  <c:v>1620</c:v>
                </c:pt>
                <c:pt idx="21">
                  <c:v>1621</c:v>
                </c:pt>
                <c:pt idx="22">
                  <c:v>1622</c:v>
                </c:pt>
                <c:pt idx="23">
                  <c:v>1623</c:v>
                </c:pt>
                <c:pt idx="24">
                  <c:v>1624</c:v>
                </c:pt>
                <c:pt idx="25">
                  <c:v>1625</c:v>
                </c:pt>
                <c:pt idx="26">
                  <c:v>1626</c:v>
                </c:pt>
                <c:pt idx="27">
                  <c:v>1627</c:v>
                </c:pt>
                <c:pt idx="28">
                  <c:v>1628</c:v>
                </c:pt>
                <c:pt idx="29">
                  <c:v>1629</c:v>
                </c:pt>
                <c:pt idx="30">
                  <c:v>1630</c:v>
                </c:pt>
                <c:pt idx="31">
                  <c:v>1631</c:v>
                </c:pt>
                <c:pt idx="32">
                  <c:v>1632</c:v>
                </c:pt>
                <c:pt idx="33">
                  <c:v>1633</c:v>
                </c:pt>
                <c:pt idx="34">
                  <c:v>1634</c:v>
                </c:pt>
                <c:pt idx="35">
                  <c:v>1635</c:v>
                </c:pt>
                <c:pt idx="36">
                  <c:v>1636</c:v>
                </c:pt>
                <c:pt idx="37">
                  <c:v>1637</c:v>
                </c:pt>
                <c:pt idx="38">
                  <c:v>1638</c:v>
                </c:pt>
                <c:pt idx="39">
                  <c:v>1639</c:v>
                </c:pt>
                <c:pt idx="40">
                  <c:v>1640</c:v>
                </c:pt>
                <c:pt idx="41">
                  <c:v>1641</c:v>
                </c:pt>
                <c:pt idx="42">
                  <c:v>1642</c:v>
                </c:pt>
                <c:pt idx="43">
                  <c:v>1643</c:v>
                </c:pt>
                <c:pt idx="44">
                  <c:v>1644</c:v>
                </c:pt>
                <c:pt idx="45">
                  <c:v>1645</c:v>
                </c:pt>
                <c:pt idx="46">
                  <c:v>1646</c:v>
                </c:pt>
                <c:pt idx="47">
                  <c:v>1647</c:v>
                </c:pt>
                <c:pt idx="48">
                  <c:v>1648</c:v>
                </c:pt>
                <c:pt idx="49">
                  <c:v>1649</c:v>
                </c:pt>
                <c:pt idx="50">
                  <c:v>1650</c:v>
                </c:pt>
                <c:pt idx="51">
                  <c:v>1651</c:v>
                </c:pt>
                <c:pt idx="52">
                  <c:v>1652</c:v>
                </c:pt>
                <c:pt idx="53">
                  <c:v>1653</c:v>
                </c:pt>
                <c:pt idx="54">
                  <c:v>1654</c:v>
                </c:pt>
                <c:pt idx="55">
                  <c:v>1655</c:v>
                </c:pt>
                <c:pt idx="56">
                  <c:v>1656</c:v>
                </c:pt>
                <c:pt idx="57">
                  <c:v>1657</c:v>
                </c:pt>
                <c:pt idx="58">
                  <c:v>1658</c:v>
                </c:pt>
                <c:pt idx="59">
                  <c:v>1659</c:v>
                </c:pt>
                <c:pt idx="60">
                  <c:v>1660</c:v>
                </c:pt>
                <c:pt idx="61">
                  <c:v>1661</c:v>
                </c:pt>
                <c:pt idx="62">
                  <c:v>1662</c:v>
                </c:pt>
                <c:pt idx="63">
                  <c:v>1663</c:v>
                </c:pt>
                <c:pt idx="64">
                  <c:v>1664</c:v>
                </c:pt>
                <c:pt idx="65">
                  <c:v>1665</c:v>
                </c:pt>
                <c:pt idx="66">
                  <c:v>1666</c:v>
                </c:pt>
                <c:pt idx="67">
                  <c:v>1667</c:v>
                </c:pt>
                <c:pt idx="68">
                  <c:v>1668</c:v>
                </c:pt>
                <c:pt idx="69">
                  <c:v>1669</c:v>
                </c:pt>
                <c:pt idx="70">
                  <c:v>1670</c:v>
                </c:pt>
                <c:pt idx="71">
                  <c:v>1671</c:v>
                </c:pt>
                <c:pt idx="72">
                  <c:v>1672</c:v>
                </c:pt>
                <c:pt idx="73">
                  <c:v>1673</c:v>
                </c:pt>
                <c:pt idx="74">
                  <c:v>1674</c:v>
                </c:pt>
                <c:pt idx="75">
                  <c:v>1675</c:v>
                </c:pt>
                <c:pt idx="76">
                  <c:v>1676</c:v>
                </c:pt>
                <c:pt idx="77">
                  <c:v>1677</c:v>
                </c:pt>
                <c:pt idx="78">
                  <c:v>1678</c:v>
                </c:pt>
                <c:pt idx="79">
                  <c:v>1679</c:v>
                </c:pt>
                <c:pt idx="80">
                  <c:v>1680</c:v>
                </c:pt>
                <c:pt idx="81">
                  <c:v>1681</c:v>
                </c:pt>
                <c:pt idx="82">
                  <c:v>1682</c:v>
                </c:pt>
                <c:pt idx="83">
                  <c:v>1683</c:v>
                </c:pt>
                <c:pt idx="84">
                  <c:v>1684</c:v>
                </c:pt>
                <c:pt idx="85">
                  <c:v>1685</c:v>
                </c:pt>
                <c:pt idx="86">
                  <c:v>1686</c:v>
                </c:pt>
                <c:pt idx="87">
                  <c:v>1687</c:v>
                </c:pt>
                <c:pt idx="88">
                  <c:v>1688</c:v>
                </c:pt>
                <c:pt idx="89">
                  <c:v>1689</c:v>
                </c:pt>
                <c:pt idx="90">
                  <c:v>1690</c:v>
                </c:pt>
                <c:pt idx="91">
                  <c:v>1691</c:v>
                </c:pt>
                <c:pt idx="92">
                  <c:v>1692</c:v>
                </c:pt>
                <c:pt idx="93">
                  <c:v>1693</c:v>
                </c:pt>
                <c:pt idx="94">
                  <c:v>1694</c:v>
                </c:pt>
                <c:pt idx="95">
                  <c:v>1695</c:v>
                </c:pt>
                <c:pt idx="96">
                  <c:v>1696</c:v>
                </c:pt>
                <c:pt idx="97">
                  <c:v>1697</c:v>
                </c:pt>
                <c:pt idx="98">
                  <c:v>1698</c:v>
                </c:pt>
                <c:pt idx="99">
                  <c:v>1699</c:v>
                </c:pt>
                <c:pt idx="100">
                  <c:v>1700</c:v>
                </c:pt>
                <c:pt idx="101">
                  <c:v>1701</c:v>
                </c:pt>
                <c:pt idx="102">
                  <c:v>1702</c:v>
                </c:pt>
                <c:pt idx="103">
                  <c:v>1703</c:v>
                </c:pt>
                <c:pt idx="104">
                  <c:v>1704</c:v>
                </c:pt>
                <c:pt idx="105">
                  <c:v>1705</c:v>
                </c:pt>
                <c:pt idx="106">
                  <c:v>1706</c:v>
                </c:pt>
                <c:pt idx="107">
                  <c:v>1707</c:v>
                </c:pt>
                <c:pt idx="108">
                  <c:v>1708</c:v>
                </c:pt>
                <c:pt idx="109">
                  <c:v>1709</c:v>
                </c:pt>
                <c:pt idx="110">
                  <c:v>1710</c:v>
                </c:pt>
                <c:pt idx="111">
                  <c:v>1711</c:v>
                </c:pt>
                <c:pt idx="112">
                  <c:v>1712</c:v>
                </c:pt>
                <c:pt idx="113">
                  <c:v>1713</c:v>
                </c:pt>
                <c:pt idx="114">
                  <c:v>1714</c:v>
                </c:pt>
                <c:pt idx="115">
                  <c:v>1715</c:v>
                </c:pt>
                <c:pt idx="116">
                  <c:v>1716</c:v>
                </c:pt>
                <c:pt idx="117">
                  <c:v>1717</c:v>
                </c:pt>
                <c:pt idx="118">
                  <c:v>1718</c:v>
                </c:pt>
                <c:pt idx="119">
                  <c:v>1719</c:v>
                </c:pt>
                <c:pt idx="120">
                  <c:v>1720</c:v>
                </c:pt>
                <c:pt idx="121">
                  <c:v>1721</c:v>
                </c:pt>
                <c:pt idx="122">
                  <c:v>1722</c:v>
                </c:pt>
                <c:pt idx="123">
                  <c:v>1723</c:v>
                </c:pt>
                <c:pt idx="124">
                  <c:v>1724</c:v>
                </c:pt>
                <c:pt idx="125">
                  <c:v>1725</c:v>
                </c:pt>
                <c:pt idx="126">
                  <c:v>1726</c:v>
                </c:pt>
                <c:pt idx="127">
                  <c:v>1727</c:v>
                </c:pt>
                <c:pt idx="128">
                  <c:v>1728</c:v>
                </c:pt>
                <c:pt idx="129">
                  <c:v>1729</c:v>
                </c:pt>
                <c:pt idx="130">
                  <c:v>1730</c:v>
                </c:pt>
                <c:pt idx="131">
                  <c:v>1731</c:v>
                </c:pt>
                <c:pt idx="132">
                  <c:v>1732</c:v>
                </c:pt>
                <c:pt idx="133">
                  <c:v>1733</c:v>
                </c:pt>
                <c:pt idx="134">
                  <c:v>1734</c:v>
                </c:pt>
                <c:pt idx="135">
                  <c:v>1735</c:v>
                </c:pt>
                <c:pt idx="136">
                  <c:v>1736</c:v>
                </c:pt>
                <c:pt idx="137">
                  <c:v>1737</c:v>
                </c:pt>
                <c:pt idx="138">
                  <c:v>1738</c:v>
                </c:pt>
                <c:pt idx="139">
                  <c:v>1739</c:v>
                </c:pt>
                <c:pt idx="140">
                  <c:v>1740</c:v>
                </c:pt>
                <c:pt idx="141">
                  <c:v>1741</c:v>
                </c:pt>
                <c:pt idx="142">
                  <c:v>1742</c:v>
                </c:pt>
                <c:pt idx="143">
                  <c:v>1743</c:v>
                </c:pt>
                <c:pt idx="144">
                  <c:v>1744</c:v>
                </c:pt>
                <c:pt idx="145">
                  <c:v>1745</c:v>
                </c:pt>
                <c:pt idx="146">
                  <c:v>1746</c:v>
                </c:pt>
                <c:pt idx="147">
                  <c:v>1747</c:v>
                </c:pt>
                <c:pt idx="148">
                  <c:v>1748</c:v>
                </c:pt>
                <c:pt idx="149">
                  <c:v>1749</c:v>
                </c:pt>
                <c:pt idx="150">
                  <c:v>1750</c:v>
                </c:pt>
                <c:pt idx="151">
                  <c:v>1751</c:v>
                </c:pt>
                <c:pt idx="152">
                  <c:v>1752</c:v>
                </c:pt>
                <c:pt idx="153">
                  <c:v>1753</c:v>
                </c:pt>
                <c:pt idx="154">
                  <c:v>1754</c:v>
                </c:pt>
                <c:pt idx="155">
                  <c:v>1755</c:v>
                </c:pt>
                <c:pt idx="156">
                  <c:v>1756</c:v>
                </c:pt>
                <c:pt idx="157">
                  <c:v>1757</c:v>
                </c:pt>
                <c:pt idx="158">
                  <c:v>1758</c:v>
                </c:pt>
                <c:pt idx="159">
                  <c:v>1759</c:v>
                </c:pt>
                <c:pt idx="160">
                  <c:v>1760</c:v>
                </c:pt>
                <c:pt idx="161">
                  <c:v>1761</c:v>
                </c:pt>
                <c:pt idx="162">
                  <c:v>1762</c:v>
                </c:pt>
                <c:pt idx="163">
                  <c:v>1763</c:v>
                </c:pt>
                <c:pt idx="164">
                  <c:v>1764</c:v>
                </c:pt>
                <c:pt idx="165">
                  <c:v>1765</c:v>
                </c:pt>
                <c:pt idx="166">
                  <c:v>1766</c:v>
                </c:pt>
                <c:pt idx="167">
                  <c:v>1767</c:v>
                </c:pt>
                <c:pt idx="168">
                  <c:v>1768</c:v>
                </c:pt>
                <c:pt idx="169">
                  <c:v>1769</c:v>
                </c:pt>
                <c:pt idx="170">
                  <c:v>1770</c:v>
                </c:pt>
                <c:pt idx="171">
                  <c:v>1771</c:v>
                </c:pt>
                <c:pt idx="172">
                  <c:v>1772</c:v>
                </c:pt>
                <c:pt idx="173">
                  <c:v>1773</c:v>
                </c:pt>
                <c:pt idx="174">
                  <c:v>1774</c:v>
                </c:pt>
                <c:pt idx="175">
                  <c:v>1775</c:v>
                </c:pt>
                <c:pt idx="176">
                  <c:v>1776</c:v>
                </c:pt>
                <c:pt idx="177">
                  <c:v>1777</c:v>
                </c:pt>
                <c:pt idx="178">
                  <c:v>1778</c:v>
                </c:pt>
                <c:pt idx="179">
                  <c:v>1779</c:v>
                </c:pt>
                <c:pt idx="180">
                  <c:v>1780</c:v>
                </c:pt>
                <c:pt idx="181">
                  <c:v>1781</c:v>
                </c:pt>
                <c:pt idx="182">
                  <c:v>1782</c:v>
                </c:pt>
                <c:pt idx="183">
                  <c:v>1783</c:v>
                </c:pt>
                <c:pt idx="184">
                  <c:v>1784</c:v>
                </c:pt>
                <c:pt idx="185">
                  <c:v>1785</c:v>
                </c:pt>
                <c:pt idx="186">
                  <c:v>1786</c:v>
                </c:pt>
                <c:pt idx="187">
                  <c:v>1787</c:v>
                </c:pt>
                <c:pt idx="188">
                  <c:v>1788</c:v>
                </c:pt>
                <c:pt idx="189">
                  <c:v>1789</c:v>
                </c:pt>
                <c:pt idx="190">
                  <c:v>1790</c:v>
                </c:pt>
                <c:pt idx="191">
                  <c:v>1791</c:v>
                </c:pt>
                <c:pt idx="192">
                  <c:v>1792</c:v>
                </c:pt>
                <c:pt idx="193">
                  <c:v>1793</c:v>
                </c:pt>
                <c:pt idx="194">
                  <c:v>1794</c:v>
                </c:pt>
                <c:pt idx="195">
                  <c:v>1795</c:v>
                </c:pt>
                <c:pt idx="196">
                  <c:v>1796</c:v>
                </c:pt>
                <c:pt idx="197">
                  <c:v>1797</c:v>
                </c:pt>
                <c:pt idx="198">
                  <c:v>1798</c:v>
                </c:pt>
                <c:pt idx="199">
                  <c:v>1799</c:v>
                </c:pt>
                <c:pt idx="200">
                  <c:v>1800</c:v>
                </c:pt>
                <c:pt idx="201">
                  <c:v>1801</c:v>
                </c:pt>
                <c:pt idx="202">
                  <c:v>1802</c:v>
                </c:pt>
                <c:pt idx="203">
                  <c:v>1803</c:v>
                </c:pt>
                <c:pt idx="204">
                  <c:v>1804</c:v>
                </c:pt>
                <c:pt idx="205">
                  <c:v>1805</c:v>
                </c:pt>
                <c:pt idx="206">
                  <c:v>1806</c:v>
                </c:pt>
                <c:pt idx="207">
                  <c:v>1807</c:v>
                </c:pt>
                <c:pt idx="208">
                  <c:v>1808</c:v>
                </c:pt>
                <c:pt idx="209">
                  <c:v>1809</c:v>
                </c:pt>
                <c:pt idx="210">
                  <c:v>1810</c:v>
                </c:pt>
                <c:pt idx="211">
                  <c:v>1811</c:v>
                </c:pt>
                <c:pt idx="212">
                  <c:v>1812</c:v>
                </c:pt>
                <c:pt idx="213">
                  <c:v>1813</c:v>
                </c:pt>
                <c:pt idx="214">
                  <c:v>1814</c:v>
                </c:pt>
                <c:pt idx="215">
                  <c:v>1815</c:v>
                </c:pt>
                <c:pt idx="216">
                  <c:v>1816</c:v>
                </c:pt>
                <c:pt idx="217">
                  <c:v>1817</c:v>
                </c:pt>
                <c:pt idx="218">
                  <c:v>1818</c:v>
                </c:pt>
                <c:pt idx="219">
                  <c:v>1819</c:v>
                </c:pt>
                <c:pt idx="220">
                  <c:v>1820</c:v>
                </c:pt>
                <c:pt idx="221">
                  <c:v>1821</c:v>
                </c:pt>
                <c:pt idx="222">
                  <c:v>1822</c:v>
                </c:pt>
                <c:pt idx="223">
                  <c:v>1823</c:v>
                </c:pt>
                <c:pt idx="224">
                  <c:v>1824</c:v>
                </c:pt>
                <c:pt idx="225">
                  <c:v>1825</c:v>
                </c:pt>
                <c:pt idx="226">
                  <c:v>1826</c:v>
                </c:pt>
                <c:pt idx="227">
                  <c:v>1827</c:v>
                </c:pt>
                <c:pt idx="228">
                  <c:v>1828</c:v>
                </c:pt>
                <c:pt idx="229">
                  <c:v>1829</c:v>
                </c:pt>
                <c:pt idx="230">
                  <c:v>1830</c:v>
                </c:pt>
                <c:pt idx="231">
                  <c:v>1831</c:v>
                </c:pt>
                <c:pt idx="232">
                  <c:v>1832</c:v>
                </c:pt>
                <c:pt idx="233">
                  <c:v>1833</c:v>
                </c:pt>
                <c:pt idx="234">
                  <c:v>1834</c:v>
                </c:pt>
                <c:pt idx="235">
                  <c:v>1835</c:v>
                </c:pt>
                <c:pt idx="236">
                  <c:v>1836</c:v>
                </c:pt>
                <c:pt idx="237">
                  <c:v>1837</c:v>
                </c:pt>
                <c:pt idx="238">
                  <c:v>1838</c:v>
                </c:pt>
                <c:pt idx="239">
                  <c:v>1839</c:v>
                </c:pt>
                <c:pt idx="240">
                  <c:v>1840</c:v>
                </c:pt>
                <c:pt idx="241">
                  <c:v>1841</c:v>
                </c:pt>
                <c:pt idx="242">
                  <c:v>1842</c:v>
                </c:pt>
                <c:pt idx="243">
                  <c:v>1843</c:v>
                </c:pt>
                <c:pt idx="244">
                  <c:v>1844</c:v>
                </c:pt>
                <c:pt idx="245">
                  <c:v>1845</c:v>
                </c:pt>
                <c:pt idx="246">
                  <c:v>1846</c:v>
                </c:pt>
                <c:pt idx="247">
                  <c:v>1847</c:v>
                </c:pt>
                <c:pt idx="248">
                  <c:v>1848</c:v>
                </c:pt>
                <c:pt idx="249">
                  <c:v>1849</c:v>
                </c:pt>
                <c:pt idx="250">
                  <c:v>1850</c:v>
                </c:pt>
                <c:pt idx="251">
                  <c:v>1851</c:v>
                </c:pt>
                <c:pt idx="252">
                  <c:v>1852</c:v>
                </c:pt>
                <c:pt idx="253">
                  <c:v>1853</c:v>
                </c:pt>
                <c:pt idx="254">
                  <c:v>1854</c:v>
                </c:pt>
                <c:pt idx="255">
                  <c:v>1855</c:v>
                </c:pt>
                <c:pt idx="256">
                  <c:v>1856</c:v>
                </c:pt>
                <c:pt idx="257">
                  <c:v>1857</c:v>
                </c:pt>
                <c:pt idx="258">
                  <c:v>1858</c:v>
                </c:pt>
                <c:pt idx="259">
                  <c:v>1859</c:v>
                </c:pt>
                <c:pt idx="260">
                  <c:v>1860</c:v>
                </c:pt>
                <c:pt idx="261">
                  <c:v>1861</c:v>
                </c:pt>
                <c:pt idx="262">
                  <c:v>1862</c:v>
                </c:pt>
                <c:pt idx="263">
                  <c:v>1863</c:v>
                </c:pt>
                <c:pt idx="264">
                  <c:v>1864</c:v>
                </c:pt>
                <c:pt idx="265">
                  <c:v>1865</c:v>
                </c:pt>
                <c:pt idx="266">
                  <c:v>1866</c:v>
                </c:pt>
                <c:pt idx="267">
                  <c:v>1867</c:v>
                </c:pt>
                <c:pt idx="268">
                  <c:v>1868</c:v>
                </c:pt>
                <c:pt idx="269">
                  <c:v>1869</c:v>
                </c:pt>
                <c:pt idx="270">
                  <c:v>1870</c:v>
                </c:pt>
                <c:pt idx="271">
                  <c:v>1871</c:v>
                </c:pt>
                <c:pt idx="272">
                  <c:v>1872</c:v>
                </c:pt>
                <c:pt idx="273">
                  <c:v>1873</c:v>
                </c:pt>
                <c:pt idx="274">
                  <c:v>1874</c:v>
                </c:pt>
                <c:pt idx="275">
                  <c:v>1875</c:v>
                </c:pt>
                <c:pt idx="276">
                  <c:v>1876</c:v>
                </c:pt>
                <c:pt idx="277">
                  <c:v>1877</c:v>
                </c:pt>
                <c:pt idx="278">
                  <c:v>1878</c:v>
                </c:pt>
                <c:pt idx="279">
                  <c:v>1879</c:v>
                </c:pt>
                <c:pt idx="280">
                  <c:v>1880</c:v>
                </c:pt>
                <c:pt idx="281">
                  <c:v>1881</c:v>
                </c:pt>
                <c:pt idx="282">
                  <c:v>1882</c:v>
                </c:pt>
                <c:pt idx="283">
                  <c:v>1883</c:v>
                </c:pt>
                <c:pt idx="284">
                  <c:v>1884</c:v>
                </c:pt>
                <c:pt idx="285">
                  <c:v>1885</c:v>
                </c:pt>
                <c:pt idx="286">
                  <c:v>1886</c:v>
                </c:pt>
                <c:pt idx="287">
                  <c:v>1887</c:v>
                </c:pt>
                <c:pt idx="288">
                  <c:v>1888</c:v>
                </c:pt>
                <c:pt idx="289">
                  <c:v>1889</c:v>
                </c:pt>
                <c:pt idx="290">
                  <c:v>1890</c:v>
                </c:pt>
                <c:pt idx="291">
                  <c:v>1891</c:v>
                </c:pt>
                <c:pt idx="292">
                  <c:v>1892</c:v>
                </c:pt>
                <c:pt idx="293">
                  <c:v>1893</c:v>
                </c:pt>
                <c:pt idx="294">
                  <c:v>1894</c:v>
                </c:pt>
                <c:pt idx="295">
                  <c:v>1895</c:v>
                </c:pt>
                <c:pt idx="296">
                  <c:v>1896</c:v>
                </c:pt>
                <c:pt idx="297">
                  <c:v>1897</c:v>
                </c:pt>
                <c:pt idx="298">
                  <c:v>1898</c:v>
                </c:pt>
                <c:pt idx="299">
                  <c:v>1899</c:v>
                </c:pt>
                <c:pt idx="300">
                  <c:v>1900</c:v>
                </c:pt>
                <c:pt idx="301">
                  <c:v>1901</c:v>
                </c:pt>
                <c:pt idx="302">
                  <c:v>1902</c:v>
                </c:pt>
                <c:pt idx="303">
                  <c:v>1903</c:v>
                </c:pt>
                <c:pt idx="304">
                  <c:v>1904</c:v>
                </c:pt>
                <c:pt idx="305">
                  <c:v>1905</c:v>
                </c:pt>
                <c:pt idx="306">
                  <c:v>1906</c:v>
                </c:pt>
                <c:pt idx="307">
                  <c:v>1907</c:v>
                </c:pt>
                <c:pt idx="308">
                  <c:v>1908</c:v>
                </c:pt>
                <c:pt idx="309">
                  <c:v>1909</c:v>
                </c:pt>
                <c:pt idx="310">
                  <c:v>1910</c:v>
                </c:pt>
                <c:pt idx="311">
                  <c:v>1911</c:v>
                </c:pt>
                <c:pt idx="312">
                  <c:v>1912</c:v>
                </c:pt>
                <c:pt idx="313">
                  <c:v>1913</c:v>
                </c:pt>
                <c:pt idx="314">
                  <c:v>1914</c:v>
                </c:pt>
                <c:pt idx="315">
                  <c:v>1915</c:v>
                </c:pt>
                <c:pt idx="316">
                  <c:v>1916</c:v>
                </c:pt>
                <c:pt idx="317">
                  <c:v>1917</c:v>
                </c:pt>
                <c:pt idx="318">
                  <c:v>1918</c:v>
                </c:pt>
                <c:pt idx="319">
                  <c:v>1919</c:v>
                </c:pt>
                <c:pt idx="320">
                  <c:v>1920</c:v>
                </c:pt>
                <c:pt idx="321">
                  <c:v>1921</c:v>
                </c:pt>
                <c:pt idx="322">
                  <c:v>1922</c:v>
                </c:pt>
                <c:pt idx="323">
                  <c:v>1923</c:v>
                </c:pt>
                <c:pt idx="324">
                  <c:v>1924</c:v>
                </c:pt>
                <c:pt idx="325">
                  <c:v>1925</c:v>
                </c:pt>
                <c:pt idx="326">
                  <c:v>1926</c:v>
                </c:pt>
                <c:pt idx="327">
                  <c:v>1927</c:v>
                </c:pt>
                <c:pt idx="328">
                  <c:v>1928</c:v>
                </c:pt>
                <c:pt idx="329">
                  <c:v>1929</c:v>
                </c:pt>
                <c:pt idx="330">
                  <c:v>1930</c:v>
                </c:pt>
                <c:pt idx="331">
                  <c:v>1931</c:v>
                </c:pt>
                <c:pt idx="332">
                  <c:v>1932</c:v>
                </c:pt>
                <c:pt idx="333">
                  <c:v>1933</c:v>
                </c:pt>
                <c:pt idx="334">
                  <c:v>1934</c:v>
                </c:pt>
                <c:pt idx="335">
                  <c:v>1935</c:v>
                </c:pt>
                <c:pt idx="336">
                  <c:v>1936</c:v>
                </c:pt>
                <c:pt idx="337">
                  <c:v>1937</c:v>
                </c:pt>
                <c:pt idx="338">
                  <c:v>1938</c:v>
                </c:pt>
                <c:pt idx="339">
                  <c:v>1939</c:v>
                </c:pt>
                <c:pt idx="340">
                  <c:v>1940</c:v>
                </c:pt>
                <c:pt idx="341">
                  <c:v>1941</c:v>
                </c:pt>
                <c:pt idx="342">
                  <c:v>1942</c:v>
                </c:pt>
                <c:pt idx="343">
                  <c:v>1943</c:v>
                </c:pt>
                <c:pt idx="344">
                  <c:v>1944</c:v>
                </c:pt>
                <c:pt idx="345">
                  <c:v>1945</c:v>
                </c:pt>
                <c:pt idx="346">
                  <c:v>1946</c:v>
                </c:pt>
                <c:pt idx="347">
                  <c:v>1947</c:v>
                </c:pt>
                <c:pt idx="348">
                  <c:v>1948</c:v>
                </c:pt>
                <c:pt idx="349">
                  <c:v>1949</c:v>
                </c:pt>
                <c:pt idx="350">
                  <c:v>1950</c:v>
                </c:pt>
                <c:pt idx="351">
                  <c:v>1951</c:v>
                </c:pt>
                <c:pt idx="352">
                  <c:v>1952</c:v>
                </c:pt>
                <c:pt idx="353">
                  <c:v>1953</c:v>
                </c:pt>
                <c:pt idx="354">
                  <c:v>1954</c:v>
                </c:pt>
                <c:pt idx="355">
                  <c:v>1955</c:v>
                </c:pt>
                <c:pt idx="356">
                  <c:v>1956</c:v>
                </c:pt>
                <c:pt idx="357">
                  <c:v>1957</c:v>
                </c:pt>
                <c:pt idx="358">
                  <c:v>1958</c:v>
                </c:pt>
                <c:pt idx="359">
                  <c:v>1959</c:v>
                </c:pt>
                <c:pt idx="360">
                  <c:v>1960</c:v>
                </c:pt>
                <c:pt idx="361">
                  <c:v>1961</c:v>
                </c:pt>
                <c:pt idx="362">
                  <c:v>1962</c:v>
                </c:pt>
                <c:pt idx="363">
                  <c:v>1963</c:v>
                </c:pt>
                <c:pt idx="364">
                  <c:v>1964</c:v>
                </c:pt>
                <c:pt idx="365">
                  <c:v>1965</c:v>
                </c:pt>
                <c:pt idx="366">
                  <c:v>1966</c:v>
                </c:pt>
                <c:pt idx="367">
                  <c:v>1967</c:v>
                </c:pt>
                <c:pt idx="368">
                  <c:v>1968</c:v>
                </c:pt>
                <c:pt idx="369">
                  <c:v>1969</c:v>
                </c:pt>
                <c:pt idx="370">
                  <c:v>1970</c:v>
                </c:pt>
                <c:pt idx="371">
                  <c:v>1971</c:v>
                </c:pt>
                <c:pt idx="372">
                  <c:v>1972</c:v>
                </c:pt>
                <c:pt idx="373">
                  <c:v>1973</c:v>
                </c:pt>
                <c:pt idx="374">
                  <c:v>1974</c:v>
                </c:pt>
                <c:pt idx="375">
                  <c:v>1975</c:v>
                </c:pt>
                <c:pt idx="376">
                  <c:v>1976</c:v>
                </c:pt>
                <c:pt idx="377">
                  <c:v>1977</c:v>
                </c:pt>
                <c:pt idx="378">
                  <c:v>1978</c:v>
                </c:pt>
                <c:pt idx="379">
                  <c:v>1979</c:v>
                </c:pt>
                <c:pt idx="380">
                  <c:v>1980</c:v>
                </c:pt>
                <c:pt idx="381">
                  <c:v>1981</c:v>
                </c:pt>
                <c:pt idx="382">
                  <c:v>1982</c:v>
                </c:pt>
                <c:pt idx="383">
                  <c:v>1983</c:v>
                </c:pt>
                <c:pt idx="384">
                  <c:v>1984</c:v>
                </c:pt>
                <c:pt idx="385">
                  <c:v>1985</c:v>
                </c:pt>
                <c:pt idx="386">
                  <c:v>1986</c:v>
                </c:pt>
                <c:pt idx="387">
                  <c:v>1987</c:v>
                </c:pt>
                <c:pt idx="388">
                  <c:v>1988</c:v>
                </c:pt>
                <c:pt idx="389">
                  <c:v>1989</c:v>
                </c:pt>
                <c:pt idx="390">
                  <c:v>1990</c:v>
                </c:pt>
                <c:pt idx="391">
                  <c:v>1991</c:v>
                </c:pt>
                <c:pt idx="392">
                  <c:v>1992</c:v>
                </c:pt>
                <c:pt idx="393">
                  <c:v>1993</c:v>
                </c:pt>
                <c:pt idx="394">
                  <c:v>1994</c:v>
                </c:pt>
                <c:pt idx="395">
                  <c:v>1995</c:v>
                </c:pt>
                <c:pt idx="396">
                  <c:v>1996</c:v>
                </c:pt>
                <c:pt idx="397">
                  <c:v>1997</c:v>
                </c:pt>
                <c:pt idx="398">
                  <c:v>1998</c:v>
                </c:pt>
                <c:pt idx="399">
                  <c:v>1999</c:v>
                </c:pt>
                <c:pt idx="400">
                  <c:v>2000</c:v>
                </c:pt>
                <c:pt idx="401">
                  <c:v>2001</c:v>
                </c:pt>
                <c:pt idx="402">
                  <c:v>2002</c:v>
                </c:pt>
                <c:pt idx="403">
                  <c:v>2003</c:v>
                </c:pt>
                <c:pt idx="404">
                  <c:v>2004</c:v>
                </c:pt>
                <c:pt idx="405">
                  <c:v>2005</c:v>
                </c:pt>
                <c:pt idx="406">
                  <c:v>2006</c:v>
                </c:pt>
                <c:pt idx="407">
                  <c:v>2007</c:v>
                </c:pt>
                <c:pt idx="408">
                  <c:v>2008</c:v>
                </c:pt>
                <c:pt idx="409">
                  <c:v>2009</c:v>
                </c:pt>
                <c:pt idx="410">
                  <c:v>2010</c:v>
                </c:pt>
                <c:pt idx="411">
                  <c:v>2011</c:v>
                </c:pt>
                <c:pt idx="412">
                  <c:v>2012</c:v>
                </c:pt>
                <c:pt idx="413">
                  <c:v>2013</c:v>
                </c:pt>
                <c:pt idx="414">
                  <c:v>2014</c:v>
                </c:pt>
                <c:pt idx="415">
                  <c:v>2015</c:v>
                </c:pt>
                <c:pt idx="416">
                  <c:v>2016</c:v>
                </c:pt>
                <c:pt idx="417">
                  <c:v>2017</c:v>
                </c:pt>
                <c:pt idx="418">
                  <c:v>2018</c:v>
                </c:pt>
                <c:pt idx="419">
                  <c:v>2019</c:v>
                </c:pt>
                <c:pt idx="420">
                  <c:v>2020</c:v>
                </c:pt>
                <c:pt idx="421">
                  <c:v>2021</c:v>
                </c:pt>
                <c:pt idx="422">
                  <c:v>2022</c:v>
                </c:pt>
                <c:pt idx="423">
                  <c:v>2023</c:v>
                </c:pt>
                <c:pt idx="424">
                  <c:v>2024</c:v>
                </c:pt>
                <c:pt idx="425">
                  <c:v>2025</c:v>
                </c:pt>
              </c:numCache>
            </c:numRef>
          </c:cat>
          <c:val>
            <c:numRef>
              <c:f>Sheet1!$B$2:$B$427</c:f>
              <c:numCache>
                <c:formatCode>#,##0</c:formatCode>
                <c:ptCount val="426"/>
                <c:pt idx="0">
                  <c:v>3091.5519792009009</c:v>
                </c:pt>
                <c:pt idx="1">
                  <c:v>3092.8834591132781</c:v>
                </c:pt>
                <c:pt idx="2">
                  <c:v>3094.214939025655</c:v>
                </c:pt>
                <c:pt idx="3">
                  <c:v>3095.5464189380332</c:v>
                </c:pt>
                <c:pt idx="4">
                  <c:v>3096.8778988504109</c:v>
                </c:pt>
                <c:pt idx="5">
                  <c:v>3098.2093787627882</c:v>
                </c:pt>
                <c:pt idx="6">
                  <c:v>3099.540858675166</c:v>
                </c:pt>
                <c:pt idx="7">
                  <c:v>3100.8723385875451</c:v>
                </c:pt>
                <c:pt idx="8">
                  <c:v>3102.203818499921</c:v>
                </c:pt>
                <c:pt idx="9">
                  <c:v>3103.5352984123001</c:v>
                </c:pt>
                <c:pt idx="10">
                  <c:v>3104.8667783246751</c:v>
                </c:pt>
                <c:pt idx="11">
                  <c:v>3106.1982582370538</c:v>
                </c:pt>
                <c:pt idx="12">
                  <c:v>3107.5297381494311</c:v>
                </c:pt>
                <c:pt idx="13">
                  <c:v>3108.8612180618102</c:v>
                </c:pt>
                <c:pt idx="14">
                  <c:v>3110.1926979741861</c:v>
                </c:pt>
                <c:pt idx="15">
                  <c:v>3111.5241778865638</c:v>
                </c:pt>
                <c:pt idx="16">
                  <c:v>3112.8556577989411</c:v>
                </c:pt>
                <c:pt idx="17">
                  <c:v>3114.1871377113198</c:v>
                </c:pt>
                <c:pt idx="18">
                  <c:v>3115.5186176236962</c:v>
                </c:pt>
                <c:pt idx="19">
                  <c:v>3116.8500975360739</c:v>
                </c:pt>
                <c:pt idx="20">
                  <c:v>3118.1815774484512</c:v>
                </c:pt>
                <c:pt idx="21">
                  <c:v>3119.5130573608299</c:v>
                </c:pt>
                <c:pt idx="22">
                  <c:v>3120.8445372732072</c:v>
                </c:pt>
                <c:pt idx="23">
                  <c:v>3122.1760171855849</c:v>
                </c:pt>
                <c:pt idx="24">
                  <c:v>3123.5074970979622</c:v>
                </c:pt>
                <c:pt idx="25">
                  <c:v>3124.8389770103399</c:v>
                </c:pt>
                <c:pt idx="26">
                  <c:v>3126.1704569227159</c:v>
                </c:pt>
                <c:pt idx="27">
                  <c:v>3127.5019368350941</c:v>
                </c:pt>
                <c:pt idx="28">
                  <c:v>3128.8334167474709</c:v>
                </c:pt>
                <c:pt idx="29">
                  <c:v>3130.1648966598482</c:v>
                </c:pt>
                <c:pt idx="30">
                  <c:v>3131.4963765722268</c:v>
                </c:pt>
                <c:pt idx="31">
                  <c:v>3132.8278564846041</c:v>
                </c:pt>
                <c:pt idx="32">
                  <c:v>3134.159336396981</c:v>
                </c:pt>
                <c:pt idx="33">
                  <c:v>3135.4908163093601</c:v>
                </c:pt>
                <c:pt idx="34">
                  <c:v>3136.822296221736</c:v>
                </c:pt>
                <c:pt idx="35">
                  <c:v>3138.1537761341142</c:v>
                </c:pt>
                <c:pt idx="36">
                  <c:v>3139.485256046491</c:v>
                </c:pt>
                <c:pt idx="37">
                  <c:v>3140.8167359588701</c:v>
                </c:pt>
                <c:pt idx="38">
                  <c:v>3142.148215871247</c:v>
                </c:pt>
                <c:pt idx="39">
                  <c:v>3143.4796957836238</c:v>
                </c:pt>
                <c:pt idx="40">
                  <c:v>3144.811175696002</c:v>
                </c:pt>
                <c:pt idx="41">
                  <c:v>3146.1426556083802</c:v>
                </c:pt>
                <c:pt idx="42">
                  <c:v>3147.474135520757</c:v>
                </c:pt>
                <c:pt idx="43">
                  <c:v>3148.8056154331348</c:v>
                </c:pt>
                <c:pt idx="44">
                  <c:v>3150.137095345513</c:v>
                </c:pt>
                <c:pt idx="45">
                  <c:v>3151.4685752578898</c:v>
                </c:pt>
                <c:pt idx="46">
                  <c:v>3152.8000551702671</c:v>
                </c:pt>
                <c:pt idx="47">
                  <c:v>3154.1315350826449</c:v>
                </c:pt>
                <c:pt idx="48">
                  <c:v>3155.4630149950231</c:v>
                </c:pt>
                <c:pt idx="49">
                  <c:v>3156.7944949073999</c:v>
                </c:pt>
                <c:pt idx="50">
                  <c:v>3158.1259748197772</c:v>
                </c:pt>
                <c:pt idx="51">
                  <c:v>3159.4574547321549</c:v>
                </c:pt>
                <c:pt idx="52">
                  <c:v>3160.7889346445331</c:v>
                </c:pt>
                <c:pt idx="53">
                  <c:v>3162.12041455691</c:v>
                </c:pt>
                <c:pt idx="54">
                  <c:v>3163.4518944692882</c:v>
                </c:pt>
                <c:pt idx="55">
                  <c:v>3164.7833743816659</c:v>
                </c:pt>
                <c:pt idx="56">
                  <c:v>3166.1148542940432</c:v>
                </c:pt>
                <c:pt idx="57">
                  <c:v>3167.4463342064209</c:v>
                </c:pt>
                <c:pt idx="58">
                  <c:v>3168.777814118796</c:v>
                </c:pt>
                <c:pt idx="59">
                  <c:v>3170.109294031176</c:v>
                </c:pt>
                <c:pt idx="60">
                  <c:v>3171.4407739435528</c:v>
                </c:pt>
                <c:pt idx="61">
                  <c:v>3172.7722538559301</c:v>
                </c:pt>
                <c:pt idx="62">
                  <c:v>3174.1037337683078</c:v>
                </c:pt>
                <c:pt idx="63">
                  <c:v>3175.4352136806851</c:v>
                </c:pt>
                <c:pt idx="64">
                  <c:v>3176.766693593062</c:v>
                </c:pt>
                <c:pt idx="65">
                  <c:v>3178.0981735054402</c:v>
                </c:pt>
                <c:pt idx="66">
                  <c:v>3179.429653417817</c:v>
                </c:pt>
                <c:pt idx="67">
                  <c:v>3180.7611333301952</c:v>
                </c:pt>
                <c:pt idx="68">
                  <c:v>3182.092613242572</c:v>
                </c:pt>
                <c:pt idx="69">
                  <c:v>3183.4240931549489</c:v>
                </c:pt>
                <c:pt idx="70">
                  <c:v>3184.7555730673271</c:v>
                </c:pt>
                <c:pt idx="71">
                  <c:v>3186.0870529797048</c:v>
                </c:pt>
                <c:pt idx="72">
                  <c:v>3187.4185328920821</c:v>
                </c:pt>
                <c:pt idx="73">
                  <c:v>3188.7500128044599</c:v>
                </c:pt>
                <c:pt idx="74">
                  <c:v>3190.0814927168371</c:v>
                </c:pt>
                <c:pt idx="75">
                  <c:v>3191.4129726292149</c:v>
                </c:pt>
                <c:pt idx="76">
                  <c:v>3192.7444525415922</c:v>
                </c:pt>
                <c:pt idx="77">
                  <c:v>3194.0759324539699</c:v>
                </c:pt>
                <c:pt idx="78">
                  <c:v>3195.4074123663472</c:v>
                </c:pt>
                <c:pt idx="79">
                  <c:v>3196.738892278725</c:v>
                </c:pt>
                <c:pt idx="80">
                  <c:v>3198.0703721911032</c:v>
                </c:pt>
                <c:pt idx="81">
                  <c:v>3199.40185210348</c:v>
                </c:pt>
                <c:pt idx="82">
                  <c:v>3200.7333320158582</c:v>
                </c:pt>
                <c:pt idx="83">
                  <c:v>3202.064811928235</c:v>
                </c:pt>
                <c:pt idx="84">
                  <c:v>3203.3962918406128</c:v>
                </c:pt>
                <c:pt idx="85">
                  <c:v>3204.7277717529901</c:v>
                </c:pt>
                <c:pt idx="86">
                  <c:v>3206.0592516653678</c:v>
                </c:pt>
                <c:pt idx="87">
                  <c:v>3207.3907315777451</c:v>
                </c:pt>
                <c:pt idx="88">
                  <c:v>3208.722211490121</c:v>
                </c:pt>
                <c:pt idx="89">
                  <c:v>3210.0536914025001</c:v>
                </c:pt>
                <c:pt idx="90">
                  <c:v>3211.385171314877</c:v>
                </c:pt>
                <c:pt idx="91">
                  <c:v>3212.7166512272552</c:v>
                </c:pt>
                <c:pt idx="92">
                  <c:v>3214.048131139632</c:v>
                </c:pt>
                <c:pt idx="93">
                  <c:v>3215.3796110520102</c:v>
                </c:pt>
                <c:pt idx="94">
                  <c:v>3216.711090964387</c:v>
                </c:pt>
                <c:pt idx="95">
                  <c:v>3218.0425708767648</c:v>
                </c:pt>
                <c:pt idx="96">
                  <c:v>3219.3740507891421</c:v>
                </c:pt>
                <c:pt idx="97">
                  <c:v>3220.7055307015198</c:v>
                </c:pt>
                <c:pt idx="98">
                  <c:v>3222.0370106138971</c:v>
                </c:pt>
                <c:pt idx="99">
                  <c:v>3223.3684905262739</c:v>
                </c:pt>
                <c:pt idx="100">
                  <c:v>3224.6999704386521</c:v>
                </c:pt>
                <c:pt idx="101">
                  <c:v>3226.0314503510299</c:v>
                </c:pt>
                <c:pt idx="102">
                  <c:v>3227.3629302634072</c:v>
                </c:pt>
                <c:pt idx="103">
                  <c:v>3228.694410175784</c:v>
                </c:pt>
                <c:pt idx="104">
                  <c:v>3230.0258900881622</c:v>
                </c:pt>
                <c:pt idx="105">
                  <c:v>3231.35737000054</c:v>
                </c:pt>
                <c:pt idx="106">
                  <c:v>3232.6888499129118</c:v>
                </c:pt>
                <c:pt idx="107">
                  <c:v>3234.020329825295</c:v>
                </c:pt>
                <c:pt idx="108">
                  <c:v>3235.3518097376718</c:v>
                </c:pt>
                <c:pt idx="109">
                  <c:v>3236.6832896500491</c:v>
                </c:pt>
                <c:pt idx="110">
                  <c:v>3238.0147695624269</c:v>
                </c:pt>
                <c:pt idx="111">
                  <c:v>3239.3462494748042</c:v>
                </c:pt>
                <c:pt idx="112">
                  <c:v>3240.6777293871819</c:v>
                </c:pt>
                <c:pt idx="113">
                  <c:v>3242.0092092995601</c:v>
                </c:pt>
                <c:pt idx="114">
                  <c:v>3243.340689211936</c:v>
                </c:pt>
                <c:pt idx="115">
                  <c:v>3244.6721691243142</c:v>
                </c:pt>
                <c:pt idx="116">
                  <c:v>3246.0036490366911</c:v>
                </c:pt>
                <c:pt idx="117">
                  <c:v>3247.3351289490702</c:v>
                </c:pt>
                <c:pt idx="118">
                  <c:v>3248.6666088614461</c:v>
                </c:pt>
                <c:pt idx="119">
                  <c:v>3249.998088773822</c:v>
                </c:pt>
                <c:pt idx="120">
                  <c:v>3251.3295686862011</c:v>
                </c:pt>
                <c:pt idx="121">
                  <c:v>3252.6610485985798</c:v>
                </c:pt>
                <c:pt idx="122">
                  <c:v>3253.9925285109562</c:v>
                </c:pt>
                <c:pt idx="123">
                  <c:v>3255.324008423333</c:v>
                </c:pt>
                <c:pt idx="124">
                  <c:v>3256.6554883357112</c:v>
                </c:pt>
                <c:pt idx="125">
                  <c:v>3257.986968248088</c:v>
                </c:pt>
                <c:pt idx="126">
                  <c:v>3259.3184481604658</c:v>
                </c:pt>
                <c:pt idx="127">
                  <c:v>3260.649928072844</c:v>
                </c:pt>
                <c:pt idx="128">
                  <c:v>3261.9814079852208</c:v>
                </c:pt>
                <c:pt idx="129">
                  <c:v>3263.3128878975999</c:v>
                </c:pt>
                <c:pt idx="130">
                  <c:v>3264.6443678099758</c:v>
                </c:pt>
                <c:pt idx="131">
                  <c:v>3265.9758477223531</c:v>
                </c:pt>
                <c:pt idx="132">
                  <c:v>3267.3073276347309</c:v>
                </c:pt>
                <c:pt idx="133">
                  <c:v>3268.63880754711</c:v>
                </c:pt>
                <c:pt idx="134">
                  <c:v>3269.9702874594859</c:v>
                </c:pt>
                <c:pt idx="135">
                  <c:v>3271.3017673718641</c:v>
                </c:pt>
                <c:pt idx="136">
                  <c:v>3272.6332472842419</c:v>
                </c:pt>
                <c:pt idx="137">
                  <c:v>3273.9647271966192</c:v>
                </c:pt>
                <c:pt idx="138">
                  <c:v>3275.296207108996</c:v>
                </c:pt>
                <c:pt idx="139">
                  <c:v>3276.6276870213742</c:v>
                </c:pt>
                <c:pt idx="140">
                  <c:v>3277.9591669337519</c:v>
                </c:pt>
                <c:pt idx="141">
                  <c:v>3279.2906468461301</c:v>
                </c:pt>
                <c:pt idx="142">
                  <c:v>3280.622126758507</c:v>
                </c:pt>
                <c:pt idx="143">
                  <c:v>3281.9536066708838</c:v>
                </c:pt>
                <c:pt idx="144">
                  <c:v>3283.285086583262</c:v>
                </c:pt>
                <c:pt idx="145">
                  <c:v>3284.6165664956388</c:v>
                </c:pt>
                <c:pt idx="146">
                  <c:v>3285.948046408017</c:v>
                </c:pt>
                <c:pt idx="147">
                  <c:v>3287.2795263203948</c:v>
                </c:pt>
                <c:pt idx="148">
                  <c:v>3288.6110062327721</c:v>
                </c:pt>
                <c:pt idx="149">
                  <c:v>3289.9424861451489</c:v>
                </c:pt>
                <c:pt idx="150">
                  <c:v>3291.2739660575271</c:v>
                </c:pt>
                <c:pt idx="151">
                  <c:v>3292.605445969903</c:v>
                </c:pt>
                <c:pt idx="152">
                  <c:v>3293.9369258822808</c:v>
                </c:pt>
                <c:pt idx="153">
                  <c:v>3295.268405794654</c:v>
                </c:pt>
                <c:pt idx="154">
                  <c:v>3296.599885707034</c:v>
                </c:pt>
                <c:pt idx="155">
                  <c:v>3297.931365619414</c:v>
                </c:pt>
                <c:pt idx="156">
                  <c:v>3299.262845531789</c:v>
                </c:pt>
                <c:pt idx="157">
                  <c:v>3300.59432544417</c:v>
                </c:pt>
                <c:pt idx="158">
                  <c:v>3301.9258053565459</c:v>
                </c:pt>
                <c:pt idx="159">
                  <c:v>3303.2572852689232</c:v>
                </c:pt>
                <c:pt idx="160">
                  <c:v>3304.5887651813</c:v>
                </c:pt>
                <c:pt idx="161">
                  <c:v>3305.9202450936782</c:v>
                </c:pt>
                <c:pt idx="162">
                  <c:v>3307.2517250060559</c:v>
                </c:pt>
                <c:pt idx="163">
                  <c:v>3308.5832049184341</c:v>
                </c:pt>
                <c:pt idx="164">
                  <c:v>3309.914684830811</c:v>
                </c:pt>
                <c:pt idx="165">
                  <c:v>3311.2461647431892</c:v>
                </c:pt>
                <c:pt idx="166">
                  <c:v>3312.577644655566</c:v>
                </c:pt>
                <c:pt idx="167">
                  <c:v>3313.9091245679442</c:v>
                </c:pt>
                <c:pt idx="168">
                  <c:v>3315.2406044803201</c:v>
                </c:pt>
                <c:pt idx="169">
                  <c:v>3316.572084392697</c:v>
                </c:pt>
                <c:pt idx="170">
                  <c:v>3317.9035643050761</c:v>
                </c:pt>
                <c:pt idx="171">
                  <c:v>3319.2350442174538</c:v>
                </c:pt>
                <c:pt idx="172">
                  <c:v>3320.566524129827</c:v>
                </c:pt>
                <c:pt idx="173">
                  <c:v>3321.8980040422098</c:v>
                </c:pt>
                <c:pt idx="174">
                  <c:v>3323.2294839545862</c:v>
                </c:pt>
                <c:pt idx="175">
                  <c:v>3324.5609638669639</c:v>
                </c:pt>
                <c:pt idx="176">
                  <c:v>3325.8924437793421</c:v>
                </c:pt>
                <c:pt idx="177">
                  <c:v>3327.2239236917198</c:v>
                </c:pt>
                <c:pt idx="178">
                  <c:v>3328.5554036040971</c:v>
                </c:pt>
                <c:pt idx="179">
                  <c:v>3329.8868835164749</c:v>
                </c:pt>
                <c:pt idx="180">
                  <c:v>3331.218363428849</c:v>
                </c:pt>
                <c:pt idx="181">
                  <c:v>3332.5498433412299</c:v>
                </c:pt>
                <c:pt idx="182">
                  <c:v>3333.8813232536072</c:v>
                </c:pt>
                <c:pt idx="183">
                  <c:v>3335.212803165984</c:v>
                </c:pt>
                <c:pt idx="184">
                  <c:v>3336.5442830783618</c:v>
                </c:pt>
                <c:pt idx="185">
                  <c:v>3337.87576299074</c:v>
                </c:pt>
                <c:pt idx="186">
                  <c:v>3339.2072429031168</c:v>
                </c:pt>
                <c:pt idx="187">
                  <c:v>3340.538722815495</c:v>
                </c:pt>
                <c:pt idx="188">
                  <c:v>3341.8702027278719</c:v>
                </c:pt>
                <c:pt idx="189">
                  <c:v>3343.2016826402501</c:v>
                </c:pt>
                <c:pt idx="190">
                  <c:v>3344.5331625526269</c:v>
                </c:pt>
                <c:pt idx="191">
                  <c:v>3345.8646424650042</c:v>
                </c:pt>
                <c:pt idx="192">
                  <c:v>3347.1961223773828</c:v>
                </c:pt>
                <c:pt idx="193">
                  <c:v>3348.5276022897601</c:v>
                </c:pt>
                <c:pt idx="194">
                  <c:v>3349.8590822021379</c:v>
                </c:pt>
                <c:pt idx="195">
                  <c:v>3351.1905621145152</c:v>
                </c:pt>
                <c:pt idx="196">
                  <c:v>3352.522042026892</c:v>
                </c:pt>
                <c:pt idx="197">
                  <c:v>3353.8535219392702</c:v>
                </c:pt>
                <c:pt idx="198">
                  <c:v>3355.185001851647</c:v>
                </c:pt>
                <c:pt idx="199">
                  <c:v>3356.516481764023</c:v>
                </c:pt>
                <c:pt idx="200">
                  <c:v>3363.873536819025</c:v>
                </c:pt>
                <c:pt idx="201">
                  <c:v>3371.264431828994</c:v>
                </c:pt>
                <c:pt idx="202">
                  <c:v>3381.7175249216739</c:v>
                </c:pt>
                <c:pt idx="203">
                  <c:v>3272.4683715625401</c:v>
                </c:pt>
                <c:pt idx="204">
                  <c:v>3224.4091254204018</c:v>
                </c:pt>
                <c:pt idx="205">
                  <c:v>3369.599531156171</c:v>
                </c:pt>
                <c:pt idx="206">
                  <c:v>3308.1173428196412</c:v>
                </c:pt>
                <c:pt idx="207">
                  <c:v>3476.0577536743999</c:v>
                </c:pt>
                <c:pt idx="208">
                  <c:v>3270.7580849011142</c:v>
                </c:pt>
                <c:pt idx="209">
                  <c:v>3329.7164549820432</c:v>
                </c:pt>
                <c:pt idx="210">
                  <c:v>3499.9225599786669</c:v>
                </c:pt>
                <c:pt idx="211">
                  <c:v>3418.38818251763</c:v>
                </c:pt>
                <c:pt idx="212">
                  <c:v>3227.9085531436431</c:v>
                </c:pt>
                <c:pt idx="213">
                  <c:v>3349.8925253099501</c:v>
                </c:pt>
                <c:pt idx="214">
                  <c:v>3224.7242690955991</c:v>
                </c:pt>
                <c:pt idx="215">
                  <c:v>3511.2980929182841</c:v>
                </c:pt>
                <c:pt idx="216">
                  <c:v>3271.739958821548</c:v>
                </c:pt>
                <c:pt idx="217">
                  <c:v>3274.620327736377</c:v>
                </c:pt>
                <c:pt idx="218">
                  <c:v>3221.7259172087201</c:v>
                </c:pt>
                <c:pt idx="219">
                  <c:v>3123.3220280785999</c:v>
                </c:pt>
                <c:pt idx="220">
                  <c:v>3326.8475043839248</c:v>
                </c:pt>
                <c:pt idx="221">
                  <c:v>3328.6440554284382</c:v>
                </c:pt>
                <c:pt idx="222">
                  <c:v>3337.0145941713031</c:v>
                </c:pt>
                <c:pt idx="223">
                  <c:v>3380.8316118313269</c:v>
                </c:pt>
                <c:pt idx="224">
                  <c:v>3514.35259359571</c:v>
                </c:pt>
                <c:pt idx="225">
                  <c:v>3544.3530588336612</c:v>
                </c:pt>
                <c:pt idx="226">
                  <c:v>3310.9060261337272</c:v>
                </c:pt>
                <c:pt idx="227">
                  <c:v>3520.7012256772132</c:v>
                </c:pt>
                <c:pt idx="228">
                  <c:v>3482.1215878956768</c:v>
                </c:pt>
                <c:pt idx="229">
                  <c:v>3464.30497718079</c:v>
                </c:pt>
                <c:pt idx="230">
                  <c:v>3573.0292793734302</c:v>
                </c:pt>
                <c:pt idx="231">
                  <c:v>3567.9937933218448</c:v>
                </c:pt>
                <c:pt idx="232">
                  <c:v>3635.6237189254171</c:v>
                </c:pt>
                <c:pt idx="233">
                  <c:v>3622.4495445185821</c:v>
                </c:pt>
                <c:pt idx="234">
                  <c:v>3662.833894981306</c:v>
                </c:pt>
                <c:pt idx="235">
                  <c:v>3885.590442394905</c:v>
                </c:pt>
                <c:pt idx="236">
                  <c:v>3962.6314732361311</c:v>
                </c:pt>
                <c:pt idx="237">
                  <c:v>3881.686993414442</c:v>
                </c:pt>
                <c:pt idx="238">
                  <c:v>3987.34972388095</c:v>
                </c:pt>
                <c:pt idx="239">
                  <c:v>3906.40644175137</c:v>
                </c:pt>
                <c:pt idx="240">
                  <c:v>4044.197720438427</c:v>
                </c:pt>
                <c:pt idx="241">
                  <c:v>3919.2195439054899</c:v>
                </c:pt>
                <c:pt idx="242">
                  <c:v>3832.9944281917642</c:v>
                </c:pt>
                <c:pt idx="243">
                  <c:v>3974.8692979335178</c:v>
                </c:pt>
                <c:pt idx="244">
                  <c:v>4272.5380606302888</c:v>
                </c:pt>
                <c:pt idx="245">
                  <c:v>4414.9463152596336</c:v>
                </c:pt>
                <c:pt idx="246">
                  <c:v>4362.3578847259223</c:v>
                </c:pt>
                <c:pt idx="247">
                  <c:v>4261.4382401298708</c:v>
                </c:pt>
                <c:pt idx="248">
                  <c:v>4388.6225288263649</c:v>
                </c:pt>
                <c:pt idx="249">
                  <c:v>4450.3542068313727</c:v>
                </c:pt>
                <c:pt idx="250">
                  <c:v>3737.7689106504899</c:v>
                </c:pt>
                <c:pt idx="251">
                  <c:v>3931.5669345937781</c:v>
                </c:pt>
                <c:pt idx="252">
                  <c:v>3979.0803448073179</c:v>
                </c:pt>
                <c:pt idx="253">
                  <c:v>4099.4399402705176</c:v>
                </c:pt>
                <c:pt idx="254">
                  <c:v>4174.8988454573337</c:v>
                </c:pt>
                <c:pt idx="255">
                  <c:v>4124.0325797985724</c:v>
                </c:pt>
                <c:pt idx="256">
                  <c:v>4378.8760406533102</c:v>
                </c:pt>
                <c:pt idx="257">
                  <c:v>4423.22576406185</c:v>
                </c:pt>
                <c:pt idx="258">
                  <c:v>4399.197267454374</c:v>
                </c:pt>
                <c:pt idx="259">
                  <c:v>4475.8430671758542</c:v>
                </c:pt>
                <c:pt idx="260">
                  <c:v>4540.2517423333284</c:v>
                </c:pt>
                <c:pt idx="261">
                  <c:v>4626.5934239198732</c:v>
                </c:pt>
                <c:pt idx="262">
                  <c:v>4620.3542367888804</c:v>
                </c:pt>
                <c:pt idx="263">
                  <c:v>4621.1360368676051</c:v>
                </c:pt>
                <c:pt idx="264">
                  <c:v>4709.0435459799719</c:v>
                </c:pt>
                <c:pt idx="265">
                  <c:v>4814.1241292619698</c:v>
                </c:pt>
                <c:pt idx="266">
                  <c:v>4849.5672979870606</c:v>
                </c:pt>
                <c:pt idx="267">
                  <c:v>4761.6270912004347</c:v>
                </c:pt>
                <c:pt idx="268">
                  <c:v>4871.3472528929869</c:v>
                </c:pt>
                <c:pt idx="269">
                  <c:v>4861.950456903699</c:v>
                </c:pt>
                <c:pt idx="270">
                  <c:v>5118.0708430459981</c:v>
                </c:pt>
                <c:pt idx="271">
                  <c:v>5344.9694690569404</c:v>
                </c:pt>
                <c:pt idx="272">
                  <c:v>5324.580792345223</c:v>
                </c:pt>
                <c:pt idx="273">
                  <c:v>5397.6232776449497</c:v>
                </c:pt>
                <c:pt idx="274">
                  <c:v>5432.5088024960187</c:v>
                </c:pt>
                <c:pt idx="275">
                  <c:v>5508.2656343870303</c:v>
                </c:pt>
                <c:pt idx="276">
                  <c:v>5502.6381900105134</c:v>
                </c:pt>
                <c:pt idx="277">
                  <c:v>5494.6759783494917</c:v>
                </c:pt>
                <c:pt idx="278">
                  <c:v>5458.2665845027695</c:v>
                </c:pt>
                <c:pt idx="279">
                  <c:v>5378.0678827268684</c:v>
                </c:pt>
                <c:pt idx="280">
                  <c:v>5578.2911303031879</c:v>
                </c:pt>
                <c:pt idx="281">
                  <c:v>5724.4440881407882</c:v>
                </c:pt>
                <c:pt idx="282">
                  <c:v>5844.1385840334551</c:v>
                </c:pt>
                <c:pt idx="283">
                  <c:v>5844.5716553470374</c:v>
                </c:pt>
                <c:pt idx="284">
                  <c:v>5809.8308064661114</c:v>
                </c:pt>
                <c:pt idx="285">
                  <c:v>5732.8725277180947</c:v>
                </c:pt>
                <c:pt idx="286">
                  <c:v>5775.1322947443496</c:v>
                </c:pt>
                <c:pt idx="287">
                  <c:v>5956.6091487604144</c:v>
                </c:pt>
                <c:pt idx="288">
                  <c:v>6174.6944612723801</c:v>
                </c:pt>
                <c:pt idx="289">
                  <c:v>6454.896580317346</c:v>
                </c:pt>
                <c:pt idx="290">
                  <c:v>6430.8693265964102</c:v>
                </c:pt>
                <c:pt idx="291">
                  <c:v>6376.9413445708278</c:v>
                </c:pt>
                <c:pt idx="292">
                  <c:v>6170.2377913983009</c:v>
                </c:pt>
                <c:pt idx="293">
                  <c:v>6113.1683018234125</c:v>
                </c:pt>
                <c:pt idx="294">
                  <c:v>6463.1203081773101</c:v>
                </c:pt>
                <c:pt idx="295">
                  <c:v>6605.5853781036039</c:v>
                </c:pt>
                <c:pt idx="296">
                  <c:v>6815.5150523720886</c:v>
                </c:pt>
                <c:pt idx="297">
                  <c:v>6839.4949868784724</c:v>
                </c:pt>
                <c:pt idx="298">
                  <c:v>7102.9225705551999</c:v>
                </c:pt>
                <c:pt idx="299">
                  <c:v>7326.2704341181297</c:v>
                </c:pt>
                <c:pt idx="300">
                  <c:v>7205.7354178457517</c:v>
                </c:pt>
                <c:pt idx="301">
                  <c:v>7139.2951302769079</c:v>
                </c:pt>
                <c:pt idx="302">
                  <c:v>7259.4224006979448</c:v>
                </c:pt>
                <c:pt idx="303">
                  <c:v>7121.9998981951994</c:v>
                </c:pt>
                <c:pt idx="304">
                  <c:v>7103.275220949241</c:v>
                </c:pt>
                <c:pt idx="305">
                  <c:v>7251.7141095701754</c:v>
                </c:pt>
                <c:pt idx="306">
                  <c:v>7429.153156974563</c:v>
                </c:pt>
                <c:pt idx="307">
                  <c:v>7505.3416868555196</c:v>
                </c:pt>
                <c:pt idx="308">
                  <c:v>7137.3605991460436</c:v>
                </c:pt>
                <c:pt idx="309">
                  <c:v>7235.7482039437118</c:v>
                </c:pt>
                <c:pt idx="310">
                  <c:v>7396.5795125917202</c:v>
                </c:pt>
                <c:pt idx="311">
                  <c:v>7553.9827292441096</c:v>
                </c:pt>
                <c:pt idx="312">
                  <c:v>7638.7601343156002</c:v>
                </c:pt>
                <c:pt idx="313">
                  <c:v>7893.5036505224707</c:v>
                </c:pt>
                <c:pt idx="314">
                  <c:v>7903.1869014338499</c:v>
                </c:pt>
                <c:pt idx="315">
                  <c:v>8483.3972383186428</c:v>
                </c:pt>
                <c:pt idx="316">
                  <c:v>8637.5835485899097</c:v>
                </c:pt>
                <c:pt idx="317">
                  <c:v>8696.3544570416143</c:v>
                </c:pt>
                <c:pt idx="318">
                  <c:v>8757.7923885676155</c:v>
                </c:pt>
                <c:pt idx="319">
                  <c:v>7813.0726581850831</c:v>
                </c:pt>
                <c:pt idx="320">
                  <c:v>7295.7296862365147</c:v>
                </c:pt>
                <c:pt idx="321">
                  <c:v>7121.2540259641482</c:v>
                </c:pt>
                <c:pt idx="322">
                  <c:v>7438.5374132045708</c:v>
                </c:pt>
                <c:pt idx="323">
                  <c:v>7635.4912547056201</c:v>
                </c:pt>
                <c:pt idx="324">
                  <c:v>7894.1391377583714</c:v>
                </c:pt>
                <c:pt idx="325">
                  <c:v>8252.7602850322182</c:v>
                </c:pt>
                <c:pt idx="326">
                  <c:v>7918.4772916042612</c:v>
                </c:pt>
                <c:pt idx="327">
                  <c:v>8526.1849502139321</c:v>
                </c:pt>
                <c:pt idx="328">
                  <c:v>8593.6044984667005</c:v>
                </c:pt>
                <c:pt idx="329">
                  <c:v>8828.3824525241198</c:v>
                </c:pt>
                <c:pt idx="330">
                  <c:v>8728.1916667365786</c:v>
                </c:pt>
                <c:pt idx="331">
                  <c:v>8243.0090233625451</c:v>
                </c:pt>
                <c:pt idx="332">
                  <c:v>8258.790161380115</c:v>
                </c:pt>
                <c:pt idx="333">
                  <c:v>8466.0638245909486</c:v>
                </c:pt>
                <c:pt idx="334">
                  <c:v>8995.5232628947397</c:v>
                </c:pt>
                <c:pt idx="335">
                  <c:v>9302.7217558391094</c:v>
                </c:pt>
                <c:pt idx="336">
                  <c:v>9681.5731059347872</c:v>
                </c:pt>
                <c:pt idx="337">
                  <c:v>9974.2580202329209</c:v>
                </c:pt>
                <c:pt idx="338">
                  <c:v>10052.59561816393</c:v>
                </c:pt>
                <c:pt idx="339">
                  <c:v>10046.09767279142</c:v>
                </c:pt>
                <c:pt idx="340">
                  <c:v>10998.352898147359</c:v>
                </c:pt>
                <c:pt idx="341">
                  <c:v>12002.0503633063</c:v>
                </c:pt>
                <c:pt idx="342">
                  <c:v>12254.216575266209</c:v>
                </c:pt>
                <c:pt idx="343">
                  <c:v>12422.389923466801</c:v>
                </c:pt>
                <c:pt idx="344">
                  <c:v>11879.675326395531</c:v>
                </c:pt>
                <c:pt idx="345">
                  <c:v>11319.399310326369</c:v>
                </c:pt>
                <c:pt idx="346">
                  <c:v>10820.82512454865</c:v>
                </c:pt>
                <c:pt idx="347">
                  <c:v>10594.74702832794</c:v>
                </c:pt>
                <c:pt idx="348">
                  <c:v>10821.299702290071</c:v>
                </c:pt>
                <c:pt idx="349">
                  <c:v>11158.272261216551</c:v>
                </c:pt>
                <c:pt idx="350">
                  <c:v>11132.09285812981</c:v>
                </c:pt>
                <c:pt idx="351">
                  <c:v>11427.2490622029</c:v>
                </c:pt>
                <c:pt idx="352">
                  <c:v>11374.880711843431</c:v>
                </c:pt>
                <c:pt idx="353">
                  <c:v>11784.076598898529</c:v>
                </c:pt>
                <c:pt idx="354">
                  <c:v>12222.674616408371</c:v>
                </c:pt>
                <c:pt idx="355">
                  <c:v>12622.00427848664</c:v>
                </c:pt>
                <c:pt idx="356">
                  <c:v>12719.23820886837</c:v>
                </c:pt>
                <c:pt idx="357">
                  <c:v>12860.83412175603</c:v>
                </c:pt>
                <c:pt idx="358">
                  <c:v>12778.693414122239</c:v>
                </c:pt>
                <c:pt idx="359">
                  <c:v>13218.225218564339</c:v>
                </c:pt>
                <c:pt idx="360" formatCode="General">
                  <c:v>13827.45</c:v>
                </c:pt>
                <c:pt idx="361" formatCode="General">
                  <c:v>14075.859</c:v>
                </c:pt>
                <c:pt idx="362" formatCode="General">
                  <c:v>14142.254999999999</c:v>
                </c:pt>
                <c:pt idx="363" formatCode="General">
                  <c:v>14592.145</c:v>
                </c:pt>
                <c:pt idx="364" formatCode="General">
                  <c:v>15227.994000000001</c:v>
                </c:pt>
                <c:pt idx="365" formatCode="General">
                  <c:v>15552.458000000001</c:v>
                </c:pt>
                <c:pt idx="366" formatCode="General">
                  <c:v>15783.919</c:v>
                </c:pt>
                <c:pt idx="367" formatCode="General">
                  <c:v>16061.946</c:v>
                </c:pt>
                <c:pt idx="368" formatCode="General">
                  <c:v>16620.87</c:v>
                </c:pt>
                <c:pt idx="369" formatCode="General">
                  <c:v>16891.621999999999</c:v>
                </c:pt>
                <c:pt idx="370" formatCode="General">
                  <c:v>17934.190999999999</c:v>
                </c:pt>
                <c:pt idx="371" formatCode="General">
                  <c:v>18481.731</c:v>
                </c:pt>
                <c:pt idx="372" formatCode="General">
                  <c:v>19211.557000000001</c:v>
                </c:pt>
                <c:pt idx="373" formatCode="General">
                  <c:v>20422.489000000001</c:v>
                </c:pt>
                <c:pt idx="374" formatCode="General">
                  <c:v>19906.842000000001</c:v>
                </c:pt>
                <c:pt idx="375" formatCode="General">
                  <c:v>19613.864000000001</c:v>
                </c:pt>
                <c:pt idx="376" formatCode="General">
                  <c:v>20189.606</c:v>
                </c:pt>
                <c:pt idx="377" formatCode="General">
                  <c:v>20689.656999999999</c:v>
                </c:pt>
                <c:pt idx="378" formatCode="General">
                  <c:v>21557.85</c:v>
                </c:pt>
                <c:pt idx="379" formatCode="General">
                  <c:v>22344.367999999999</c:v>
                </c:pt>
                <c:pt idx="380" formatCode="General">
                  <c:v>21865.128000000001</c:v>
                </c:pt>
                <c:pt idx="381" formatCode="General">
                  <c:v>21688.995999999999</c:v>
                </c:pt>
                <c:pt idx="382" formatCode="General">
                  <c:v>22132.998</c:v>
                </c:pt>
                <c:pt idx="383" formatCode="General">
                  <c:v>23059.57</c:v>
                </c:pt>
                <c:pt idx="384" formatCode="General">
                  <c:v>23547.165000000001</c:v>
                </c:pt>
                <c:pt idx="385" formatCode="General">
                  <c:v>24479.424999999999</c:v>
                </c:pt>
                <c:pt idx="386" formatCode="General">
                  <c:v>25185.83</c:v>
                </c:pt>
                <c:pt idx="387" formatCode="General">
                  <c:v>26465.994999999999</c:v>
                </c:pt>
                <c:pt idx="388" formatCode="General">
                  <c:v>27925.080999999998</c:v>
                </c:pt>
                <c:pt idx="389" formatCode="General">
                  <c:v>28568.127</c:v>
                </c:pt>
                <c:pt idx="390" formatCode="General">
                  <c:v>28691.293000000001</c:v>
                </c:pt>
                <c:pt idx="391" formatCode="General">
                  <c:v>28291.921999999999</c:v>
                </c:pt>
                <c:pt idx="392" formatCode="General">
                  <c:v>28321.035</c:v>
                </c:pt>
                <c:pt idx="393" formatCode="General">
                  <c:v>28967.154999999999</c:v>
                </c:pt>
                <c:pt idx="394" formatCode="General">
                  <c:v>30014.580999999998</c:v>
                </c:pt>
                <c:pt idx="395" formatCode="General">
                  <c:v>30674.606</c:v>
                </c:pt>
                <c:pt idx="396" formatCode="General">
                  <c:v>31373.341</c:v>
                </c:pt>
                <c:pt idx="397" formatCode="General">
                  <c:v>32556.316999999999</c:v>
                </c:pt>
                <c:pt idx="398" formatCode="General">
                  <c:v>33480.165999999997</c:v>
                </c:pt>
                <c:pt idx="399" formatCode="General">
                  <c:v>34442.107000000004</c:v>
                </c:pt>
                <c:pt idx="400" formatCode="General">
                  <c:v>35576.767</c:v>
                </c:pt>
                <c:pt idx="401" formatCode="General">
                  <c:v>36341.71</c:v>
                </c:pt>
                <c:pt idx="402" formatCode="General">
                  <c:v>37077.648000000001</c:v>
                </c:pt>
                <c:pt idx="403" formatCode="General">
                  <c:v>38132.841</c:v>
                </c:pt>
                <c:pt idx="404" formatCode="General">
                  <c:v>38813.021999999997</c:v>
                </c:pt>
                <c:pt idx="405" formatCode="General">
                  <c:v>39740.903000000013</c:v>
                </c:pt>
                <c:pt idx="406" formatCode="General">
                  <c:v>40418.747000000003</c:v>
                </c:pt>
                <c:pt idx="407" formatCode="General">
                  <c:v>41050.406000000003</c:v>
                </c:pt>
                <c:pt idx="408" formatCode="General">
                  <c:v>40536.135000000002</c:v>
                </c:pt>
                <c:pt idx="409" formatCode="General">
                  <c:v>38545.915999999997</c:v>
                </c:pt>
                <c:pt idx="410" formatCode="General">
                  <c:v>38893.017999999996</c:v>
                </c:pt>
                <c:pt idx="411" formatCode="General">
                  <c:v>39150.756000000001</c:v>
                </c:pt>
                <c:pt idx="412" formatCode="General">
                  <c:v>39455.411999999997</c:v>
                </c:pt>
                <c:pt idx="413" formatCode="General">
                  <c:v>39996.502</c:v>
                </c:pt>
                <c:pt idx="414" formatCode="General">
                  <c:v>40908.745999999999</c:v>
                </c:pt>
                <c:pt idx="415" formatCode="General">
                  <c:v>41536.919000000002</c:v>
                </c:pt>
                <c:pt idx="416" formatCode="General">
                  <c:v>42039.735999999997</c:v>
                </c:pt>
              </c:numCache>
            </c:numRef>
          </c:val>
          <c:smooth val="0"/>
          <c:extLst xmlns:c16r2="http://schemas.microsoft.com/office/drawing/2015/06/chart">
            <c:ext xmlns:c16="http://schemas.microsoft.com/office/drawing/2014/chart" uri="{C3380CC4-5D6E-409C-BE32-E72D297353CC}">
              <c16:uniqueId val="{00000000-C601-4D58-BAB7-F402CC241E72}"/>
            </c:ext>
          </c:extLst>
        </c:ser>
        <c:ser>
          <c:idx val="1"/>
          <c:order val="1"/>
          <c:tx>
            <c:strRef>
              <c:f>Sheet1!$C$1</c:f>
              <c:strCache>
                <c:ptCount val="1"/>
                <c:pt idx="0">
                  <c:v>Column2</c:v>
                </c:pt>
              </c:strCache>
            </c:strRef>
          </c:tx>
          <c:marker>
            <c:symbol val="none"/>
          </c:marker>
          <c:dPt>
            <c:idx val="231"/>
            <c:bubble3D val="0"/>
            <c:spPr>
              <a:ln>
                <a:prstDash val="sysDot"/>
              </a:ln>
            </c:spPr>
            <c:extLst xmlns:c16r2="http://schemas.microsoft.com/office/drawing/2015/06/chart">
              <c:ext xmlns:c16="http://schemas.microsoft.com/office/drawing/2014/chart" uri="{C3380CC4-5D6E-409C-BE32-E72D297353CC}">
                <c16:uniqueId val="{00000002-C601-4D58-BAB7-F402CC241E72}"/>
              </c:ext>
            </c:extLst>
          </c:dPt>
          <c:dPt>
            <c:idx val="301"/>
            <c:bubble3D val="0"/>
            <c:spPr>
              <a:ln>
                <a:prstDash val="sysDot"/>
              </a:ln>
            </c:spPr>
            <c:extLst xmlns:c16r2="http://schemas.microsoft.com/office/drawing/2015/06/chart">
              <c:ext xmlns:c16="http://schemas.microsoft.com/office/drawing/2014/chart" uri="{C3380CC4-5D6E-409C-BE32-E72D297353CC}">
                <c16:uniqueId val="{00000004-C601-4D58-BAB7-F402CC241E72}"/>
              </c:ext>
            </c:extLst>
          </c:dPt>
          <c:cat>
            <c:numRef>
              <c:f>Sheet1!$A$2:$A$427</c:f>
              <c:numCache>
                <c:formatCode>General</c:formatCode>
                <c:ptCount val="426"/>
                <c:pt idx="0">
                  <c:v>1600</c:v>
                </c:pt>
                <c:pt idx="1">
                  <c:v>1601</c:v>
                </c:pt>
                <c:pt idx="2">
                  <c:v>1602</c:v>
                </c:pt>
                <c:pt idx="3">
                  <c:v>1603</c:v>
                </c:pt>
                <c:pt idx="4">
                  <c:v>1604</c:v>
                </c:pt>
                <c:pt idx="5">
                  <c:v>1605</c:v>
                </c:pt>
                <c:pt idx="6">
                  <c:v>1606</c:v>
                </c:pt>
                <c:pt idx="7">
                  <c:v>1607</c:v>
                </c:pt>
                <c:pt idx="8">
                  <c:v>1608</c:v>
                </c:pt>
                <c:pt idx="9">
                  <c:v>1609</c:v>
                </c:pt>
                <c:pt idx="10">
                  <c:v>1610</c:v>
                </c:pt>
                <c:pt idx="11">
                  <c:v>1611</c:v>
                </c:pt>
                <c:pt idx="12">
                  <c:v>1612</c:v>
                </c:pt>
                <c:pt idx="13">
                  <c:v>1613</c:v>
                </c:pt>
                <c:pt idx="14">
                  <c:v>1614</c:v>
                </c:pt>
                <c:pt idx="15">
                  <c:v>1615</c:v>
                </c:pt>
                <c:pt idx="16">
                  <c:v>1616</c:v>
                </c:pt>
                <c:pt idx="17">
                  <c:v>1617</c:v>
                </c:pt>
                <c:pt idx="18">
                  <c:v>1618</c:v>
                </c:pt>
                <c:pt idx="19">
                  <c:v>1619</c:v>
                </c:pt>
                <c:pt idx="20">
                  <c:v>1620</c:v>
                </c:pt>
                <c:pt idx="21">
                  <c:v>1621</c:v>
                </c:pt>
                <c:pt idx="22">
                  <c:v>1622</c:v>
                </c:pt>
                <c:pt idx="23">
                  <c:v>1623</c:v>
                </c:pt>
                <c:pt idx="24">
                  <c:v>1624</c:v>
                </c:pt>
                <c:pt idx="25">
                  <c:v>1625</c:v>
                </c:pt>
                <c:pt idx="26">
                  <c:v>1626</c:v>
                </c:pt>
                <c:pt idx="27">
                  <c:v>1627</c:v>
                </c:pt>
                <c:pt idx="28">
                  <c:v>1628</c:v>
                </c:pt>
                <c:pt idx="29">
                  <c:v>1629</c:v>
                </c:pt>
                <c:pt idx="30">
                  <c:v>1630</c:v>
                </c:pt>
                <c:pt idx="31">
                  <c:v>1631</c:v>
                </c:pt>
                <c:pt idx="32">
                  <c:v>1632</c:v>
                </c:pt>
                <c:pt idx="33">
                  <c:v>1633</c:v>
                </c:pt>
                <c:pt idx="34">
                  <c:v>1634</c:v>
                </c:pt>
                <c:pt idx="35">
                  <c:v>1635</c:v>
                </c:pt>
                <c:pt idx="36">
                  <c:v>1636</c:v>
                </c:pt>
                <c:pt idx="37">
                  <c:v>1637</c:v>
                </c:pt>
                <c:pt idx="38">
                  <c:v>1638</c:v>
                </c:pt>
                <c:pt idx="39">
                  <c:v>1639</c:v>
                </c:pt>
                <c:pt idx="40">
                  <c:v>1640</c:v>
                </c:pt>
                <c:pt idx="41">
                  <c:v>1641</c:v>
                </c:pt>
                <c:pt idx="42">
                  <c:v>1642</c:v>
                </c:pt>
                <c:pt idx="43">
                  <c:v>1643</c:v>
                </c:pt>
                <c:pt idx="44">
                  <c:v>1644</c:v>
                </c:pt>
                <c:pt idx="45">
                  <c:v>1645</c:v>
                </c:pt>
                <c:pt idx="46">
                  <c:v>1646</c:v>
                </c:pt>
                <c:pt idx="47">
                  <c:v>1647</c:v>
                </c:pt>
                <c:pt idx="48">
                  <c:v>1648</c:v>
                </c:pt>
                <c:pt idx="49">
                  <c:v>1649</c:v>
                </c:pt>
                <c:pt idx="50">
                  <c:v>1650</c:v>
                </c:pt>
                <c:pt idx="51">
                  <c:v>1651</c:v>
                </c:pt>
                <c:pt idx="52">
                  <c:v>1652</c:v>
                </c:pt>
                <c:pt idx="53">
                  <c:v>1653</c:v>
                </c:pt>
                <c:pt idx="54">
                  <c:v>1654</c:v>
                </c:pt>
                <c:pt idx="55">
                  <c:v>1655</c:v>
                </c:pt>
                <c:pt idx="56">
                  <c:v>1656</c:v>
                </c:pt>
                <c:pt idx="57">
                  <c:v>1657</c:v>
                </c:pt>
                <c:pt idx="58">
                  <c:v>1658</c:v>
                </c:pt>
                <c:pt idx="59">
                  <c:v>1659</c:v>
                </c:pt>
                <c:pt idx="60">
                  <c:v>1660</c:v>
                </c:pt>
                <c:pt idx="61">
                  <c:v>1661</c:v>
                </c:pt>
                <c:pt idx="62">
                  <c:v>1662</c:v>
                </c:pt>
                <c:pt idx="63">
                  <c:v>1663</c:v>
                </c:pt>
                <c:pt idx="64">
                  <c:v>1664</c:v>
                </c:pt>
                <c:pt idx="65">
                  <c:v>1665</c:v>
                </c:pt>
                <c:pt idx="66">
                  <c:v>1666</c:v>
                </c:pt>
                <c:pt idx="67">
                  <c:v>1667</c:v>
                </c:pt>
                <c:pt idx="68">
                  <c:v>1668</c:v>
                </c:pt>
                <c:pt idx="69">
                  <c:v>1669</c:v>
                </c:pt>
                <c:pt idx="70">
                  <c:v>1670</c:v>
                </c:pt>
                <c:pt idx="71">
                  <c:v>1671</c:v>
                </c:pt>
                <c:pt idx="72">
                  <c:v>1672</c:v>
                </c:pt>
                <c:pt idx="73">
                  <c:v>1673</c:v>
                </c:pt>
                <c:pt idx="74">
                  <c:v>1674</c:v>
                </c:pt>
                <c:pt idx="75">
                  <c:v>1675</c:v>
                </c:pt>
                <c:pt idx="76">
                  <c:v>1676</c:v>
                </c:pt>
                <c:pt idx="77">
                  <c:v>1677</c:v>
                </c:pt>
                <c:pt idx="78">
                  <c:v>1678</c:v>
                </c:pt>
                <c:pt idx="79">
                  <c:v>1679</c:v>
                </c:pt>
                <c:pt idx="80">
                  <c:v>1680</c:v>
                </c:pt>
                <c:pt idx="81">
                  <c:v>1681</c:v>
                </c:pt>
                <c:pt idx="82">
                  <c:v>1682</c:v>
                </c:pt>
                <c:pt idx="83">
                  <c:v>1683</c:v>
                </c:pt>
                <c:pt idx="84">
                  <c:v>1684</c:v>
                </c:pt>
                <c:pt idx="85">
                  <c:v>1685</c:v>
                </c:pt>
                <c:pt idx="86">
                  <c:v>1686</c:v>
                </c:pt>
                <c:pt idx="87">
                  <c:v>1687</c:v>
                </c:pt>
                <c:pt idx="88">
                  <c:v>1688</c:v>
                </c:pt>
                <c:pt idx="89">
                  <c:v>1689</c:v>
                </c:pt>
                <c:pt idx="90">
                  <c:v>1690</c:v>
                </c:pt>
                <c:pt idx="91">
                  <c:v>1691</c:v>
                </c:pt>
                <c:pt idx="92">
                  <c:v>1692</c:v>
                </c:pt>
                <c:pt idx="93">
                  <c:v>1693</c:v>
                </c:pt>
                <c:pt idx="94">
                  <c:v>1694</c:v>
                </c:pt>
                <c:pt idx="95">
                  <c:v>1695</c:v>
                </c:pt>
                <c:pt idx="96">
                  <c:v>1696</c:v>
                </c:pt>
                <c:pt idx="97">
                  <c:v>1697</c:v>
                </c:pt>
                <c:pt idx="98">
                  <c:v>1698</c:v>
                </c:pt>
                <c:pt idx="99">
                  <c:v>1699</c:v>
                </c:pt>
                <c:pt idx="100">
                  <c:v>1700</c:v>
                </c:pt>
                <c:pt idx="101">
                  <c:v>1701</c:v>
                </c:pt>
                <c:pt idx="102">
                  <c:v>1702</c:v>
                </c:pt>
                <c:pt idx="103">
                  <c:v>1703</c:v>
                </c:pt>
                <c:pt idx="104">
                  <c:v>1704</c:v>
                </c:pt>
                <c:pt idx="105">
                  <c:v>1705</c:v>
                </c:pt>
                <c:pt idx="106">
                  <c:v>1706</c:v>
                </c:pt>
                <c:pt idx="107">
                  <c:v>1707</c:v>
                </c:pt>
                <c:pt idx="108">
                  <c:v>1708</c:v>
                </c:pt>
                <c:pt idx="109">
                  <c:v>1709</c:v>
                </c:pt>
                <c:pt idx="110">
                  <c:v>1710</c:v>
                </c:pt>
                <c:pt idx="111">
                  <c:v>1711</c:v>
                </c:pt>
                <c:pt idx="112">
                  <c:v>1712</c:v>
                </c:pt>
                <c:pt idx="113">
                  <c:v>1713</c:v>
                </c:pt>
                <c:pt idx="114">
                  <c:v>1714</c:v>
                </c:pt>
                <c:pt idx="115">
                  <c:v>1715</c:v>
                </c:pt>
                <c:pt idx="116">
                  <c:v>1716</c:v>
                </c:pt>
                <c:pt idx="117">
                  <c:v>1717</c:v>
                </c:pt>
                <c:pt idx="118">
                  <c:v>1718</c:v>
                </c:pt>
                <c:pt idx="119">
                  <c:v>1719</c:v>
                </c:pt>
                <c:pt idx="120">
                  <c:v>1720</c:v>
                </c:pt>
                <c:pt idx="121">
                  <c:v>1721</c:v>
                </c:pt>
                <c:pt idx="122">
                  <c:v>1722</c:v>
                </c:pt>
                <c:pt idx="123">
                  <c:v>1723</c:v>
                </c:pt>
                <c:pt idx="124">
                  <c:v>1724</c:v>
                </c:pt>
                <c:pt idx="125">
                  <c:v>1725</c:v>
                </c:pt>
                <c:pt idx="126">
                  <c:v>1726</c:v>
                </c:pt>
                <c:pt idx="127">
                  <c:v>1727</c:v>
                </c:pt>
                <c:pt idx="128">
                  <c:v>1728</c:v>
                </c:pt>
                <c:pt idx="129">
                  <c:v>1729</c:v>
                </c:pt>
                <c:pt idx="130">
                  <c:v>1730</c:v>
                </c:pt>
                <c:pt idx="131">
                  <c:v>1731</c:v>
                </c:pt>
                <c:pt idx="132">
                  <c:v>1732</c:v>
                </c:pt>
                <c:pt idx="133">
                  <c:v>1733</c:v>
                </c:pt>
                <c:pt idx="134">
                  <c:v>1734</c:v>
                </c:pt>
                <c:pt idx="135">
                  <c:v>1735</c:v>
                </c:pt>
                <c:pt idx="136">
                  <c:v>1736</c:v>
                </c:pt>
                <c:pt idx="137">
                  <c:v>1737</c:v>
                </c:pt>
                <c:pt idx="138">
                  <c:v>1738</c:v>
                </c:pt>
                <c:pt idx="139">
                  <c:v>1739</c:v>
                </c:pt>
                <c:pt idx="140">
                  <c:v>1740</c:v>
                </c:pt>
                <c:pt idx="141">
                  <c:v>1741</c:v>
                </c:pt>
                <c:pt idx="142">
                  <c:v>1742</c:v>
                </c:pt>
                <c:pt idx="143">
                  <c:v>1743</c:v>
                </c:pt>
                <c:pt idx="144">
                  <c:v>1744</c:v>
                </c:pt>
                <c:pt idx="145">
                  <c:v>1745</c:v>
                </c:pt>
                <c:pt idx="146">
                  <c:v>1746</c:v>
                </c:pt>
                <c:pt idx="147">
                  <c:v>1747</c:v>
                </c:pt>
                <c:pt idx="148">
                  <c:v>1748</c:v>
                </c:pt>
                <c:pt idx="149">
                  <c:v>1749</c:v>
                </c:pt>
                <c:pt idx="150">
                  <c:v>1750</c:v>
                </c:pt>
                <c:pt idx="151">
                  <c:v>1751</c:v>
                </c:pt>
                <c:pt idx="152">
                  <c:v>1752</c:v>
                </c:pt>
                <c:pt idx="153">
                  <c:v>1753</c:v>
                </c:pt>
                <c:pt idx="154">
                  <c:v>1754</c:v>
                </c:pt>
                <c:pt idx="155">
                  <c:v>1755</c:v>
                </c:pt>
                <c:pt idx="156">
                  <c:v>1756</c:v>
                </c:pt>
                <c:pt idx="157">
                  <c:v>1757</c:v>
                </c:pt>
                <c:pt idx="158">
                  <c:v>1758</c:v>
                </c:pt>
                <c:pt idx="159">
                  <c:v>1759</c:v>
                </c:pt>
                <c:pt idx="160">
                  <c:v>1760</c:v>
                </c:pt>
                <c:pt idx="161">
                  <c:v>1761</c:v>
                </c:pt>
                <c:pt idx="162">
                  <c:v>1762</c:v>
                </c:pt>
                <c:pt idx="163">
                  <c:v>1763</c:v>
                </c:pt>
                <c:pt idx="164">
                  <c:v>1764</c:v>
                </c:pt>
                <c:pt idx="165">
                  <c:v>1765</c:v>
                </c:pt>
                <c:pt idx="166">
                  <c:v>1766</c:v>
                </c:pt>
                <c:pt idx="167">
                  <c:v>1767</c:v>
                </c:pt>
                <c:pt idx="168">
                  <c:v>1768</c:v>
                </c:pt>
                <c:pt idx="169">
                  <c:v>1769</c:v>
                </c:pt>
                <c:pt idx="170">
                  <c:v>1770</c:v>
                </c:pt>
                <c:pt idx="171">
                  <c:v>1771</c:v>
                </c:pt>
                <c:pt idx="172">
                  <c:v>1772</c:v>
                </c:pt>
                <c:pt idx="173">
                  <c:v>1773</c:v>
                </c:pt>
                <c:pt idx="174">
                  <c:v>1774</c:v>
                </c:pt>
                <c:pt idx="175">
                  <c:v>1775</c:v>
                </c:pt>
                <c:pt idx="176">
                  <c:v>1776</c:v>
                </c:pt>
                <c:pt idx="177">
                  <c:v>1777</c:v>
                </c:pt>
                <c:pt idx="178">
                  <c:v>1778</c:v>
                </c:pt>
                <c:pt idx="179">
                  <c:v>1779</c:v>
                </c:pt>
                <c:pt idx="180">
                  <c:v>1780</c:v>
                </c:pt>
                <c:pt idx="181">
                  <c:v>1781</c:v>
                </c:pt>
                <c:pt idx="182">
                  <c:v>1782</c:v>
                </c:pt>
                <c:pt idx="183">
                  <c:v>1783</c:v>
                </c:pt>
                <c:pt idx="184">
                  <c:v>1784</c:v>
                </c:pt>
                <c:pt idx="185">
                  <c:v>1785</c:v>
                </c:pt>
                <c:pt idx="186">
                  <c:v>1786</c:v>
                </c:pt>
                <c:pt idx="187">
                  <c:v>1787</c:v>
                </c:pt>
                <c:pt idx="188">
                  <c:v>1788</c:v>
                </c:pt>
                <c:pt idx="189">
                  <c:v>1789</c:v>
                </c:pt>
                <c:pt idx="190">
                  <c:v>1790</c:v>
                </c:pt>
                <c:pt idx="191">
                  <c:v>1791</c:v>
                </c:pt>
                <c:pt idx="192">
                  <c:v>1792</c:v>
                </c:pt>
                <c:pt idx="193">
                  <c:v>1793</c:v>
                </c:pt>
                <c:pt idx="194">
                  <c:v>1794</c:v>
                </c:pt>
                <c:pt idx="195">
                  <c:v>1795</c:v>
                </c:pt>
                <c:pt idx="196">
                  <c:v>1796</c:v>
                </c:pt>
                <c:pt idx="197">
                  <c:v>1797</c:v>
                </c:pt>
                <c:pt idx="198">
                  <c:v>1798</c:v>
                </c:pt>
                <c:pt idx="199">
                  <c:v>1799</c:v>
                </c:pt>
                <c:pt idx="200">
                  <c:v>1800</c:v>
                </c:pt>
                <c:pt idx="201">
                  <c:v>1801</c:v>
                </c:pt>
                <c:pt idx="202">
                  <c:v>1802</c:v>
                </c:pt>
                <c:pt idx="203">
                  <c:v>1803</c:v>
                </c:pt>
                <c:pt idx="204">
                  <c:v>1804</c:v>
                </c:pt>
                <c:pt idx="205">
                  <c:v>1805</c:v>
                </c:pt>
                <c:pt idx="206">
                  <c:v>1806</c:v>
                </c:pt>
                <c:pt idx="207">
                  <c:v>1807</c:v>
                </c:pt>
                <c:pt idx="208">
                  <c:v>1808</c:v>
                </c:pt>
                <c:pt idx="209">
                  <c:v>1809</c:v>
                </c:pt>
                <c:pt idx="210">
                  <c:v>1810</c:v>
                </c:pt>
                <c:pt idx="211">
                  <c:v>1811</c:v>
                </c:pt>
                <c:pt idx="212">
                  <c:v>1812</c:v>
                </c:pt>
                <c:pt idx="213">
                  <c:v>1813</c:v>
                </c:pt>
                <c:pt idx="214">
                  <c:v>1814</c:v>
                </c:pt>
                <c:pt idx="215">
                  <c:v>1815</c:v>
                </c:pt>
                <c:pt idx="216">
                  <c:v>1816</c:v>
                </c:pt>
                <c:pt idx="217">
                  <c:v>1817</c:v>
                </c:pt>
                <c:pt idx="218">
                  <c:v>1818</c:v>
                </c:pt>
                <c:pt idx="219">
                  <c:v>1819</c:v>
                </c:pt>
                <c:pt idx="220">
                  <c:v>1820</c:v>
                </c:pt>
                <c:pt idx="221">
                  <c:v>1821</c:v>
                </c:pt>
                <c:pt idx="222">
                  <c:v>1822</c:v>
                </c:pt>
                <c:pt idx="223">
                  <c:v>1823</c:v>
                </c:pt>
                <c:pt idx="224">
                  <c:v>1824</c:v>
                </c:pt>
                <c:pt idx="225">
                  <c:v>1825</c:v>
                </c:pt>
                <c:pt idx="226">
                  <c:v>1826</c:v>
                </c:pt>
                <c:pt idx="227">
                  <c:v>1827</c:v>
                </c:pt>
                <c:pt idx="228">
                  <c:v>1828</c:v>
                </c:pt>
                <c:pt idx="229">
                  <c:v>1829</c:v>
                </c:pt>
                <c:pt idx="230">
                  <c:v>1830</c:v>
                </c:pt>
                <c:pt idx="231">
                  <c:v>1831</c:v>
                </c:pt>
                <c:pt idx="232">
                  <c:v>1832</c:v>
                </c:pt>
                <c:pt idx="233">
                  <c:v>1833</c:v>
                </c:pt>
                <c:pt idx="234">
                  <c:v>1834</c:v>
                </c:pt>
                <c:pt idx="235">
                  <c:v>1835</c:v>
                </c:pt>
                <c:pt idx="236">
                  <c:v>1836</c:v>
                </c:pt>
                <c:pt idx="237">
                  <c:v>1837</c:v>
                </c:pt>
                <c:pt idx="238">
                  <c:v>1838</c:v>
                </c:pt>
                <c:pt idx="239">
                  <c:v>1839</c:v>
                </c:pt>
                <c:pt idx="240">
                  <c:v>1840</c:v>
                </c:pt>
                <c:pt idx="241">
                  <c:v>1841</c:v>
                </c:pt>
                <c:pt idx="242">
                  <c:v>1842</c:v>
                </c:pt>
                <c:pt idx="243">
                  <c:v>1843</c:v>
                </c:pt>
                <c:pt idx="244">
                  <c:v>1844</c:v>
                </c:pt>
                <c:pt idx="245">
                  <c:v>1845</c:v>
                </c:pt>
                <c:pt idx="246">
                  <c:v>1846</c:v>
                </c:pt>
                <c:pt idx="247">
                  <c:v>1847</c:v>
                </c:pt>
                <c:pt idx="248">
                  <c:v>1848</c:v>
                </c:pt>
                <c:pt idx="249">
                  <c:v>1849</c:v>
                </c:pt>
                <c:pt idx="250">
                  <c:v>1850</c:v>
                </c:pt>
                <c:pt idx="251">
                  <c:v>1851</c:v>
                </c:pt>
                <c:pt idx="252">
                  <c:v>1852</c:v>
                </c:pt>
                <c:pt idx="253">
                  <c:v>1853</c:v>
                </c:pt>
                <c:pt idx="254">
                  <c:v>1854</c:v>
                </c:pt>
                <c:pt idx="255">
                  <c:v>1855</c:v>
                </c:pt>
                <c:pt idx="256">
                  <c:v>1856</c:v>
                </c:pt>
                <c:pt idx="257">
                  <c:v>1857</c:v>
                </c:pt>
                <c:pt idx="258">
                  <c:v>1858</c:v>
                </c:pt>
                <c:pt idx="259">
                  <c:v>1859</c:v>
                </c:pt>
                <c:pt idx="260">
                  <c:v>1860</c:v>
                </c:pt>
                <c:pt idx="261">
                  <c:v>1861</c:v>
                </c:pt>
                <c:pt idx="262">
                  <c:v>1862</c:v>
                </c:pt>
                <c:pt idx="263">
                  <c:v>1863</c:v>
                </c:pt>
                <c:pt idx="264">
                  <c:v>1864</c:v>
                </c:pt>
                <c:pt idx="265">
                  <c:v>1865</c:v>
                </c:pt>
                <c:pt idx="266">
                  <c:v>1866</c:v>
                </c:pt>
                <c:pt idx="267">
                  <c:v>1867</c:v>
                </c:pt>
                <c:pt idx="268">
                  <c:v>1868</c:v>
                </c:pt>
                <c:pt idx="269">
                  <c:v>1869</c:v>
                </c:pt>
                <c:pt idx="270">
                  <c:v>1870</c:v>
                </c:pt>
                <c:pt idx="271">
                  <c:v>1871</c:v>
                </c:pt>
                <c:pt idx="272">
                  <c:v>1872</c:v>
                </c:pt>
                <c:pt idx="273">
                  <c:v>1873</c:v>
                </c:pt>
                <c:pt idx="274">
                  <c:v>1874</c:v>
                </c:pt>
                <c:pt idx="275">
                  <c:v>1875</c:v>
                </c:pt>
                <c:pt idx="276">
                  <c:v>1876</c:v>
                </c:pt>
                <c:pt idx="277">
                  <c:v>1877</c:v>
                </c:pt>
                <c:pt idx="278">
                  <c:v>1878</c:v>
                </c:pt>
                <c:pt idx="279">
                  <c:v>1879</c:v>
                </c:pt>
                <c:pt idx="280">
                  <c:v>1880</c:v>
                </c:pt>
                <c:pt idx="281">
                  <c:v>1881</c:v>
                </c:pt>
                <c:pt idx="282">
                  <c:v>1882</c:v>
                </c:pt>
                <c:pt idx="283">
                  <c:v>1883</c:v>
                </c:pt>
                <c:pt idx="284">
                  <c:v>1884</c:v>
                </c:pt>
                <c:pt idx="285">
                  <c:v>1885</c:v>
                </c:pt>
                <c:pt idx="286">
                  <c:v>1886</c:v>
                </c:pt>
                <c:pt idx="287">
                  <c:v>1887</c:v>
                </c:pt>
                <c:pt idx="288">
                  <c:v>1888</c:v>
                </c:pt>
                <c:pt idx="289">
                  <c:v>1889</c:v>
                </c:pt>
                <c:pt idx="290">
                  <c:v>1890</c:v>
                </c:pt>
                <c:pt idx="291">
                  <c:v>1891</c:v>
                </c:pt>
                <c:pt idx="292">
                  <c:v>1892</c:v>
                </c:pt>
                <c:pt idx="293">
                  <c:v>1893</c:v>
                </c:pt>
                <c:pt idx="294">
                  <c:v>1894</c:v>
                </c:pt>
                <c:pt idx="295">
                  <c:v>1895</c:v>
                </c:pt>
                <c:pt idx="296">
                  <c:v>1896</c:v>
                </c:pt>
                <c:pt idx="297">
                  <c:v>1897</c:v>
                </c:pt>
                <c:pt idx="298">
                  <c:v>1898</c:v>
                </c:pt>
                <c:pt idx="299">
                  <c:v>1899</c:v>
                </c:pt>
                <c:pt idx="300">
                  <c:v>1900</c:v>
                </c:pt>
                <c:pt idx="301">
                  <c:v>1901</c:v>
                </c:pt>
                <c:pt idx="302">
                  <c:v>1902</c:v>
                </c:pt>
                <c:pt idx="303">
                  <c:v>1903</c:v>
                </c:pt>
                <c:pt idx="304">
                  <c:v>1904</c:v>
                </c:pt>
                <c:pt idx="305">
                  <c:v>1905</c:v>
                </c:pt>
                <c:pt idx="306">
                  <c:v>1906</c:v>
                </c:pt>
                <c:pt idx="307">
                  <c:v>1907</c:v>
                </c:pt>
                <c:pt idx="308">
                  <c:v>1908</c:v>
                </c:pt>
                <c:pt idx="309">
                  <c:v>1909</c:v>
                </c:pt>
                <c:pt idx="310">
                  <c:v>1910</c:v>
                </c:pt>
                <c:pt idx="311">
                  <c:v>1911</c:v>
                </c:pt>
                <c:pt idx="312">
                  <c:v>1912</c:v>
                </c:pt>
                <c:pt idx="313">
                  <c:v>1913</c:v>
                </c:pt>
                <c:pt idx="314">
                  <c:v>1914</c:v>
                </c:pt>
                <c:pt idx="315">
                  <c:v>1915</c:v>
                </c:pt>
                <c:pt idx="316">
                  <c:v>1916</c:v>
                </c:pt>
                <c:pt idx="317">
                  <c:v>1917</c:v>
                </c:pt>
                <c:pt idx="318">
                  <c:v>1918</c:v>
                </c:pt>
                <c:pt idx="319">
                  <c:v>1919</c:v>
                </c:pt>
                <c:pt idx="320">
                  <c:v>1920</c:v>
                </c:pt>
                <c:pt idx="321">
                  <c:v>1921</c:v>
                </c:pt>
                <c:pt idx="322">
                  <c:v>1922</c:v>
                </c:pt>
                <c:pt idx="323">
                  <c:v>1923</c:v>
                </c:pt>
                <c:pt idx="324">
                  <c:v>1924</c:v>
                </c:pt>
                <c:pt idx="325">
                  <c:v>1925</c:v>
                </c:pt>
                <c:pt idx="326">
                  <c:v>1926</c:v>
                </c:pt>
                <c:pt idx="327">
                  <c:v>1927</c:v>
                </c:pt>
                <c:pt idx="328">
                  <c:v>1928</c:v>
                </c:pt>
                <c:pt idx="329">
                  <c:v>1929</c:v>
                </c:pt>
                <c:pt idx="330">
                  <c:v>1930</c:v>
                </c:pt>
                <c:pt idx="331">
                  <c:v>1931</c:v>
                </c:pt>
                <c:pt idx="332">
                  <c:v>1932</c:v>
                </c:pt>
                <c:pt idx="333">
                  <c:v>1933</c:v>
                </c:pt>
                <c:pt idx="334">
                  <c:v>1934</c:v>
                </c:pt>
                <c:pt idx="335">
                  <c:v>1935</c:v>
                </c:pt>
                <c:pt idx="336">
                  <c:v>1936</c:v>
                </c:pt>
                <c:pt idx="337">
                  <c:v>1937</c:v>
                </c:pt>
                <c:pt idx="338">
                  <c:v>1938</c:v>
                </c:pt>
                <c:pt idx="339">
                  <c:v>1939</c:v>
                </c:pt>
                <c:pt idx="340">
                  <c:v>1940</c:v>
                </c:pt>
                <c:pt idx="341">
                  <c:v>1941</c:v>
                </c:pt>
                <c:pt idx="342">
                  <c:v>1942</c:v>
                </c:pt>
                <c:pt idx="343">
                  <c:v>1943</c:v>
                </c:pt>
                <c:pt idx="344">
                  <c:v>1944</c:v>
                </c:pt>
                <c:pt idx="345">
                  <c:v>1945</c:v>
                </c:pt>
                <c:pt idx="346">
                  <c:v>1946</c:v>
                </c:pt>
                <c:pt idx="347">
                  <c:v>1947</c:v>
                </c:pt>
                <c:pt idx="348">
                  <c:v>1948</c:v>
                </c:pt>
                <c:pt idx="349">
                  <c:v>1949</c:v>
                </c:pt>
                <c:pt idx="350">
                  <c:v>1950</c:v>
                </c:pt>
                <c:pt idx="351">
                  <c:v>1951</c:v>
                </c:pt>
                <c:pt idx="352">
                  <c:v>1952</c:v>
                </c:pt>
                <c:pt idx="353">
                  <c:v>1953</c:v>
                </c:pt>
                <c:pt idx="354">
                  <c:v>1954</c:v>
                </c:pt>
                <c:pt idx="355">
                  <c:v>1955</c:v>
                </c:pt>
                <c:pt idx="356">
                  <c:v>1956</c:v>
                </c:pt>
                <c:pt idx="357">
                  <c:v>1957</c:v>
                </c:pt>
                <c:pt idx="358">
                  <c:v>1958</c:v>
                </c:pt>
                <c:pt idx="359">
                  <c:v>1959</c:v>
                </c:pt>
                <c:pt idx="360">
                  <c:v>1960</c:v>
                </c:pt>
                <c:pt idx="361">
                  <c:v>1961</c:v>
                </c:pt>
                <c:pt idx="362">
                  <c:v>1962</c:v>
                </c:pt>
                <c:pt idx="363">
                  <c:v>1963</c:v>
                </c:pt>
                <c:pt idx="364">
                  <c:v>1964</c:v>
                </c:pt>
                <c:pt idx="365">
                  <c:v>1965</c:v>
                </c:pt>
                <c:pt idx="366">
                  <c:v>1966</c:v>
                </c:pt>
                <c:pt idx="367">
                  <c:v>1967</c:v>
                </c:pt>
                <c:pt idx="368">
                  <c:v>1968</c:v>
                </c:pt>
                <c:pt idx="369">
                  <c:v>1969</c:v>
                </c:pt>
                <c:pt idx="370">
                  <c:v>1970</c:v>
                </c:pt>
                <c:pt idx="371">
                  <c:v>1971</c:v>
                </c:pt>
                <c:pt idx="372">
                  <c:v>1972</c:v>
                </c:pt>
                <c:pt idx="373">
                  <c:v>1973</c:v>
                </c:pt>
                <c:pt idx="374">
                  <c:v>1974</c:v>
                </c:pt>
                <c:pt idx="375">
                  <c:v>1975</c:v>
                </c:pt>
                <c:pt idx="376">
                  <c:v>1976</c:v>
                </c:pt>
                <c:pt idx="377">
                  <c:v>1977</c:v>
                </c:pt>
                <c:pt idx="378">
                  <c:v>1978</c:v>
                </c:pt>
                <c:pt idx="379">
                  <c:v>1979</c:v>
                </c:pt>
                <c:pt idx="380">
                  <c:v>1980</c:v>
                </c:pt>
                <c:pt idx="381">
                  <c:v>1981</c:v>
                </c:pt>
                <c:pt idx="382">
                  <c:v>1982</c:v>
                </c:pt>
                <c:pt idx="383">
                  <c:v>1983</c:v>
                </c:pt>
                <c:pt idx="384">
                  <c:v>1984</c:v>
                </c:pt>
                <c:pt idx="385">
                  <c:v>1985</c:v>
                </c:pt>
                <c:pt idx="386">
                  <c:v>1986</c:v>
                </c:pt>
                <c:pt idx="387">
                  <c:v>1987</c:v>
                </c:pt>
                <c:pt idx="388">
                  <c:v>1988</c:v>
                </c:pt>
                <c:pt idx="389">
                  <c:v>1989</c:v>
                </c:pt>
                <c:pt idx="390">
                  <c:v>1990</c:v>
                </c:pt>
                <c:pt idx="391">
                  <c:v>1991</c:v>
                </c:pt>
                <c:pt idx="392">
                  <c:v>1992</c:v>
                </c:pt>
                <c:pt idx="393">
                  <c:v>1993</c:v>
                </c:pt>
                <c:pt idx="394">
                  <c:v>1994</c:v>
                </c:pt>
                <c:pt idx="395">
                  <c:v>1995</c:v>
                </c:pt>
                <c:pt idx="396">
                  <c:v>1996</c:v>
                </c:pt>
                <c:pt idx="397">
                  <c:v>1997</c:v>
                </c:pt>
                <c:pt idx="398">
                  <c:v>1998</c:v>
                </c:pt>
                <c:pt idx="399">
                  <c:v>1999</c:v>
                </c:pt>
                <c:pt idx="400">
                  <c:v>2000</c:v>
                </c:pt>
                <c:pt idx="401">
                  <c:v>2001</c:v>
                </c:pt>
                <c:pt idx="402">
                  <c:v>2002</c:v>
                </c:pt>
                <c:pt idx="403">
                  <c:v>2003</c:v>
                </c:pt>
                <c:pt idx="404">
                  <c:v>2004</c:v>
                </c:pt>
                <c:pt idx="405">
                  <c:v>2005</c:v>
                </c:pt>
                <c:pt idx="406">
                  <c:v>2006</c:v>
                </c:pt>
                <c:pt idx="407">
                  <c:v>2007</c:v>
                </c:pt>
                <c:pt idx="408">
                  <c:v>2008</c:v>
                </c:pt>
                <c:pt idx="409">
                  <c:v>2009</c:v>
                </c:pt>
                <c:pt idx="410">
                  <c:v>2010</c:v>
                </c:pt>
                <c:pt idx="411">
                  <c:v>2011</c:v>
                </c:pt>
                <c:pt idx="412">
                  <c:v>2012</c:v>
                </c:pt>
                <c:pt idx="413">
                  <c:v>2013</c:v>
                </c:pt>
                <c:pt idx="414">
                  <c:v>2014</c:v>
                </c:pt>
                <c:pt idx="415">
                  <c:v>2015</c:v>
                </c:pt>
                <c:pt idx="416">
                  <c:v>2016</c:v>
                </c:pt>
                <c:pt idx="417">
                  <c:v>2017</c:v>
                </c:pt>
                <c:pt idx="418">
                  <c:v>2018</c:v>
                </c:pt>
                <c:pt idx="419">
                  <c:v>2019</c:v>
                </c:pt>
                <c:pt idx="420">
                  <c:v>2020</c:v>
                </c:pt>
                <c:pt idx="421">
                  <c:v>2021</c:v>
                </c:pt>
                <c:pt idx="422">
                  <c:v>2022</c:v>
                </c:pt>
                <c:pt idx="423">
                  <c:v>2023</c:v>
                </c:pt>
                <c:pt idx="424">
                  <c:v>2024</c:v>
                </c:pt>
                <c:pt idx="425">
                  <c:v>2025</c:v>
                </c:pt>
              </c:numCache>
            </c:numRef>
          </c:cat>
          <c:val>
            <c:numRef>
              <c:f>Sheet1!$C$2:$C$427</c:f>
              <c:numCache>
                <c:formatCode>General</c:formatCode>
                <c:ptCount val="426"/>
                <c:pt idx="150" formatCode="0.0">
                  <c:v>1000000</c:v>
                </c:pt>
                <c:pt idx="151" formatCode="0.0">
                  <c:v>-100000000</c:v>
                </c:pt>
                <c:pt idx="230" formatCode="0.0">
                  <c:v>1000000</c:v>
                </c:pt>
                <c:pt idx="231" formatCode="0.0">
                  <c:v>-100000000</c:v>
                </c:pt>
                <c:pt idx="270" formatCode="0.0">
                  <c:v>1000000</c:v>
                </c:pt>
                <c:pt idx="271" formatCode="0.0">
                  <c:v>-100000000</c:v>
                </c:pt>
                <c:pt idx="300" formatCode="0.0">
                  <c:v>1000000</c:v>
                </c:pt>
                <c:pt idx="301" formatCode="0.0">
                  <c:v>-100000000</c:v>
                </c:pt>
                <c:pt idx="359" formatCode="0.0">
                  <c:v>1000000</c:v>
                </c:pt>
                <c:pt idx="360" formatCode="0.0">
                  <c:v>-100000000</c:v>
                </c:pt>
              </c:numCache>
            </c:numRef>
          </c:val>
          <c:smooth val="0"/>
          <c:extLst xmlns:c16r2="http://schemas.microsoft.com/office/drawing/2015/06/chart">
            <c:ext xmlns:c16="http://schemas.microsoft.com/office/drawing/2014/chart" uri="{C3380CC4-5D6E-409C-BE32-E72D297353CC}">
              <c16:uniqueId val="{00000005-C601-4D58-BAB7-F402CC241E72}"/>
            </c:ext>
          </c:extLst>
        </c:ser>
        <c:dLbls>
          <c:showLegendKey val="0"/>
          <c:showVal val="0"/>
          <c:showCatName val="0"/>
          <c:showSerName val="0"/>
          <c:showPercent val="0"/>
          <c:showBubbleSize val="0"/>
        </c:dLbls>
        <c:smooth val="0"/>
        <c:axId val="178851776"/>
        <c:axId val="178852336"/>
      </c:lineChart>
      <c:catAx>
        <c:axId val="178851776"/>
        <c:scaling>
          <c:orientation val="minMax"/>
        </c:scaling>
        <c:delete val="0"/>
        <c:axPos val="b"/>
        <c:majorGridlines>
          <c:spPr>
            <a:ln w="6350">
              <a:solidFill>
                <a:schemeClr val="bg2"/>
              </a:solidFill>
              <a:prstDash val="sysDot"/>
            </a:ln>
          </c:spPr>
        </c:majorGridlines>
        <c:numFmt formatCode="General" sourceLinked="0"/>
        <c:majorTickMark val="out"/>
        <c:minorTickMark val="none"/>
        <c:tickLblPos val="low"/>
        <c:txPr>
          <a:bodyPr/>
          <a:lstStyle/>
          <a:p>
            <a:pPr>
              <a:defRPr sz="1600"/>
            </a:pPr>
            <a:endParaRPr lang="fr-FR"/>
          </a:p>
        </c:txPr>
        <c:crossAx val="178852336"/>
        <c:crosses val="autoZero"/>
        <c:auto val="1"/>
        <c:lblAlgn val="ctr"/>
        <c:lblOffset val="100"/>
        <c:tickLblSkip val="100"/>
        <c:tickMarkSkip val="100"/>
        <c:noMultiLvlLbl val="0"/>
      </c:catAx>
      <c:valAx>
        <c:axId val="178852336"/>
        <c:scaling>
          <c:orientation val="minMax"/>
          <c:max val="50000"/>
          <c:min val="0"/>
        </c:scaling>
        <c:delete val="0"/>
        <c:axPos val="l"/>
        <c:majorGridlines/>
        <c:numFmt formatCode="General" sourceLinked="0"/>
        <c:majorTickMark val="out"/>
        <c:minorTickMark val="none"/>
        <c:tickLblPos val="nextTo"/>
        <c:txPr>
          <a:bodyPr/>
          <a:lstStyle/>
          <a:p>
            <a:pPr>
              <a:defRPr sz="1600"/>
            </a:pPr>
            <a:endParaRPr lang="fr-FR"/>
          </a:p>
        </c:txPr>
        <c:crossAx val="178851776"/>
        <c:crosses val="autoZero"/>
        <c:crossBetween val="between"/>
        <c:dispUnits>
          <c:builtInUnit val="thousands"/>
          <c:dispUnitsLbl/>
        </c:dispUnits>
      </c:valAx>
      <c:spPr>
        <a:solidFill>
          <a:schemeClr val="bg1"/>
        </a:solidFill>
      </c:spPr>
    </c:plotArea>
    <c:plotVisOnly val="1"/>
    <c:dispBlanksAs val="gap"/>
    <c:showDLblsOverMax val="0"/>
  </c:chart>
  <c:txPr>
    <a:bodyPr/>
    <a:lstStyle/>
    <a:p>
      <a:pPr>
        <a:defRPr sz="18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458691153031899E-2"/>
          <c:y val="0.14713234818250501"/>
          <c:w val="0.86476331905880199"/>
          <c:h val="0.70320612663143101"/>
        </c:manualLayout>
      </c:layout>
      <c:barChart>
        <c:barDir val="col"/>
        <c:grouping val="stacked"/>
        <c:varyColors val="0"/>
        <c:ser>
          <c:idx val="1"/>
          <c:order val="1"/>
          <c:tx>
            <c:strRef>
              <c:f>Sheet1!$C$1</c:f>
              <c:strCache>
                <c:ptCount val="1"/>
                <c:pt idx="0">
                  <c:v>GDP per hour worked</c:v>
                </c:pt>
              </c:strCache>
            </c:strRef>
          </c:tx>
          <c:spPr>
            <a:solidFill>
              <a:srgbClr val="FFC000"/>
            </a:solidFill>
          </c:spPr>
          <c:invertIfNegative val="0"/>
          <c:cat>
            <c:numRef>
              <c:f>Sheet1!$A$2:$A$65</c:f>
              <c:numCache>
                <c:formatCode>General</c:formatCode>
                <c:ptCount val="64"/>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numCache>
            </c:numRef>
          </c:cat>
          <c:val>
            <c:numRef>
              <c:f>Sheet1!$C$2:$C$65</c:f>
              <c:numCache>
                <c:formatCode>General</c:formatCode>
                <c:ptCount val="64"/>
                <c:pt idx="0">
                  <c:v>2.9835407971088972</c:v>
                </c:pt>
                <c:pt idx="1">
                  <c:v>2.6483609507046828</c:v>
                </c:pt>
                <c:pt idx="2">
                  <c:v>2.6546656611227681</c:v>
                </c:pt>
                <c:pt idx="3">
                  <c:v>2.516978914025322</c:v>
                </c:pt>
                <c:pt idx="4">
                  <c:v>2.6538713735451491</c:v>
                </c:pt>
                <c:pt idx="5">
                  <c:v>2.275843082795701</c:v>
                </c:pt>
                <c:pt idx="6">
                  <c:v>2.8313159004323691</c:v>
                </c:pt>
                <c:pt idx="7">
                  <c:v>2.9240123635721371</c:v>
                </c:pt>
                <c:pt idx="8">
                  <c:v>3.0581640040684648</c:v>
                </c:pt>
                <c:pt idx="9">
                  <c:v>3.0503632805452652</c:v>
                </c:pt>
                <c:pt idx="10">
                  <c:v>3.277183475460022</c:v>
                </c:pt>
                <c:pt idx="11">
                  <c:v>3.22206890045427</c:v>
                </c:pt>
                <c:pt idx="12">
                  <c:v>2.8417231678997941</c:v>
                </c:pt>
                <c:pt idx="13">
                  <c:v>2.744775940440447</c:v>
                </c:pt>
                <c:pt idx="14">
                  <c:v>2.2629516346091179</c:v>
                </c:pt>
                <c:pt idx="15">
                  <c:v>2.0692225121728969</c:v>
                </c:pt>
                <c:pt idx="16">
                  <c:v>2.226662165576982</c:v>
                </c:pt>
                <c:pt idx="17">
                  <c:v>2.3957127149557391</c:v>
                </c:pt>
                <c:pt idx="18">
                  <c:v>2.2619745810376739</c:v>
                </c:pt>
                <c:pt idx="19">
                  <c:v>1.9465912716585461</c:v>
                </c:pt>
                <c:pt idx="20">
                  <c:v>2.0959265070957329</c:v>
                </c:pt>
                <c:pt idx="21">
                  <c:v>1.8189778616558201</c:v>
                </c:pt>
                <c:pt idx="22">
                  <c:v>1.5425797472556519</c:v>
                </c:pt>
                <c:pt idx="23">
                  <c:v>1.25245603005843</c:v>
                </c:pt>
                <c:pt idx="24">
                  <c:v>1.4788333644171689</c:v>
                </c:pt>
                <c:pt idx="25">
                  <c:v>0.95523949119511498</c:v>
                </c:pt>
                <c:pt idx="26">
                  <c:v>0.95666162277465305</c:v>
                </c:pt>
                <c:pt idx="27">
                  <c:v>0.748612670173876</c:v>
                </c:pt>
                <c:pt idx="28">
                  <c:v>1.17320385778096</c:v>
                </c:pt>
                <c:pt idx="29">
                  <c:v>1.606001297532935</c:v>
                </c:pt>
                <c:pt idx="30">
                  <c:v>2.0011968855984019</c:v>
                </c:pt>
                <c:pt idx="31">
                  <c:v>2.0528635523686982</c:v>
                </c:pt>
                <c:pt idx="32">
                  <c:v>2.19157564892694</c:v>
                </c:pt>
                <c:pt idx="33">
                  <c:v>1.915810791265615</c:v>
                </c:pt>
                <c:pt idx="34">
                  <c:v>1.6775138001026231</c:v>
                </c:pt>
                <c:pt idx="35">
                  <c:v>1.6124236787038579</c:v>
                </c:pt>
                <c:pt idx="36">
                  <c:v>1.376752430703192</c:v>
                </c:pt>
                <c:pt idx="37">
                  <c:v>2.0114530013717502</c:v>
                </c:pt>
                <c:pt idx="38">
                  <c:v>1.822786333034041</c:v>
                </c:pt>
                <c:pt idx="39">
                  <c:v>1.7759432303945031</c:v>
                </c:pt>
                <c:pt idx="40">
                  <c:v>1.609178681926551</c:v>
                </c:pt>
                <c:pt idx="41">
                  <c:v>1.769399185565308</c:v>
                </c:pt>
                <c:pt idx="42">
                  <c:v>1.448214425606968</c:v>
                </c:pt>
                <c:pt idx="43">
                  <c:v>1.8625171615188221</c:v>
                </c:pt>
                <c:pt idx="44">
                  <c:v>2.3625544783240038</c:v>
                </c:pt>
                <c:pt idx="45">
                  <c:v>2.7821952027313941</c:v>
                </c:pt>
                <c:pt idx="46">
                  <c:v>2.8531710402122412</c:v>
                </c:pt>
                <c:pt idx="47">
                  <c:v>3.098474460050892</c:v>
                </c:pt>
                <c:pt idx="48">
                  <c:v>3.278573468157957</c:v>
                </c:pt>
                <c:pt idx="49">
                  <c:v>3.172827353192238</c:v>
                </c:pt>
                <c:pt idx="50">
                  <c:v>2.9941305964863849</c:v>
                </c:pt>
                <c:pt idx="51">
                  <c:v>2.680501123184218</c:v>
                </c:pt>
                <c:pt idx="52">
                  <c:v>2.2222429148846419</c:v>
                </c:pt>
                <c:pt idx="53">
                  <c:v>1.715431433554176</c:v>
                </c:pt>
                <c:pt idx="54">
                  <c:v>1.7485743683451951</c:v>
                </c:pt>
                <c:pt idx="55">
                  <c:v>1.871598855441015</c:v>
                </c:pt>
                <c:pt idx="56">
                  <c:v>1.7160148431878759</c:v>
                </c:pt>
                <c:pt idx="57">
                  <c:v>1.59649611669392</c:v>
                </c:pt>
                <c:pt idx="58">
                  <c:v>1.4772773762424449</c:v>
                </c:pt>
                <c:pt idx="59">
                  <c:v>1.014890102648436</c:v>
                </c:pt>
                <c:pt idx="60">
                  <c:v>0.63391732877033002</c:v>
                </c:pt>
                <c:pt idx="61">
                  <c:v>0.63244079435634204</c:v>
                </c:pt>
                <c:pt idx="62">
                  <c:v>0.69942402935547798</c:v>
                </c:pt>
                <c:pt idx="63">
                  <c:v>0.846541235442686</c:v>
                </c:pt>
              </c:numCache>
            </c:numRef>
          </c:val>
          <c:extLst xmlns:c16r2="http://schemas.microsoft.com/office/drawing/2015/06/chart">
            <c:ext xmlns:c16="http://schemas.microsoft.com/office/drawing/2014/chart" uri="{C3380CC4-5D6E-409C-BE32-E72D297353CC}">
              <c16:uniqueId val="{00000000-F455-49C1-B6AE-9878F487D477}"/>
            </c:ext>
          </c:extLst>
        </c:ser>
        <c:ser>
          <c:idx val="0"/>
          <c:order val="2"/>
          <c:tx>
            <c:strRef>
              <c:f>Sheet1!$B$1</c:f>
              <c:strCache>
                <c:ptCount val="1"/>
                <c:pt idx="0">
                  <c:v>Hours worked per head of pop.</c:v>
                </c:pt>
              </c:strCache>
            </c:strRef>
          </c:tx>
          <c:spPr>
            <a:solidFill>
              <a:srgbClr val="0070C0"/>
            </a:solidFill>
          </c:spPr>
          <c:invertIfNegative val="0"/>
          <c:cat>
            <c:numRef>
              <c:f>Sheet1!$A$2:$A$65</c:f>
              <c:numCache>
                <c:formatCode>General</c:formatCode>
                <c:ptCount val="64"/>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numCache>
            </c:numRef>
          </c:cat>
          <c:val>
            <c:numRef>
              <c:f>Sheet1!$B$2:$B$65</c:f>
              <c:numCache>
                <c:formatCode>#,##0.0_ ;\-#,##0.0\ </c:formatCode>
                <c:ptCount val="64"/>
                <c:pt idx="0">
                  <c:v>-8.6556798291619302E-2</c:v>
                </c:pt>
                <c:pt idx="1">
                  <c:v>-0.91496599192334005</c:v>
                </c:pt>
                <c:pt idx="2">
                  <c:v>-1.3152989686413319</c:v>
                </c:pt>
                <c:pt idx="3">
                  <c:v>-2.22274195297814</c:v>
                </c:pt>
                <c:pt idx="4">
                  <c:v>-0.90932261933726499</c:v>
                </c:pt>
                <c:pt idx="5">
                  <c:v>-1.37669421903972</c:v>
                </c:pt>
                <c:pt idx="6">
                  <c:v>-1.8105746635516651</c:v>
                </c:pt>
                <c:pt idx="7">
                  <c:v>-1.0820406174672239</c:v>
                </c:pt>
                <c:pt idx="8">
                  <c:v>-0.19251731683501699</c:v>
                </c:pt>
                <c:pt idx="9">
                  <c:v>-0.34364481534825603</c:v>
                </c:pt>
                <c:pt idx="10">
                  <c:v>0.25811020274237401</c:v>
                </c:pt>
                <c:pt idx="11">
                  <c:v>1.184869096697609</c:v>
                </c:pt>
                <c:pt idx="12">
                  <c:v>0.99892352593129197</c:v>
                </c:pt>
                <c:pt idx="13">
                  <c:v>1.2870625443114481</c:v>
                </c:pt>
                <c:pt idx="14">
                  <c:v>1.3396076815789071</c:v>
                </c:pt>
                <c:pt idx="15">
                  <c:v>0.33113081269477501</c:v>
                </c:pt>
                <c:pt idx="16">
                  <c:v>-0.47433005671177397</c:v>
                </c:pt>
                <c:pt idx="17">
                  <c:v>-0.14915534565430599</c:v>
                </c:pt>
                <c:pt idx="18">
                  <c:v>0.13342973751014001</c:v>
                </c:pt>
                <c:pt idx="19">
                  <c:v>-0.26179909721661698</c:v>
                </c:pt>
                <c:pt idx="20">
                  <c:v>-0.44545422449775901</c:v>
                </c:pt>
                <c:pt idx="21">
                  <c:v>0.28764274618321001</c:v>
                </c:pt>
                <c:pt idx="22">
                  <c:v>0.45071623477741302</c:v>
                </c:pt>
                <c:pt idx="23">
                  <c:v>0.70672832457525403</c:v>
                </c:pt>
                <c:pt idx="24">
                  <c:v>1.173462668911218</c:v>
                </c:pt>
                <c:pt idx="25">
                  <c:v>1.62887074494133</c:v>
                </c:pt>
                <c:pt idx="26">
                  <c:v>1.13132530467224</c:v>
                </c:pt>
                <c:pt idx="27">
                  <c:v>0.103022110791697</c:v>
                </c:pt>
                <c:pt idx="28">
                  <c:v>-0.42646101234385098</c:v>
                </c:pt>
                <c:pt idx="29">
                  <c:v>3.1140709255181899E-2</c:v>
                </c:pt>
                <c:pt idx="30">
                  <c:v>0.63253355651224497</c:v>
                </c:pt>
                <c:pt idx="31">
                  <c:v>0.77624982667060305</c:v>
                </c:pt>
                <c:pt idx="32">
                  <c:v>1.7254995918624689</c:v>
                </c:pt>
                <c:pt idx="33">
                  <c:v>1.917386565602164</c:v>
                </c:pt>
                <c:pt idx="34">
                  <c:v>1.444807183178018</c:v>
                </c:pt>
                <c:pt idx="35">
                  <c:v>1.0013047382367151</c:v>
                </c:pt>
                <c:pt idx="36">
                  <c:v>0.44458216510183501</c:v>
                </c:pt>
                <c:pt idx="37">
                  <c:v>-0.25732535286144198</c:v>
                </c:pt>
                <c:pt idx="38">
                  <c:v>-0.42739791240167002</c:v>
                </c:pt>
                <c:pt idx="39">
                  <c:v>-0.360992649176477</c:v>
                </c:pt>
                <c:pt idx="40">
                  <c:v>-4.5066982391454999E-2</c:v>
                </c:pt>
                <c:pt idx="41">
                  <c:v>0.59774334686853803</c:v>
                </c:pt>
                <c:pt idx="42">
                  <c:v>1.1523191017392611</c:v>
                </c:pt>
                <c:pt idx="43">
                  <c:v>1.1502444131747021</c:v>
                </c:pt>
                <c:pt idx="44">
                  <c:v>0.85423196430741499</c:v>
                </c:pt>
                <c:pt idx="45">
                  <c:v>0.77201511839808401</c:v>
                </c:pt>
                <c:pt idx="46">
                  <c:v>0.21939842333732301</c:v>
                </c:pt>
                <c:pt idx="47">
                  <c:v>-0.48662216986588902</c:v>
                </c:pt>
                <c:pt idx="48">
                  <c:v>-0.94478943154165695</c:v>
                </c:pt>
                <c:pt idx="49">
                  <c:v>-1.0177080451199201</c:v>
                </c:pt>
                <c:pt idx="50">
                  <c:v>-0.99530824150022301</c:v>
                </c:pt>
                <c:pt idx="51">
                  <c:v>-0.38795012030283599</c:v>
                </c:pt>
                <c:pt idx="52">
                  <c:v>2.3316513104521E-2</c:v>
                </c:pt>
                <c:pt idx="53">
                  <c:v>-0.12839150189193799</c:v>
                </c:pt>
                <c:pt idx="54">
                  <c:v>-1.4320354574760481</c:v>
                </c:pt>
                <c:pt idx="55">
                  <c:v>-1.707786541620242</c:v>
                </c:pt>
                <c:pt idx="56">
                  <c:v>-1.737190616434205</c:v>
                </c:pt>
                <c:pt idx="57">
                  <c:v>-1.50933362123014</c:v>
                </c:pt>
                <c:pt idx="58">
                  <c:v>-0.97887535892135602</c:v>
                </c:pt>
                <c:pt idx="59">
                  <c:v>0.50899483381334798</c:v>
                </c:pt>
                <c:pt idx="60">
                  <c:v>0.95239086186058097</c:v>
                </c:pt>
                <c:pt idx="61">
                  <c:v>0.92410014913266303</c:v>
                </c:pt>
                <c:pt idx="62">
                  <c:v>0.77823393337243196</c:v>
                </c:pt>
                <c:pt idx="63">
                  <c:v>0.84064342121489499</c:v>
                </c:pt>
              </c:numCache>
            </c:numRef>
          </c:val>
          <c:extLst xmlns:c16r2="http://schemas.microsoft.com/office/drawing/2015/06/chart">
            <c:ext xmlns:c16="http://schemas.microsoft.com/office/drawing/2014/chart" uri="{C3380CC4-5D6E-409C-BE32-E72D297353CC}">
              <c16:uniqueId val="{00000001-F455-49C1-B6AE-9878F487D477}"/>
            </c:ext>
          </c:extLst>
        </c:ser>
        <c:dLbls>
          <c:showLegendKey val="0"/>
          <c:showVal val="0"/>
          <c:showCatName val="0"/>
          <c:showSerName val="0"/>
          <c:showPercent val="0"/>
          <c:showBubbleSize val="0"/>
        </c:dLbls>
        <c:gapWidth val="96"/>
        <c:overlap val="100"/>
        <c:axId val="178855696"/>
        <c:axId val="178856256"/>
      </c:barChart>
      <c:lineChart>
        <c:grouping val="standard"/>
        <c:varyColors val="0"/>
        <c:ser>
          <c:idx val="2"/>
          <c:order val="0"/>
          <c:tx>
            <c:strRef>
              <c:f>Sheet1!$D$1</c:f>
              <c:strCache>
                <c:ptCount val="1"/>
                <c:pt idx="0">
                  <c:v>GDP per capita</c:v>
                </c:pt>
              </c:strCache>
            </c:strRef>
          </c:tx>
          <c:spPr>
            <a:ln w="38100">
              <a:solidFill>
                <a:srgbClr val="00B050"/>
              </a:solidFill>
            </a:ln>
          </c:spPr>
          <c:marker>
            <c:symbol val="none"/>
          </c:marker>
          <c:cat>
            <c:numRef>
              <c:f>Sheet1!$A$2:$A$65</c:f>
              <c:numCache>
                <c:formatCode>General</c:formatCode>
                <c:ptCount val="64"/>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numCache>
            </c:numRef>
          </c:cat>
          <c:val>
            <c:numRef>
              <c:f>Sheet1!$D$2:$D$65</c:f>
              <c:numCache>
                <c:formatCode>General</c:formatCode>
                <c:ptCount val="64"/>
                <c:pt idx="0">
                  <c:v>2.896983998817277</c:v>
                </c:pt>
                <c:pt idx="1">
                  <c:v>1.733394958781342</c:v>
                </c:pt>
                <c:pt idx="2">
                  <c:v>1.339366692481438</c:v>
                </c:pt>
                <c:pt idx="3">
                  <c:v>0.294236961047183</c:v>
                </c:pt>
                <c:pt idx="4">
                  <c:v>1.7445487542078839</c:v>
                </c:pt>
                <c:pt idx="5">
                  <c:v>0.89914886375598102</c:v>
                </c:pt>
                <c:pt idx="6">
                  <c:v>1.0207412368807041</c:v>
                </c:pt>
                <c:pt idx="7">
                  <c:v>1.841971746104913</c:v>
                </c:pt>
                <c:pt idx="8">
                  <c:v>2.8656466872334461</c:v>
                </c:pt>
                <c:pt idx="9">
                  <c:v>2.7067184651970089</c:v>
                </c:pt>
                <c:pt idx="10">
                  <c:v>3.5352936782023958</c:v>
                </c:pt>
                <c:pt idx="11">
                  <c:v>4.4069379971518803</c:v>
                </c:pt>
                <c:pt idx="12">
                  <c:v>3.8406466938310819</c:v>
                </c:pt>
                <c:pt idx="13">
                  <c:v>4.0318384847519004</c:v>
                </c:pt>
                <c:pt idx="14">
                  <c:v>3.6025593161880241</c:v>
                </c:pt>
                <c:pt idx="15">
                  <c:v>2.4003533248676732</c:v>
                </c:pt>
                <c:pt idx="16">
                  <c:v>1.75233210886521</c:v>
                </c:pt>
                <c:pt idx="17">
                  <c:v>2.2465573693014358</c:v>
                </c:pt>
                <c:pt idx="18">
                  <c:v>2.3954043185478131</c:v>
                </c:pt>
                <c:pt idx="19">
                  <c:v>1.6847921744419301</c:v>
                </c:pt>
                <c:pt idx="20">
                  <c:v>1.6504722825979741</c:v>
                </c:pt>
                <c:pt idx="21">
                  <c:v>2.1066206078390288</c:v>
                </c:pt>
                <c:pt idx="22">
                  <c:v>1.9932959820330649</c:v>
                </c:pt>
                <c:pt idx="23">
                  <c:v>1.9591843546336829</c:v>
                </c:pt>
                <c:pt idx="24">
                  <c:v>2.6522960333283829</c:v>
                </c:pt>
                <c:pt idx="25">
                  <c:v>2.5841102361364432</c:v>
                </c:pt>
                <c:pt idx="26">
                  <c:v>2.0879869274468921</c:v>
                </c:pt>
                <c:pt idx="27">
                  <c:v>0.85163478096557299</c:v>
                </c:pt>
                <c:pt idx="28">
                  <c:v>0.746742845437109</c:v>
                </c:pt>
                <c:pt idx="29">
                  <c:v>1.6371420067881171</c:v>
                </c:pt>
                <c:pt idx="30">
                  <c:v>2.6337304421106471</c:v>
                </c:pt>
                <c:pt idx="31">
                  <c:v>2.8291133790393008</c:v>
                </c:pt>
                <c:pt idx="32">
                  <c:v>3.9170752407894089</c:v>
                </c:pt>
                <c:pt idx="33">
                  <c:v>3.83319735686778</c:v>
                </c:pt>
                <c:pt idx="34">
                  <c:v>3.122320983280642</c:v>
                </c:pt>
                <c:pt idx="35">
                  <c:v>2.6137284169405728</c:v>
                </c:pt>
                <c:pt idx="36">
                  <c:v>1.821334595805026</c:v>
                </c:pt>
                <c:pt idx="37">
                  <c:v>1.7541276485103099</c:v>
                </c:pt>
                <c:pt idx="38">
                  <c:v>1.395388420632371</c:v>
                </c:pt>
                <c:pt idx="39">
                  <c:v>1.4149505812180261</c:v>
                </c:pt>
                <c:pt idx="40">
                  <c:v>1.5641116995350961</c:v>
                </c:pt>
                <c:pt idx="41">
                  <c:v>2.3671425324338431</c:v>
                </c:pt>
                <c:pt idx="42">
                  <c:v>2.6005335273462298</c:v>
                </c:pt>
                <c:pt idx="43">
                  <c:v>3.0127615746935228</c:v>
                </c:pt>
                <c:pt idx="44">
                  <c:v>3.2167864426314199</c:v>
                </c:pt>
                <c:pt idx="45">
                  <c:v>3.5542103211294771</c:v>
                </c:pt>
                <c:pt idx="46">
                  <c:v>3.072569463549562</c:v>
                </c:pt>
                <c:pt idx="47">
                  <c:v>2.6118522901850021</c:v>
                </c:pt>
                <c:pt idx="48">
                  <c:v>2.3337840366162981</c:v>
                </c:pt>
                <c:pt idx="49">
                  <c:v>2.1551193080723179</c:v>
                </c:pt>
                <c:pt idx="50">
                  <c:v>1.998822354986161</c:v>
                </c:pt>
                <c:pt idx="51">
                  <c:v>2.2925510028813818</c:v>
                </c:pt>
                <c:pt idx="52">
                  <c:v>2.2455594279891682</c:v>
                </c:pt>
                <c:pt idx="53">
                  <c:v>1.5870399316622379</c:v>
                </c:pt>
                <c:pt idx="54">
                  <c:v>0.31653891086914698</c:v>
                </c:pt>
                <c:pt idx="55">
                  <c:v>0.16381231382077299</c:v>
                </c:pt>
                <c:pt idx="56">
                  <c:v>-2.1175773246329101E-2</c:v>
                </c:pt>
                <c:pt idx="57">
                  <c:v>8.7162495463779702E-2</c:v>
                </c:pt>
                <c:pt idx="58">
                  <c:v>0.49840201732108902</c:v>
                </c:pt>
                <c:pt idx="59">
                  <c:v>1.5238849364617839</c:v>
                </c:pt>
                <c:pt idx="60">
                  <c:v>1.586308190630912</c:v>
                </c:pt>
                <c:pt idx="61">
                  <c:v>1.5565409434890041</c:v>
                </c:pt>
                <c:pt idx="62">
                  <c:v>1.4776579627279101</c:v>
                </c:pt>
                <c:pt idx="63">
                  <c:v>1.687184656657581</c:v>
                </c:pt>
              </c:numCache>
            </c:numRef>
          </c:val>
          <c:smooth val="0"/>
          <c:extLst xmlns:c16r2="http://schemas.microsoft.com/office/drawing/2015/06/chart">
            <c:ext xmlns:c16="http://schemas.microsoft.com/office/drawing/2014/chart" uri="{C3380CC4-5D6E-409C-BE32-E72D297353CC}">
              <c16:uniqueId val="{00000002-F455-49C1-B6AE-9878F487D477}"/>
            </c:ext>
          </c:extLst>
        </c:ser>
        <c:dLbls>
          <c:showLegendKey val="0"/>
          <c:showVal val="0"/>
          <c:showCatName val="0"/>
          <c:showSerName val="0"/>
          <c:showPercent val="0"/>
          <c:showBubbleSize val="0"/>
        </c:dLbls>
        <c:marker val="1"/>
        <c:smooth val="0"/>
        <c:axId val="178855696"/>
        <c:axId val="178856256"/>
      </c:lineChart>
      <c:catAx>
        <c:axId val="178855696"/>
        <c:scaling>
          <c:orientation val="minMax"/>
        </c:scaling>
        <c:delete val="0"/>
        <c:axPos val="b"/>
        <c:majorGridlines>
          <c:spPr>
            <a:ln>
              <a:prstDash val="sysDot"/>
            </a:ln>
          </c:spPr>
        </c:majorGridlines>
        <c:numFmt formatCode="General" sourceLinked="1"/>
        <c:majorTickMark val="out"/>
        <c:minorTickMark val="none"/>
        <c:tickLblPos val="low"/>
        <c:txPr>
          <a:bodyPr/>
          <a:lstStyle/>
          <a:p>
            <a:pPr>
              <a:defRPr sz="1500" b="1"/>
            </a:pPr>
            <a:endParaRPr lang="fr-FR"/>
          </a:p>
        </c:txPr>
        <c:crossAx val="178856256"/>
        <c:crosses val="autoZero"/>
        <c:auto val="1"/>
        <c:lblAlgn val="ctr"/>
        <c:lblOffset val="100"/>
        <c:tickLblSkip val="10"/>
        <c:tickMarkSkip val="10"/>
        <c:noMultiLvlLbl val="0"/>
      </c:catAx>
      <c:valAx>
        <c:axId val="178856256"/>
        <c:scaling>
          <c:orientation val="minMax"/>
          <c:max val="11"/>
          <c:min val="-3"/>
        </c:scaling>
        <c:delete val="0"/>
        <c:axPos val="l"/>
        <c:majorGridlines/>
        <c:minorGridlines/>
        <c:numFmt formatCode="General" sourceLinked="0"/>
        <c:majorTickMark val="out"/>
        <c:minorTickMark val="none"/>
        <c:tickLblPos val="nextTo"/>
        <c:txPr>
          <a:bodyPr/>
          <a:lstStyle/>
          <a:p>
            <a:pPr>
              <a:defRPr sz="1500" b="1"/>
            </a:pPr>
            <a:endParaRPr lang="fr-FR"/>
          </a:p>
        </c:txPr>
        <c:crossAx val="178855696"/>
        <c:crosses val="autoZero"/>
        <c:crossBetween val="between"/>
        <c:majorUnit val="2"/>
        <c:minorUnit val="2"/>
      </c:valAx>
      <c:spPr>
        <a:solidFill>
          <a:schemeClr val="bg1"/>
        </a:solidFill>
      </c:spPr>
    </c:plotArea>
    <c:plotVisOnly val="1"/>
    <c:dispBlanksAs val="gap"/>
    <c:showDLblsOverMax val="0"/>
  </c:chart>
  <c:txPr>
    <a:bodyPr/>
    <a:lstStyle/>
    <a:p>
      <a:pPr>
        <a:defRPr sz="1800"/>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458691153031899E-2"/>
          <c:y val="0.13961471254449401"/>
          <c:w val="0.87555696571856501"/>
          <c:h val="0.71072376226944201"/>
        </c:manualLayout>
      </c:layout>
      <c:barChart>
        <c:barDir val="col"/>
        <c:grouping val="stacked"/>
        <c:varyColors val="0"/>
        <c:ser>
          <c:idx val="1"/>
          <c:order val="1"/>
          <c:tx>
            <c:strRef>
              <c:f>Sheet1!$C$1</c:f>
              <c:strCache>
                <c:ptCount val="1"/>
                <c:pt idx="0">
                  <c:v>GDP per hour worked</c:v>
                </c:pt>
              </c:strCache>
            </c:strRef>
          </c:tx>
          <c:spPr>
            <a:solidFill>
              <a:srgbClr val="FFC000"/>
            </a:solidFill>
          </c:spPr>
          <c:invertIfNegative val="0"/>
          <c:cat>
            <c:numRef>
              <c:f>Sheet1!$A$2:$A$65</c:f>
              <c:numCache>
                <c:formatCode>General</c:formatCode>
                <c:ptCount val="64"/>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numCache>
            </c:numRef>
          </c:cat>
          <c:val>
            <c:numRef>
              <c:f>Sheet1!$C$2:$C$65</c:f>
              <c:numCache>
                <c:formatCode>General</c:formatCode>
                <c:ptCount val="64"/>
                <c:pt idx="0">
                  <c:v>2.138696184115596</c:v>
                </c:pt>
                <c:pt idx="1">
                  <c:v>2.1206908698685112</c:v>
                </c:pt>
                <c:pt idx="2">
                  <c:v>2.352657188086626</c:v>
                </c:pt>
                <c:pt idx="3">
                  <c:v>2.1646347730851061</c:v>
                </c:pt>
                <c:pt idx="4">
                  <c:v>2.8439355816865461</c:v>
                </c:pt>
                <c:pt idx="5">
                  <c:v>3.191437060231257</c:v>
                </c:pt>
                <c:pt idx="6">
                  <c:v>3.7863722354953651</c:v>
                </c:pt>
                <c:pt idx="7">
                  <c:v>3.7190211529165529</c:v>
                </c:pt>
                <c:pt idx="8">
                  <c:v>4.0886983749005221</c:v>
                </c:pt>
                <c:pt idx="9">
                  <c:v>3.7356868646967278</c:v>
                </c:pt>
                <c:pt idx="10">
                  <c:v>3.4171249287414271</c:v>
                </c:pt>
                <c:pt idx="11">
                  <c:v>3.4720438092004171</c:v>
                </c:pt>
                <c:pt idx="12">
                  <c:v>3.9140982406938281</c:v>
                </c:pt>
                <c:pt idx="13">
                  <c:v>4.10364397386288</c:v>
                </c:pt>
                <c:pt idx="14">
                  <c:v>3.743799290735677</c:v>
                </c:pt>
                <c:pt idx="15">
                  <c:v>4.2110254924334702</c:v>
                </c:pt>
                <c:pt idx="16">
                  <c:v>4.4304518232193546</c:v>
                </c:pt>
                <c:pt idx="17">
                  <c:v>3.965202176992042</c:v>
                </c:pt>
                <c:pt idx="18">
                  <c:v>3.8588090317738821</c:v>
                </c:pt>
                <c:pt idx="19">
                  <c:v>3.2438510074947482</c:v>
                </c:pt>
                <c:pt idx="20">
                  <c:v>2.6264595519415028</c:v>
                </c:pt>
                <c:pt idx="21">
                  <c:v>2.345921153159642</c:v>
                </c:pt>
                <c:pt idx="22">
                  <c:v>2.2937595071580148</c:v>
                </c:pt>
                <c:pt idx="23">
                  <c:v>2.0975539246002151</c:v>
                </c:pt>
                <c:pt idx="24">
                  <c:v>2.8271884027818932</c:v>
                </c:pt>
                <c:pt idx="25">
                  <c:v>2.4396302389090119</c:v>
                </c:pt>
                <c:pt idx="26">
                  <c:v>2.456067385506929</c:v>
                </c:pt>
                <c:pt idx="27">
                  <c:v>2.9525130486581741</c:v>
                </c:pt>
                <c:pt idx="28">
                  <c:v>3.3031542064028359</c:v>
                </c:pt>
                <c:pt idx="29">
                  <c:v>2.6911981777535399</c:v>
                </c:pt>
                <c:pt idx="30">
                  <c:v>3.2309521606842391</c:v>
                </c:pt>
                <c:pt idx="31">
                  <c:v>2.9889618350655232</c:v>
                </c:pt>
                <c:pt idx="32">
                  <c:v>2.7277394835355611</c:v>
                </c:pt>
                <c:pt idx="33">
                  <c:v>2.0502547249648502</c:v>
                </c:pt>
                <c:pt idx="34">
                  <c:v>2.0453234009796022</c:v>
                </c:pt>
                <c:pt idx="35">
                  <c:v>1.693637241452659</c:v>
                </c:pt>
                <c:pt idx="36">
                  <c:v>1.752603458067286</c:v>
                </c:pt>
                <c:pt idx="37">
                  <c:v>1.7980010154528421</c:v>
                </c:pt>
                <c:pt idx="38">
                  <c:v>2.152604463338637</c:v>
                </c:pt>
                <c:pt idx="39">
                  <c:v>2.6913993336864901</c:v>
                </c:pt>
                <c:pt idx="40">
                  <c:v>2.712796615390038</c:v>
                </c:pt>
                <c:pt idx="41">
                  <c:v>2.4184210609821122</c:v>
                </c:pt>
                <c:pt idx="42">
                  <c:v>2.2325266811406048</c:v>
                </c:pt>
                <c:pt idx="43">
                  <c:v>1.956481298438022</c:v>
                </c:pt>
                <c:pt idx="44">
                  <c:v>1.927979101652499</c:v>
                </c:pt>
                <c:pt idx="45">
                  <c:v>2.3913561987210081</c:v>
                </c:pt>
                <c:pt idx="46">
                  <c:v>2.3706625427800612</c:v>
                </c:pt>
                <c:pt idx="47">
                  <c:v>2.4503712352795448</c:v>
                </c:pt>
                <c:pt idx="48">
                  <c:v>2.5546972521059979</c:v>
                </c:pt>
                <c:pt idx="49">
                  <c:v>2.3783298239546231</c:v>
                </c:pt>
                <c:pt idx="50">
                  <c:v>2.0479546218451281</c:v>
                </c:pt>
                <c:pt idx="51">
                  <c:v>2.1032738828172182</c:v>
                </c:pt>
                <c:pt idx="52">
                  <c:v>1.8523617769206031</c:v>
                </c:pt>
                <c:pt idx="53">
                  <c:v>1.07866674861593</c:v>
                </c:pt>
                <c:pt idx="54">
                  <c:v>0.53106869505873</c:v>
                </c:pt>
                <c:pt idx="55">
                  <c:v>0.40553228529663499</c:v>
                </c:pt>
                <c:pt idx="56">
                  <c:v>0.25848847383124202</c:v>
                </c:pt>
                <c:pt idx="57">
                  <c:v>-0.113304500711393</c:v>
                </c:pt>
                <c:pt idx="58">
                  <c:v>0.129504767034367</c:v>
                </c:pt>
                <c:pt idx="59">
                  <c:v>0.451487481051767</c:v>
                </c:pt>
                <c:pt idx="60">
                  <c:v>0.38511460831044197</c:v>
                </c:pt>
                <c:pt idx="61">
                  <c:v>0.28413809130298301</c:v>
                </c:pt>
                <c:pt idx="62">
                  <c:v>0.489635612498933</c:v>
                </c:pt>
                <c:pt idx="63">
                  <c:v>0.60464345915772499</c:v>
                </c:pt>
              </c:numCache>
            </c:numRef>
          </c:val>
          <c:extLst xmlns:c16r2="http://schemas.microsoft.com/office/drawing/2015/06/chart">
            <c:ext xmlns:c16="http://schemas.microsoft.com/office/drawing/2014/chart" uri="{C3380CC4-5D6E-409C-BE32-E72D297353CC}">
              <c16:uniqueId val="{00000000-F465-48FE-844F-DB78403E5009}"/>
            </c:ext>
          </c:extLst>
        </c:ser>
        <c:ser>
          <c:idx val="0"/>
          <c:order val="2"/>
          <c:tx>
            <c:strRef>
              <c:f>Sheet1!$B$1</c:f>
              <c:strCache>
                <c:ptCount val="1"/>
                <c:pt idx="0">
                  <c:v>Hours worked per head of pop.</c:v>
                </c:pt>
              </c:strCache>
            </c:strRef>
          </c:tx>
          <c:spPr>
            <a:solidFill>
              <a:srgbClr val="0070C0"/>
            </a:solidFill>
          </c:spPr>
          <c:invertIfNegative val="0"/>
          <c:cat>
            <c:numRef>
              <c:f>Sheet1!$A$2:$A$65</c:f>
              <c:numCache>
                <c:formatCode>General</c:formatCode>
                <c:ptCount val="64"/>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numCache>
            </c:numRef>
          </c:cat>
          <c:val>
            <c:numRef>
              <c:f>Sheet1!$B$2:$B$65</c:f>
              <c:numCache>
                <c:formatCode>#,##0.0_ ;\-#,##0.0\ </c:formatCode>
                <c:ptCount val="64"/>
                <c:pt idx="0">
                  <c:v>0.406941273624633</c:v>
                </c:pt>
                <c:pt idx="1">
                  <c:v>5.2499008993955897E-2</c:v>
                </c:pt>
                <c:pt idx="2">
                  <c:v>0.136849378552477</c:v>
                </c:pt>
                <c:pt idx="3">
                  <c:v>-0.50684065132763101</c:v>
                </c:pt>
                <c:pt idx="4">
                  <c:v>-1.210234588163408</c:v>
                </c:pt>
                <c:pt idx="5">
                  <c:v>-1.228543477728923</c:v>
                </c:pt>
                <c:pt idx="6">
                  <c:v>-1.477319481606616</c:v>
                </c:pt>
                <c:pt idx="7">
                  <c:v>-1.6109513562854281</c:v>
                </c:pt>
                <c:pt idx="8">
                  <c:v>-1.21831794849218</c:v>
                </c:pt>
                <c:pt idx="9">
                  <c:v>-0.66806122580957505</c:v>
                </c:pt>
                <c:pt idx="10">
                  <c:v>-0.94059910569018801</c:v>
                </c:pt>
                <c:pt idx="11">
                  <c:v>-1.1985797755371559</c:v>
                </c:pt>
                <c:pt idx="12">
                  <c:v>-1.315300829422392</c:v>
                </c:pt>
                <c:pt idx="13">
                  <c:v>-1.419429746050435</c:v>
                </c:pt>
                <c:pt idx="14">
                  <c:v>-1.694715891024237</c:v>
                </c:pt>
                <c:pt idx="15">
                  <c:v>-2.111705369873266</c:v>
                </c:pt>
                <c:pt idx="16">
                  <c:v>-2.2679515030631601</c:v>
                </c:pt>
                <c:pt idx="17">
                  <c:v>-1.5169504237801441</c:v>
                </c:pt>
                <c:pt idx="18">
                  <c:v>-0.86536239295170503</c:v>
                </c:pt>
                <c:pt idx="19">
                  <c:v>-0.80432726883510297</c:v>
                </c:pt>
                <c:pt idx="20">
                  <c:v>-0.63704973439435497</c:v>
                </c:pt>
                <c:pt idx="21">
                  <c:v>-0.124414442485159</c:v>
                </c:pt>
                <c:pt idx="22">
                  <c:v>-0.21579933020439801</c:v>
                </c:pt>
                <c:pt idx="23">
                  <c:v>-0.457645691906932</c:v>
                </c:pt>
                <c:pt idx="24">
                  <c:v>-0.188236130195092</c:v>
                </c:pt>
                <c:pt idx="25">
                  <c:v>-0.224163450166113</c:v>
                </c:pt>
                <c:pt idx="26">
                  <c:v>-0.97404076755351898</c:v>
                </c:pt>
                <c:pt idx="27">
                  <c:v>-1.5309392378805291</c:v>
                </c:pt>
                <c:pt idx="28">
                  <c:v>-1.881294929830595</c:v>
                </c:pt>
                <c:pt idx="29">
                  <c:v>-1.5632605495782119</c:v>
                </c:pt>
                <c:pt idx="30">
                  <c:v>-0.89304269824721105</c:v>
                </c:pt>
                <c:pt idx="31">
                  <c:v>5.0428842944614201E-2</c:v>
                </c:pt>
                <c:pt idx="32">
                  <c:v>0.85739737542427596</c:v>
                </c:pt>
                <c:pt idx="33">
                  <c:v>1.764535973946227</c:v>
                </c:pt>
                <c:pt idx="34">
                  <c:v>1.79814477653288</c:v>
                </c:pt>
                <c:pt idx="35">
                  <c:v>1.4633894069357869</c:v>
                </c:pt>
                <c:pt idx="36">
                  <c:v>0.59204159494546704</c:v>
                </c:pt>
                <c:pt idx="37">
                  <c:v>-0.394940854923718</c:v>
                </c:pt>
                <c:pt idx="38">
                  <c:v>-1.35321006050794</c:v>
                </c:pt>
                <c:pt idx="39">
                  <c:v>-1.6305726642953731</c:v>
                </c:pt>
                <c:pt idx="40">
                  <c:v>-1.302864576491624</c:v>
                </c:pt>
                <c:pt idx="41">
                  <c:v>-0.30352207947395898</c:v>
                </c:pt>
                <c:pt idx="42">
                  <c:v>0.59012372855423501</c:v>
                </c:pt>
                <c:pt idx="43">
                  <c:v>0.96475942229252698</c:v>
                </c:pt>
                <c:pt idx="44">
                  <c:v>0.84773241111100195</c:v>
                </c:pt>
                <c:pt idx="45">
                  <c:v>0.606660697669403</c:v>
                </c:pt>
                <c:pt idx="46">
                  <c:v>0.60200324996327004</c:v>
                </c:pt>
                <c:pt idx="47">
                  <c:v>0.183154244733545</c:v>
                </c:pt>
                <c:pt idx="48">
                  <c:v>8.28533433192091E-2</c:v>
                </c:pt>
                <c:pt idx="49">
                  <c:v>4.2883539250217997E-2</c:v>
                </c:pt>
                <c:pt idx="50">
                  <c:v>0.18951038730231901</c:v>
                </c:pt>
                <c:pt idx="51">
                  <c:v>4.7502691617355999E-2</c:v>
                </c:pt>
                <c:pt idx="52">
                  <c:v>0.20222511070445701</c:v>
                </c:pt>
                <c:pt idx="53">
                  <c:v>0.155518074876073</c:v>
                </c:pt>
                <c:pt idx="54">
                  <c:v>-0.64415315395614003</c:v>
                </c:pt>
                <c:pt idx="55">
                  <c:v>-0.81394246518560398</c:v>
                </c:pt>
                <c:pt idx="56">
                  <c:v>-0.87497511354799795</c:v>
                </c:pt>
                <c:pt idx="57">
                  <c:v>-0.65856239461467203</c:v>
                </c:pt>
                <c:pt idx="58">
                  <c:v>-0.37652109819466001</c:v>
                </c:pt>
                <c:pt idx="59">
                  <c:v>0.74805392452225805</c:v>
                </c:pt>
                <c:pt idx="60">
                  <c:v>0.93972835850953995</c:v>
                </c:pt>
                <c:pt idx="61">
                  <c:v>1.148720756636177</c:v>
                </c:pt>
                <c:pt idx="62">
                  <c:v>0.99178647531293196</c:v>
                </c:pt>
                <c:pt idx="63">
                  <c:v>0.72241546285936697</c:v>
                </c:pt>
              </c:numCache>
            </c:numRef>
          </c:val>
          <c:extLst xmlns:c16r2="http://schemas.microsoft.com/office/drawing/2015/06/chart">
            <c:ext xmlns:c16="http://schemas.microsoft.com/office/drawing/2014/chart" uri="{C3380CC4-5D6E-409C-BE32-E72D297353CC}">
              <c16:uniqueId val="{00000001-F465-48FE-844F-DB78403E5009}"/>
            </c:ext>
          </c:extLst>
        </c:ser>
        <c:dLbls>
          <c:showLegendKey val="0"/>
          <c:showVal val="0"/>
          <c:showCatName val="0"/>
          <c:showSerName val="0"/>
          <c:showPercent val="0"/>
          <c:showBubbleSize val="0"/>
        </c:dLbls>
        <c:gapWidth val="96"/>
        <c:overlap val="100"/>
        <c:axId val="179352400"/>
        <c:axId val="179352960"/>
      </c:barChart>
      <c:lineChart>
        <c:grouping val="standard"/>
        <c:varyColors val="0"/>
        <c:ser>
          <c:idx val="2"/>
          <c:order val="0"/>
          <c:tx>
            <c:strRef>
              <c:f>Sheet1!$D$1</c:f>
              <c:strCache>
                <c:ptCount val="1"/>
                <c:pt idx="0">
                  <c:v>GDP per capita</c:v>
                </c:pt>
              </c:strCache>
            </c:strRef>
          </c:tx>
          <c:spPr>
            <a:ln w="38100">
              <a:solidFill>
                <a:srgbClr val="00B050"/>
              </a:solidFill>
            </a:ln>
          </c:spPr>
          <c:marker>
            <c:symbol val="none"/>
          </c:marker>
          <c:cat>
            <c:numRef>
              <c:f>Sheet1!$A$2:$A$65</c:f>
              <c:numCache>
                <c:formatCode>General</c:formatCode>
                <c:ptCount val="64"/>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numCache>
            </c:numRef>
          </c:cat>
          <c:val>
            <c:numRef>
              <c:f>Sheet1!$D$2:$D$65</c:f>
              <c:numCache>
                <c:formatCode>General</c:formatCode>
                <c:ptCount val="64"/>
                <c:pt idx="0">
                  <c:v>2.545637457740229</c:v>
                </c:pt>
                <c:pt idx="1">
                  <c:v>2.1731898788624671</c:v>
                </c:pt>
                <c:pt idx="2">
                  <c:v>2.4895065666391059</c:v>
                </c:pt>
                <c:pt idx="3">
                  <c:v>1.6577941217574741</c:v>
                </c:pt>
                <c:pt idx="4">
                  <c:v>1.633700993523137</c:v>
                </c:pt>
                <c:pt idx="5">
                  <c:v>1.962893582502333</c:v>
                </c:pt>
                <c:pt idx="6">
                  <c:v>2.3090527538887442</c:v>
                </c:pt>
                <c:pt idx="7">
                  <c:v>2.108069796631125</c:v>
                </c:pt>
                <c:pt idx="8">
                  <c:v>2.870380426408341</c:v>
                </c:pt>
                <c:pt idx="9">
                  <c:v>3.067625638887153</c:v>
                </c:pt>
                <c:pt idx="10">
                  <c:v>2.476525823051237</c:v>
                </c:pt>
                <c:pt idx="11">
                  <c:v>2.273464033663259</c:v>
                </c:pt>
                <c:pt idx="12">
                  <c:v>2.5987974112714372</c:v>
                </c:pt>
                <c:pt idx="13">
                  <c:v>2.6842142278124399</c:v>
                </c:pt>
                <c:pt idx="14">
                  <c:v>2.0490833997114399</c:v>
                </c:pt>
                <c:pt idx="15">
                  <c:v>2.0993201225601981</c:v>
                </c:pt>
                <c:pt idx="16">
                  <c:v>2.162500320156195</c:v>
                </c:pt>
                <c:pt idx="17">
                  <c:v>2.448251753211899</c:v>
                </c:pt>
                <c:pt idx="18">
                  <c:v>2.9934466388221801</c:v>
                </c:pt>
                <c:pt idx="19">
                  <c:v>2.439523738659644</c:v>
                </c:pt>
                <c:pt idx="20">
                  <c:v>1.9894098175471471</c:v>
                </c:pt>
                <c:pt idx="21">
                  <c:v>2.2215067106744839</c:v>
                </c:pt>
                <c:pt idx="22">
                  <c:v>2.0779601769536171</c:v>
                </c:pt>
                <c:pt idx="23">
                  <c:v>1.639908232693283</c:v>
                </c:pt>
                <c:pt idx="24">
                  <c:v>2.6389522725868009</c:v>
                </c:pt>
                <c:pt idx="25">
                  <c:v>2.2154667887429</c:v>
                </c:pt>
                <c:pt idx="26">
                  <c:v>1.482026617953411</c:v>
                </c:pt>
                <c:pt idx="27">
                  <c:v>1.421573810777645</c:v>
                </c:pt>
                <c:pt idx="28">
                  <c:v>1.4218592765722411</c:v>
                </c:pt>
                <c:pt idx="29">
                  <c:v>1.1279376281753299</c:v>
                </c:pt>
                <c:pt idx="30">
                  <c:v>2.3379094624370289</c:v>
                </c:pt>
                <c:pt idx="31">
                  <c:v>3.039390678010137</c:v>
                </c:pt>
                <c:pt idx="32">
                  <c:v>3.5851368589598369</c:v>
                </c:pt>
                <c:pt idx="33">
                  <c:v>3.8147906989110769</c:v>
                </c:pt>
                <c:pt idx="34">
                  <c:v>3.8434681775124808</c:v>
                </c:pt>
                <c:pt idx="35">
                  <c:v>3.1570266483884462</c:v>
                </c:pt>
                <c:pt idx="36">
                  <c:v>2.3446450530127532</c:v>
                </c:pt>
                <c:pt idx="37">
                  <c:v>1.403060160529124</c:v>
                </c:pt>
                <c:pt idx="38">
                  <c:v>0.79939440283070295</c:v>
                </c:pt>
                <c:pt idx="39">
                  <c:v>1.060826669391117</c:v>
                </c:pt>
                <c:pt idx="40">
                  <c:v>1.409932038898414</c:v>
                </c:pt>
                <c:pt idx="41">
                  <c:v>2.1148989815081531</c:v>
                </c:pt>
                <c:pt idx="42">
                  <c:v>2.8226504096948348</c:v>
                </c:pt>
                <c:pt idx="43">
                  <c:v>2.9212407207305491</c:v>
                </c:pt>
                <c:pt idx="44">
                  <c:v>2.7757115127635021</c:v>
                </c:pt>
                <c:pt idx="45">
                  <c:v>2.9980168963904119</c:v>
                </c:pt>
                <c:pt idx="46">
                  <c:v>2.9726657927433311</c:v>
                </c:pt>
                <c:pt idx="47">
                  <c:v>2.6335254800130881</c:v>
                </c:pt>
                <c:pt idx="48">
                  <c:v>2.637550595425207</c:v>
                </c:pt>
                <c:pt idx="49">
                  <c:v>2.421213363204838</c:v>
                </c:pt>
                <c:pt idx="50">
                  <c:v>2.2374650091474462</c:v>
                </c:pt>
                <c:pt idx="51">
                  <c:v>2.1507765744345742</c:v>
                </c:pt>
                <c:pt idx="52">
                  <c:v>2.0545868876250601</c:v>
                </c:pt>
                <c:pt idx="53">
                  <c:v>1.2341848234920041</c:v>
                </c:pt>
                <c:pt idx="54">
                  <c:v>-0.11308445889741001</c:v>
                </c:pt>
                <c:pt idx="55">
                  <c:v>-0.40841017988896999</c:v>
                </c:pt>
                <c:pt idx="56">
                  <c:v>-0.61648663971675499</c:v>
                </c:pt>
                <c:pt idx="57">
                  <c:v>-0.77186689532606501</c:v>
                </c:pt>
                <c:pt idx="58">
                  <c:v>-0.24701633116029201</c:v>
                </c:pt>
                <c:pt idx="59">
                  <c:v>1.199541405574025</c:v>
                </c:pt>
                <c:pt idx="60">
                  <c:v>1.324842966819981</c:v>
                </c:pt>
                <c:pt idx="61">
                  <c:v>1.43285884793916</c:v>
                </c:pt>
                <c:pt idx="62">
                  <c:v>1.481422087811866</c:v>
                </c:pt>
                <c:pt idx="63">
                  <c:v>1.3270589220170921</c:v>
                </c:pt>
              </c:numCache>
            </c:numRef>
          </c:val>
          <c:smooth val="0"/>
          <c:extLst xmlns:c16r2="http://schemas.microsoft.com/office/drawing/2015/06/chart">
            <c:ext xmlns:c16="http://schemas.microsoft.com/office/drawing/2014/chart" uri="{C3380CC4-5D6E-409C-BE32-E72D297353CC}">
              <c16:uniqueId val="{00000002-F465-48FE-844F-DB78403E5009}"/>
            </c:ext>
          </c:extLst>
        </c:ser>
        <c:dLbls>
          <c:showLegendKey val="0"/>
          <c:showVal val="0"/>
          <c:showCatName val="0"/>
          <c:showSerName val="0"/>
          <c:showPercent val="0"/>
          <c:showBubbleSize val="0"/>
        </c:dLbls>
        <c:marker val="1"/>
        <c:smooth val="0"/>
        <c:axId val="179354080"/>
        <c:axId val="179353520"/>
      </c:lineChart>
      <c:catAx>
        <c:axId val="179352400"/>
        <c:scaling>
          <c:orientation val="minMax"/>
        </c:scaling>
        <c:delete val="0"/>
        <c:axPos val="b"/>
        <c:majorGridlines>
          <c:spPr>
            <a:ln>
              <a:prstDash val="sysDot"/>
            </a:ln>
          </c:spPr>
        </c:majorGridlines>
        <c:minorGridlines>
          <c:spPr>
            <a:ln>
              <a:noFill/>
            </a:ln>
          </c:spPr>
        </c:minorGridlines>
        <c:numFmt formatCode="General" sourceLinked="1"/>
        <c:majorTickMark val="out"/>
        <c:minorTickMark val="none"/>
        <c:tickLblPos val="low"/>
        <c:txPr>
          <a:bodyPr/>
          <a:lstStyle/>
          <a:p>
            <a:pPr>
              <a:defRPr sz="1500" b="1"/>
            </a:pPr>
            <a:endParaRPr lang="fr-FR"/>
          </a:p>
        </c:txPr>
        <c:crossAx val="179352960"/>
        <c:crosses val="autoZero"/>
        <c:auto val="1"/>
        <c:lblAlgn val="ctr"/>
        <c:lblOffset val="100"/>
        <c:tickLblSkip val="10"/>
        <c:tickMarkSkip val="10"/>
        <c:noMultiLvlLbl val="0"/>
      </c:catAx>
      <c:valAx>
        <c:axId val="179352960"/>
        <c:scaling>
          <c:orientation val="minMax"/>
          <c:max val="11"/>
          <c:min val="-3"/>
        </c:scaling>
        <c:delete val="1"/>
        <c:axPos val="l"/>
        <c:majorGridlines/>
        <c:numFmt formatCode="General" sourceLinked="0"/>
        <c:majorTickMark val="out"/>
        <c:minorTickMark val="none"/>
        <c:tickLblPos val="nextTo"/>
        <c:crossAx val="179352400"/>
        <c:crosses val="autoZero"/>
        <c:crossBetween val="between"/>
        <c:majorUnit val="2"/>
        <c:minorUnit val="2"/>
      </c:valAx>
      <c:valAx>
        <c:axId val="179353520"/>
        <c:scaling>
          <c:orientation val="minMax"/>
          <c:max val="11"/>
          <c:min val="-3"/>
        </c:scaling>
        <c:delete val="0"/>
        <c:axPos val="r"/>
        <c:numFmt formatCode="General" sourceLinked="1"/>
        <c:majorTickMark val="out"/>
        <c:minorTickMark val="none"/>
        <c:tickLblPos val="nextTo"/>
        <c:txPr>
          <a:bodyPr/>
          <a:lstStyle/>
          <a:p>
            <a:pPr>
              <a:defRPr sz="1500" b="1"/>
            </a:pPr>
            <a:endParaRPr lang="fr-FR"/>
          </a:p>
        </c:txPr>
        <c:crossAx val="179354080"/>
        <c:crosses val="max"/>
        <c:crossBetween val="between"/>
        <c:majorUnit val="2"/>
        <c:minorUnit val="2"/>
      </c:valAx>
      <c:catAx>
        <c:axId val="179354080"/>
        <c:scaling>
          <c:orientation val="minMax"/>
        </c:scaling>
        <c:delete val="1"/>
        <c:axPos val="b"/>
        <c:numFmt formatCode="General" sourceLinked="1"/>
        <c:majorTickMark val="out"/>
        <c:minorTickMark val="none"/>
        <c:tickLblPos val="nextTo"/>
        <c:crossAx val="179353520"/>
        <c:crosses val="autoZero"/>
        <c:auto val="1"/>
        <c:lblAlgn val="ctr"/>
        <c:lblOffset val="100"/>
        <c:noMultiLvlLbl val="0"/>
      </c:catAx>
      <c:spPr>
        <a:solidFill>
          <a:schemeClr val="bg1"/>
        </a:solidFill>
      </c:spPr>
    </c:plotArea>
    <c:plotVisOnly val="1"/>
    <c:dispBlanksAs val="gap"/>
    <c:showDLblsOverMax val="0"/>
  </c:chart>
  <c:txPr>
    <a:bodyPr/>
    <a:lstStyle/>
    <a:p>
      <a:pPr>
        <a:defRPr sz="1800"/>
      </a:pPr>
      <a:endParaRPr lang="fr-F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53132488873697E-2"/>
          <c:y val="0.121281486998917"/>
          <c:w val="0.45630226928155698"/>
          <c:h val="0.542562574181357"/>
        </c:manualLayout>
      </c:layout>
      <c:barChart>
        <c:barDir val="col"/>
        <c:grouping val="stacked"/>
        <c:varyColors val="0"/>
        <c:ser>
          <c:idx val="1"/>
          <c:order val="1"/>
          <c:tx>
            <c:strRef>
              <c:f>Sheet1!$C$1</c:f>
              <c:strCache>
                <c:ptCount val="1"/>
                <c:pt idx="0">
                  <c:v>Labour productivity</c:v>
                </c:pt>
              </c:strCache>
            </c:strRef>
          </c:tx>
          <c:spPr>
            <a:solidFill>
              <a:srgbClr val="FFC000"/>
            </a:solidFill>
          </c:spPr>
          <c:invertIfNegative val="0"/>
          <c:cat>
            <c:numRef>
              <c:f>Sheet1!$A$2:$A$65</c:f>
              <c:numCache>
                <c:formatCode>General</c:formatCode>
                <c:ptCount val="64"/>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numCache>
            </c:numRef>
          </c:cat>
          <c:val>
            <c:numRef>
              <c:f>Sheet1!$C$2:$C$65</c:f>
              <c:numCache>
                <c:formatCode>General</c:formatCode>
                <c:ptCount val="64"/>
                <c:pt idx="0">
                  <c:v>6.8425306594366138</c:v>
                </c:pt>
                <c:pt idx="1">
                  <c:v>5.1878523255069009</c:v>
                </c:pt>
                <c:pt idx="2">
                  <c:v>3.8114552255423231</c:v>
                </c:pt>
                <c:pt idx="3">
                  <c:v>3.420933779842672</c:v>
                </c:pt>
                <c:pt idx="4">
                  <c:v>4.2780613748310934</c:v>
                </c:pt>
                <c:pt idx="5">
                  <c:v>5.43774882058056</c:v>
                </c:pt>
                <c:pt idx="6">
                  <c:v>6.9360744132508501</c:v>
                </c:pt>
                <c:pt idx="7">
                  <c:v>7.9872423701384463</c:v>
                </c:pt>
                <c:pt idx="8">
                  <c:v>8.7277077585879805</c:v>
                </c:pt>
                <c:pt idx="9">
                  <c:v>9.2937852331827226</c:v>
                </c:pt>
                <c:pt idx="10">
                  <c:v>8.3622087780402392</c:v>
                </c:pt>
                <c:pt idx="11">
                  <c:v>7.8925318001728346</c:v>
                </c:pt>
                <c:pt idx="12">
                  <c:v>7.8182081737604703</c:v>
                </c:pt>
                <c:pt idx="13">
                  <c:v>8.4107685008875031</c:v>
                </c:pt>
                <c:pt idx="14">
                  <c:v>8.9033489350176467</c:v>
                </c:pt>
                <c:pt idx="15">
                  <c:v>9.9018932140779725</c:v>
                </c:pt>
                <c:pt idx="16">
                  <c:v>9.1676794275804632</c:v>
                </c:pt>
                <c:pt idx="17">
                  <c:v>9.0554899666796995</c:v>
                </c:pt>
                <c:pt idx="18">
                  <c:v>8.1591580279473028</c:v>
                </c:pt>
                <c:pt idx="19">
                  <c:v>6.0998204542250178</c:v>
                </c:pt>
                <c:pt idx="20">
                  <c:v>5.0511852614369914</c:v>
                </c:pt>
                <c:pt idx="21">
                  <c:v>4.6241246694096079</c:v>
                </c:pt>
                <c:pt idx="22">
                  <c:v>3.7379061524942441</c:v>
                </c:pt>
                <c:pt idx="23">
                  <c:v>3.3903339942223809</c:v>
                </c:pt>
                <c:pt idx="24">
                  <c:v>3.9426073446899008</c:v>
                </c:pt>
                <c:pt idx="25">
                  <c:v>3.5271748391970532</c:v>
                </c:pt>
                <c:pt idx="26">
                  <c:v>3.968431223898095</c:v>
                </c:pt>
                <c:pt idx="27">
                  <c:v>3.9329683955138779</c:v>
                </c:pt>
                <c:pt idx="28">
                  <c:v>3.4558337186898451</c:v>
                </c:pt>
                <c:pt idx="29">
                  <c:v>3.33357815321071</c:v>
                </c:pt>
                <c:pt idx="30">
                  <c:v>4.0110092263882464</c:v>
                </c:pt>
                <c:pt idx="31">
                  <c:v>3.8558715780258841</c:v>
                </c:pt>
                <c:pt idx="32">
                  <c:v>4.1662469561205464</c:v>
                </c:pt>
                <c:pt idx="33">
                  <c:v>5.0439467507109637</c:v>
                </c:pt>
                <c:pt idx="34">
                  <c:v>5.2574471117650443</c:v>
                </c:pt>
                <c:pt idx="35">
                  <c:v>5.239112170583744</c:v>
                </c:pt>
                <c:pt idx="36">
                  <c:v>5.1847303951113322</c:v>
                </c:pt>
                <c:pt idx="37">
                  <c:v>4.8803470944933096</c:v>
                </c:pt>
                <c:pt idx="38">
                  <c:v>3.8831919425963601</c:v>
                </c:pt>
                <c:pt idx="39">
                  <c:v>3.291832912038767</c:v>
                </c:pt>
                <c:pt idx="40">
                  <c:v>2.6396215673990362</c:v>
                </c:pt>
                <c:pt idx="41">
                  <c:v>2.661133333517895</c:v>
                </c:pt>
                <c:pt idx="42">
                  <c:v>2.583533447012738</c:v>
                </c:pt>
                <c:pt idx="43">
                  <c:v>2.6836338309904502</c:v>
                </c:pt>
                <c:pt idx="44">
                  <c:v>2.8289816913764381</c:v>
                </c:pt>
                <c:pt idx="45">
                  <c:v>3.075452980801193</c:v>
                </c:pt>
                <c:pt idx="46">
                  <c:v>2.8406471919931242</c:v>
                </c:pt>
                <c:pt idx="47">
                  <c:v>2.7803711627303511</c:v>
                </c:pt>
                <c:pt idx="48">
                  <c:v>2.6933441830614009</c:v>
                </c:pt>
                <c:pt idx="49">
                  <c:v>2.4167617946126718</c:v>
                </c:pt>
                <c:pt idx="50">
                  <c:v>2.0165367833008929</c:v>
                </c:pt>
                <c:pt idx="51">
                  <c:v>1.684951881889041</c:v>
                </c:pt>
                <c:pt idx="52">
                  <c:v>1.546173985200672</c:v>
                </c:pt>
                <c:pt idx="53">
                  <c:v>1.312736977908497</c:v>
                </c:pt>
                <c:pt idx="54">
                  <c:v>0.74386962979081195</c:v>
                </c:pt>
                <c:pt idx="55">
                  <c:v>1.057206652207572</c:v>
                </c:pt>
                <c:pt idx="56">
                  <c:v>1.0240719680907231</c:v>
                </c:pt>
                <c:pt idx="57">
                  <c:v>0.98280965112409702</c:v>
                </c:pt>
                <c:pt idx="58">
                  <c:v>1.441193238316411</c:v>
                </c:pt>
                <c:pt idx="59">
                  <c:v>1.7208637351817839</c:v>
                </c:pt>
                <c:pt idx="60">
                  <c:v>1.279455295914782</c:v>
                </c:pt>
                <c:pt idx="61">
                  <c:v>1.2974357988878851</c:v>
                </c:pt>
                <c:pt idx="62">
                  <c:v>1.1581835923304331</c:v>
                </c:pt>
                <c:pt idx="63">
                  <c:v>0.80735708673880302</c:v>
                </c:pt>
              </c:numCache>
            </c:numRef>
          </c:val>
          <c:extLst xmlns:c16r2="http://schemas.microsoft.com/office/drawing/2015/06/chart">
            <c:ext xmlns:c16="http://schemas.microsoft.com/office/drawing/2014/chart" uri="{C3380CC4-5D6E-409C-BE32-E72D297353CC}">
              <c16:uniqueId val="{00000000-F63F-48B3-B1AA-F348E94CE0F2}"/>
            </c:ext>
          </c:extLst>
        </c:ser>
        <c:ser>
          <c:idx val="0"/>
          <c:order val="2"/>
          <c:tx>
            <c:strRef>
              <c:f>Sheet1!$B$1</c:f>
              <c:strCache>
                <c:ptCount val="1"/>
                <c:pt idx="0">
                  <c:v>Labour utilisation</c:v>
                </c:pt>
              </c:strCache>
            </c:strRef>
          </c:tx>
          <c:spPr>
            <a:solidFill>
              <a:srgbClr val="0070C0"/>
            </a:solidFill>
          </c:spPr>
          <c:invertIfNegative val="0"/>
          <c:cat>
            <c:numRef>
              <c:f>Sheet1!$A$2:$A$65</c:f>
              <c:numCache>
                <c:formatCode>General</c:formatCode>
                <c:ptCount val="64"/>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numCache>
            </c:numRef>
          </c:cat>
          <c:val>
            <c:numRef>
              <c:f>Sheet1!$B$2:$B$65</c:f>
              <c:numCache>
                <c:formatCode>#,##0.0_ ;\-#,##0.0\ </c:formatCode>
                <c:ptCount val="64"/>
                <c:pt idx="0">
                  <c:v>0.77238197851165402</c:v>
                </c:pt>
                <c:pt idx="1">
                  <c:v>1.542695113773858</c:v>
                </c:pt>
                <c:pt idx="2">
                  <c:v>2.1844823380854339</c:v>
                </c:pt>
                <c:pt idx="3">
                  <c:v>2.3621512341259261</c:v>
                </c:pt>
                <c:pt idx="4">
                  <c:v>2.242665450536089</c:v>
                </c:pt>
                <c:pt idx="5">
                  <c:v>2.0357609728696779</c:v>
                </c:pt>
                <c:pt idx="6">
                  <c:v>1.472895253479773</c:v>
                </c:pt>
                <c:pt idx="7">
                  <c:v>0.760299962392748</c:v>
                </c:pt>
                <c:pt idx="8">
                  <c:v>0.53125501256212404</c:v>
                </c:pt>
                <c:pt idx="9">
                  <c:v>0.45739149276103902</c:v>
                </c:pt>
                <c:pt idx="10">
                  <c:v>-5.90780230025678E-2</c:v>
                </c:pt>
                <c:pt idx="11">
                  <c:v>0.119568248105348</c:v>
                </c:pt>
                <c:pt idx="12">
                  <c:v>0.562475210593394</c:v>
                </c:pt>
                <c:pt idx="13">
                  <c:v>0.796653404822107</c:v>
                </c:pt>
                <c:pt idx="14">
                  <c:v>0.470806501685956</c:v>
                </c:pt>
                <c:pt idx="15">
                  <c:v>0.43333938749485601</c:v>
                </c:pt>
                <c:pt idx="16">
                  <c:v>-5.5470653501483697E-2</c:v>
                </c:pt>
                <c:pt idx="17">
                  <c:v>-0.51351695524886698</c:v>
                </c:pt>
                <c:pt idx="18">
                  <c:v>-0.62296165049673602</c:v>
                </c:pt>
                <c:pt idx="19">
                  <c:v>-1.3086972932187351</c:v>
                </c:pt>
                <c:pt idx="20">
                  <c:v>-1.7782600204366781</c:v>
                </c:pt>
                <c:pt idx="21">
                  <c:v>-1.3716309325277181</c:v>
                </c:pt>
                <c:pt idx="22">
                  <c:v>-1.1097007319115779</c:v>
                </c:pt>
                <c:pt idx="23">
                  <c:v>-1.0914823152542821</c:v>
                </c:pt>
                <c:pt idx="24">
                  <c:v>-0.117326864578071</c:v>
                </c:pt>
                <c:pt idx="25">
                  <c:v>0.44863091699088398</c:v>
                </c:pt>
                <c:pt idx="26">
                  <c:v>0.191231764285829</c:v>
                </c:pt>
                <c:pt idx="27">
                  <c:v>0.107059893319184</c:v>
                </c:pt>
                <c:pt idx="28">
                  <c:v>0.28107875300578999</c:v>
                </c:pt>
                <c:pt idx="29">
                  <c:v>0.27898653218948699</c:v>
                </c:pt>
                <c:pt idx="30">
                  <c:v>0.155610578229126</c:v>
                </c:pt>
                <c:pt idx="31">
                  <c:v>0.19341952219238001</c:v>
                </c:pt>
                <c:pt idx="32">
                  <c:v>0.20262374289445401</c:v>
                </c:pt>
                <c:pt idx="33">
                  <c:v>8.9778450880260194E-2</c:v>
                </c:pt>
                <c:pt idx="34">
                  <c:v>3.8801188007884201E-2</c:v>
                </c:pt>
                <c:pt idx="35">
                  <c:v>0.109132919835371</c:v>
                </c:pt>
                <c:pt idx="36">
                  <c:v>0.26119768126553</c:v>
                </c:pt>
                <c:pt idx="37">
                  <c:v>-0.105019954170193</c:v>
                </c:pt>
                <c:pt idx="38">
                  <c:v>-0.56671980443251802</c:v>
                </c:pt>
                <c:pt idx="39">
                  <c:v>-0.81059561094397603</c:v>
                </c:pt>
                <c:pt idx="40">
                  <c:v>-0.70579738772469602</c:v>
                </c:pt>
                <c:pt idx="41">
                  <c:v>-0.84511182607487101</c:v>
                </c:pt>
                <c:pt idx="42">
                  <c:v>-0.70695255189990602</c:v>
                </c:pt>
                <c:pt idx="43">
                  <c:v>-0.85441283993172001</c:v>
                </c:pt>
                <c:pt idx="44">
                  <c:v>-1.10819907263851</c:v>
                </c:pt>
                <c:pt idx="45">
                  <c:v>-1.2545729898359139</c:v>
                </c:pt>
                <c:pt idx="46">
                  <c:v>-1.5492210396192221</c:v>
                </c:pt>
                <c:pt idx="47">
                  <c:v>-1.7632223980050239</c:v>
                </c:pt>
                <c:pt idx="48">
                  <c:v>-1.2529402910679359</c:v>
                </c:pt>
                <c:pt idx="49">
                  <c:v>-0.60471855337477498</c:v>
                </c:pt>
                <c:pt idx="50">
                  <c:v>-0.49485355980199103</c:v>
                </c:pt>
                <c:pt idx="51">
                  <c:v>2.1296847744838299E-2</c:v>
                </c:pt>
                <c:pt idx="52">
                  <c:v>0.48257279702188099</c:v>
                </c:pt>
                <c:pt idx="53">
                  <c:v>0.23922340823188801</c:v>
                </c:pt>
                <c:pt idx="54">
                  <c:v>-0.70045993330131395</c:v>
                </c:pt>
                <c:pt idx="55">
                  <c:v>-0.496215065536938</c:v>
                </c:pt>
                <c:pt idx="56">
                  <c:v>-0.77941142958453602</c:v>
                </c:pt>
                <c:pt idx="57">
                  <c:v>-0.75843220025166402</c:v>
                </c:pt>
                <c:pt idx="58">
                  <c:v>-0.62129994811369804</c:v>
                </c:pt>
                <c:pt idx="59">
                  <c:v>0.23394976820198901</c:v>
                </c:pt>
                <c:pt idx="60">
                  <c:v>7.3924030830905305E-2</c:v>
                </c:pt>
                <c:pt idx="61">
                  <c:v>0.24877133143027499</c:v>
                </c:pt>
                <c:pt idx="62">
                  <c:v>0.376861096322883</c:v>
                </c:pt>
                <c:pt idx="63">
                  <c:v>0.561656542708864</c:v>
                </c:pt>
              </c:numCache>
            </c:numRef>
          </c:val>
          <c:extLst xmlns:c16r2="http://schemas.microsoft.com/office/drawing/2015/06/chart">
            <c:ext xmlns:c16="http://schemas.microsoft.com/office/drawing/2014/chart" uri="{C3380CC4-5D6E-409C-BE32-E72D297353CC}">
              <c16:uniqueId val="{00000001-F63F-48B3-B1AA-F348E94CE0F2}"/>
            </c:ext>
          </c:extLst>
        </c:ser>
        <c:dLbls>
          <c:showLegendKey val="0"/>
          <c:showVal val="0"/>
          <c:showCatName val="0"/>
          <c:showSerName val="0"/>
          <c:showPercent val="0"/>
          <c:showBubbleSize val="0"/>
        </c:dLbls>
        <c:gapWidth val="96"/>
        <c:overlap val="100"/>
        <c:axId val="179357440"/>
        <c:axId val="179358000"/>
      </c:barChart>
      <c:lineChart>
        <c:grouping val="standard"/>
        <c:varyColors val="0"/>
        <c:ser>
          <c:idx val="2"/>
          <c:order val="0"/>
          <c:tx>
            <c:strRef>
              <c:f>Sheet1!$D$1</c:f>
              <c:strCache>
                <c:ptCount val="1"/>
                <c:pt idx="0">
                  <c:v>GDP per capita</c:v>
                </c:pt>
              </c:strCache>
            </c:strRef>
          </c:tx>
          <c:spPr>
            <a:ln w="38100">
              <a:solidFill>
                <a:srgbClr val="00B050"/>
              </a:solidFill>
            </a:ln>
          </c:spPr>
          <c:marker>
            <c:symbol val="none"/>
          </c:marker>
          <c:cat>
            <c:numRef>
              <c:f>Sheet1!$A$2:$A$65</c:f>
              <c:numCache>
                <c:formatCode>General</c:formatCode>
                <c:ptCount val="64"/>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numCache>
            </c:numRef>
          </c:cat>
          <c:val>
            <c:numRef>
              <c:f>Sheet1!$D$2:$D$65</c:f>
              <c:numCache>
                <c:formatCode>General</c:formatCode>
                <c:ptCount val="64"/>
                <c:pt idx="0">
                  <c:v>7.6149126379482643</c:v>
                </c:pt>
                <c:pt idx="1">
                  <c:v>6.7305474392807634</c:v>
                </c:pt>
                <c:pt idx="2">
                  <c:v>5.9959375636277512</c:v>
                </c:pt>
                <c:pt idx="3">
                  <c:v>5.7830850139685976</c:v>
                </c:pt>
                <c:pt idx="4">
                  <c:v>6.5207268253671824</c:v>
                </c:pt>
                <c:pt idx="5">
                  <c:v>7.4735097934502397</c:v>
                </c:pt>
                <c:pt idx="6">
                  <c:v>8.4089696667306182</c:v>
                </c:pt>
                <c:pt idx="7">
                  <c:v>8.747542332531193</c:v>
                </c:pt>
                <c:pt idx="8">
                  <c:v>9.2589627711500935</c:v>
                </c:pt>
                <c:pt idx="9">
                  <c:v>9.7511767259437523</c:v>
                </c:pt>
                <c:pt idx="10">
                  <c:v>8.3031307550376692</c:v>
                </c:pt>
                <c:pt idx="11">
                  <c:v>8.0121000482781852</c:v>
                </c:pt>
                <c:pt idx="12">
                  <c:v>8.3806833843538637</c:v>
                </c:pt>
                <c:pt idx="13">
                  <c:v>9.2074219057096105</c:v>
                </c:pt>
                <c:pt idx="14">
                  <c:v>9.3741554367036048</c:v>
                </c:pt>
                <c:pt idx="15">
                  <c:v>10.33523260157283</c:v>
                </c:pt>
                <c:pt idx="16">
                  <c:v>9.1122087740789723</c:v>
                </c:pt>
                <c:pt idx="17">
                  <c:v>8.5419730114308159</c:v>
                </c:pt>
                <c:pt idx="18">
                  <c:v>7.5361963774505671</c:v>
                </c:pt>
                <c:pt idx="19">
                  <c:v>4.7911231610062828</c:v>
                </c:pt>
                <c:pt idx="20">
                  <c:v>3.272925241000324</c:v>
                </c:pt>
                <c:pt idx="21">
                  <c:v>3.2524937368819011</c:v>
                </c:pt>
                <c:pt idx="22">
                  <c:v>2.628205420582665</c:v>
                </c:pt>
                <c:pt idx="23">
                  <c:v>2.2988516789680999</c:v>
                </c:pt>
                <c:pt idx="24">
                  <c:v>3.8252804801118301</c:v>
                </c:pt>
                <c:pt idx="25">
                  <c:v>3.9758057561879379</c:v>
                </c:pt>
                <c:pt idx="26">
                  <c:v>4.1596629881839231</c:v>
                </c:pt>
                <c:pt idx="27">
                  <c:v>4.0400282888330681</c:v>
                </c:pt>
                <c:pt idx="28">
                  <c:v>3.7369124716956348</c:v>
                </c:pt>
                <c:pt idx="29">
                  <c:v>3.6125646854001969</c:v>
                </c:pt>
                <c:pt idx="30">
                  <c:v>4.1666198046173752</c:v>
                </c:pt>
                <c:pt idx="31">
                  <c:v>4.0492911002182703</c:v>
                </c:pt>
                <c:pt idx="32">
                  <c:v>4.3688706990149999</c:v>
                </c:pt>
                <c:pt idx="33">
                  <c:v>5.1337252015912238</c:v>
                </c:pt>
                <c:pt idx="34">
                  <c:v>5.2962482997729303</c:v>
                </c:pt>
                <c:pt idx="35">
                  <c:v>5.3482450904191161</c:v>
                </c:pt>
                <c:pt idx="36">
                  <c:v>5.4459280763768616</c:v>
                </c:pt>
                <c:pt idx="37">
                  <c:v>4.7753271403231183</c:v>
                </c:pt>
                <c:pt idx="38">
                  <c:v>3.316472138163836</c:v>
                </c:pt>
                <c:pt idx="39">
                  <c:v>2.4812373010947941</c:v>
                </c:pt>
                <c:pt idx="40">
                  <c:v>1.933824179674339</c:v>
                </c:pt>
                <c:pt idx="41">
                  <c:v>1.8160215074430239</c:v>
                </c:pt>
                <c:pt idx="42">
                  <c:v>1.8765808951128311</c:v>
                </c:pt>
                <c:pt idx="43">
                  <c:v>1.82922099105873</c:v>
                </c:pt>
                <c:pt idx="44">
                  <c:v>1.720782618737928</c:v>
                </c:pt>
                <c:pt idx="45">
                  <c:v>1.8208799909652811</c:v>
                </c:pt>
                <c:pt idx="46">
                  <c:v>1.291426152373907</c:v>
                </c:pt>
                <c:pt idx="47">
                  <c:v>1.017148764725327</c:v>
                </c:pt>
                <c:pt idx="48">
                  <c:v>1.4404038919934641</c:v>
                </c:pt>
                <c:pt idx="49">
                  <c:v>1.8120432412378971</c:v>
                </c:pt>
                <c:pt idx="50">
                  <c:v>1.5216832234989019</c:v>
                </c:pt>
                <c:pt idx="51">
                  <c:v>1.70624872963388</c:v>
                </c:pt>
                <c:pt idx="52">
                  <c:v>2.0287467822225529</c:v>
                </c:pt>
                <c:pt idx="53">
                  <c:v>1.551960386140385</c:v>
                </c:pt>
                <c:pt idx="54">
                  <c:v>4.3409696489498099E-2</c:v>
                </c:pt>
                <c:pt idx="55">
                  <c:v>0.56099158667063398</c:v>
                </c:pt>
                <c:pt idx="56">
                  <c:v>0.24466053850618699</c:v>
                </c:pt>
                <c:pt idx="57">
                  <c:v>0.22437745087243299</c:v>
                </c:pt>
                <c:pt idx="58">
                  <c:v>0.81989329020271295</c:v>
                </c:pt>
                <c:pt idx="59">
                  <c:v>1.9548135033837719</c:v>
                </c:pt>
                <c:pt idx="60">
                  <c:v>1.3533793267456871</c:v>
                </c:pt>
                <c:pt idx="61">
                  <c:v>1.5462071303181599</c:v>
                </c:pt>
                <c:pt idx="62">
                  <c:v>1.5350446886533149</c:v>
                </c:pt>
                <c:pt idx="63">
                  <c:v>1.369013629447666</c:v>
                </c:pt>
              </c:numCache>
            </c:numRef>
          </c:val>
          <c:smooth val="0"/>
          <c:extLst xmlns:c16r2="http://schemas.microsoft.com/office/drawing/2015/06/chart">
            <c:ext xmlns:c16="http://schemas.microsoft.com/office/drawing/2014/chart" uri="{C3380CC4-5D6E-409C-BE32-E72D297353CC}">
              <c16:uniqueId val="{00000002-F63F-48B3-B1AA-F348E94CE0F2}"/>
            </c:ext>
          </c:extLst>
        </c:ser>
        <c:dLbls>
          <c:showLegendKey val="0"/>
          <c:showVal val="0"/>
          <c:showCatName val="0"/>
          <c:showSerName val="0"/>
          <c:showPercent val="0"/>
          <c:showBubbleSize val="0"/>
        </c:dLbls>
        <c:marker val="1"/>
        <c:smooth val="0"/>
        <c:axId val="179359120"/>
        <c:axId val="179358560"/>
      </c:lineChart>
      <c:catAx>
        <c:axId val="179357440"/>
        <c:scaling>
          <c:orientation val="minMax"/>
        </c:scaling>
        <c:delete val="0"/>
        <c:axPos val="b"/>
        <c:majorGridlines>
          <c:spPr>
            <a:ln>
              <a:prstDash val="sysDot"/>
            </a:ln>
          </c:spPr>
        </c:majorGridlines>
        <c:minorGridlines>
          <c:spPr>
            <a:ln>
              <a:noFill/>
            </a:ln>
          </c:spPr>
        </c:minorGridlines>
        <c:numFmt formatCode="General" sourceLinked="1"/>
        <c:majorTickMark val="out"/>
        <c:minorTickMark val="none"/>
        <c:tickLblPos val="low"/>
        <c:txPr>
          <a:bodyPr/>
          <a:lstStyle/>
          <a:p>
            <a:pPr>
              <a:defRPr sz="1500" b="1"/>
            </a:pPr>
            <a:endParaRPr lang="fr-FR"/>
          </a:p>
        </c:txPr>
        <c:crossAx val="179358000"/>
        <c:crosses val="autoZero"/>
        <c:auto val="1"/>
        <c:lblAlgn val="ctr"/>
        <c:lblOffset val="100"/>
        <c:tickLblSkip val="10"/>
        <c:tickMarkSkip val="10"/>
        <c:noMultiLvlLbl val="0"/>
      </c:catAx>
      <c:valAx>
        <c:axId val="179358000"/>
        <c:scaling>
          <c:orientation val="minMax"/>
          <c:max val="11"/>
          <c:min val="-3"/>
        </c:scaling>
        <c:delete val="0"/>
        <c:axPos val="l"/>
        <c:majorGridlines/>
        <c:minorGridlines/>
        <c:numFmt formatCode="General" sourceLinked="0"/>
        <c:majorTickMark val="out"/>
        <c:minorTickMark val="none"/>
        <c:tickLblPos val="nextTo"/>
        <c:txPr>
          <a:bodyPr/>
          <a:lstStyle/>
          <a:p>
            <a:pPr>
              <a:defRPr sz="1500" b="1"/>
            </a:pPr>
            <a:endParaRPr lang="fr-FR"/>
          </a:p>
        </c:txPr>
        <c:crossAx val="179357440"/>
        <c:crosses val="autoZero"/>
        <c:crossBetween val="between"/>
        <c:majorUnit val="2"/>
        <c:minorUnit val="2"/>
      </c:valAx>
      <c:valAx>
        <c:axId val="179358560"/>
        <c:scaling>
          <c:orientation val="minMax"/>
          <c:max val="6"/>
          <c:min val="-3"/>
        </c:scaling>
        <c:delete val="1"/>
        <c:axPos val="r"/>
        <c:majorGridlines/>
        <c:numFmt formatCode="General" sourceLinked="1"/>
        <c:majorTickMark val="out"/>
        <c:minorTickMark val="none"/>
        <c:tickLblPos val="nextTo"/>
        <c:crossAx val="179359120"/>
        <c:crosses val="max"/>
        <c:crossBetween val="between"/>
      </c:valAx>
      <c:catAx>
        <c:axId val="179359120"/>
        <c:scaling>
          <c:orientation val="minMax"/>
        </c:scaling>
        <c:delete val="1"/>
        <c:axPos val="b"/>
        <c:numFmt formatCode="General" sourceLinked="1"/>
        <c:majorTickMark val="out"/>
        <c:minorTickMark val="none"/>
        <c:tickLblPos val="nextTo"/>
        <c:crossAx val="179358560"/>
        <c:crosses val="autoZero"/>
        <c:auto val="1"/>
        <c:lblAlgn val="ctr"/>
        <c:lblOffset val="100"/>
        <c:noMultiLvlLbl val="0"/>
      </c:catAx>
      <c:spPr>
        <a:solidFill>
          <a:schemeClr val="bg1"/>
        </a:solidFill>
      </c:spPr>
    </c:plotArea>
    <c:legend>
      <c:legendPos val="b"/>
      <c:layout>
        <c:manualLayout>
          <c:xMode val="edge"/>
          <c:yMode val="edge"/>
          <c:x val="4.4485476618137199E-3"/>
          <c:y val="0.82288748231330799"/>
          <c:w val="0.99555142563701304"/>
          <c:h val="0.14541305525460499"/>
        </c:manualLayout>
      </c:layout>
      <c:overlay val="0"/>
      <c:txPr>
        <a:bodyPr/>
        <a:lstStyle/>
        <a:p>
          <a:pPr>
            <a:defRPr sz="1600" b="1"/>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1207349081365E-2"/>
          <c:y val="0.14165289612771001"/>
          <c:w val="0.86476331905880199"/>
          <c:h val="0.70868557868622595"/>
        </c:manualLayout>
      </c:layout>
      <c:barChart>
        <c:barDir val="col"/>
        <c:grouping val="stacked"/>
        <c:varyColors val="0"/>
        <c:ser>
          <c:idx val="1"/>
          <c:order val="1"/>
          <c:tx>
            <c:strRef>
              <c:f>Sheet1!$C$1</c:f>
              <c:strCache>
                <c:ptCount val="1"/>
                <c:pt idx="0">
                  <c:v>GDP per hour worked</c:v>
                </c:pt>
              </c:strCache>
            </c:strRef>
          </c:tx>
          <c:spPr>
            <a:solidFill>
              <a:srgbClr val="FFC000"/>
            </a:solidFill>
          </c:spPr>
          <c:invertIfNegative val="0"/>
          <c:cat>
            <c:numRef>
              <c:f>Sheet1!$A$2:$A$65</c:f>
              <c:numCache>
                <c:formatCode>General</c:formatCode>
                <c:ptCount val="64"/>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numCache>
            </c:numRef>
          </c:cat>
          <c:val>
            <c:numRef>
              <c:f>Sheet1!$C$2:$C$65</c:f>
              <c:numCache>
                <c:formatCode>General</c:formatCode>
                <c:ptCount val="64"/>
                <c:pt idx="0">
                  <c:v>5.8706016935185401</c:v>
                </c:pt>
                <c:pt idx="1">
                  <c:v>5.8537219606251556</c:v>
                </c:pt>
                <c:pt idx="2">
                  <c:v>5.9019810167198994</c:v>
                </c:pt>
                <c:pt idx="3">
                  <c:v>5.614347599156031</c:v>
                </c:pt>
                <c:pt idx="4">
                  <c:v>5.7221361858038904</c:v>
                </c:pt>
                <c:pt idx="5">
                  <c:v>5.7073980958105484</c:v>
                </c:pt>
                <c:pt idx="6">
                  <c:v>5.5621375608455761</c:v>
                </c:pt>
                <c:pt idx="7">
                  <c:v>5.6014793803214271</c:v>
                </c:pt>
                <c:pt idx="8">
                  <c:v>5.7300196551142397</c:v>
                </c:pt>
                <c:pt idx="9">
                  <c:v>5.7154133679332046</c:v>
                </c:pt>
                <c:pt idx="10">
                  <c:v>5.3189944040240089</c:v>
                </c:pt>
                <c:pt idx="11">
                  <c:v>5.1357386802868401</c:v>
                </c:pt>
                <c:pt idx="12">
                  <c:v>5.009497050441885</c:v>
                </c:pt>
                <c:pt idx="13">
                  <c:v>5.2339535255389213</c:v>
                </c:pt>
                <c:pt idx="14">
                  <c:v>5.7335396628039197</c:v>
                </c:pt>
                <c:pt idx="15">
                  <c:v>5.6632242972572913</c:v>
                </c:pt>
                <c:pt idx="16">
                  <c:v>5.6184506237020893</c:v>
                </c:pt>
                <c:pt idx="17">
                  <c:v>5.7309621822891499</c:v>
                </c:pt>
                <c:pt idx="18">
                  <c:v>5.5688626659523051</c:v>
                </c:pt>
                <c:pt idx="19">
                  <c:v>4.7267724586944526</c:v>
                </c:pt>
                <c:pt idx="20">
                  <c:v>4.2602108623545876</c:v>
                </c:pt>
                <c:pt idx="21">
                  <c:v>4.0230834333372449</c:v>
                </c:pt>
                <c:pt idx="22">
                  <c:v>3.7105390786254571</c:v>
                </c:pt>
                <c:pt idx="23">
                  <c:v>3.403220431078855</c:v>
                </c:pt>
                <c:pt idx="24">
                  <c:v>3.2889024092064929</c:v>
                </c:pt>
                <c:pt idx="25">
                  <c:v>3.0250700321807682</c:v>
                </c:pt>
                <c:pt idx="26">
                  <c:v>2.7742681795363029</c:v>
                </c:pt>
                <c:pt idx="27">
                  <c:v>2.6162952528404571</c:v>
                </c:pt>
                <c:pt idx="28">
                  <c:v>2.4896385637923499</c:v>
                </c:pt>
                <c:pt idx="29">
                  <c:v>2.4551078484144702</c:v>
                </c:pt>
                <c:pt idx="30">
                  <c:v>2.8845606729133171</c:v>
                </c:pt>
                <c:pt idx="31">
                  <c:v>2.9586370822235541</c:v>
                </c:pt>
                <c:pt idx="32">
                  <c:v>2.578080579524995</c:v>
                </c:pt>
                <c:pt idx="33">
                  <c:v>2.5843081920945421</c:v>
                </c:pt>
                <c:pt idx="34">
                  <c:v>2.7278245129149941</c:v>
                </c:pt>
                <c:pt idx="35">
                  <c:v>2.137815484569292</c:v>
                </c:pt>
                <c:pt idx="36">
                  <c:v>2.7565634912608621</c:v>
                </c:pt>
                <c:pt idx="37">
                  <c:v>2.9024856925507461</c:v>
                </c:pt>
                <c:pt idx="38">
                  <c:v>2.6437463905628271</c:v>
                </c:pt>
                <c:pt idx="39">
                  <c:v>2.4611738432526682</c:v>
                </c:pt>
                <c:pt idx="40">
                  <c:v>2.8411898304204368</c:v>
                </c:pt>
                <c:pt idx="41">
                  <c:v>2.0028885584022968</c:v>
                </c:pt>
                <c:pt idx="42">
                  <c:v>1.942193796525187</c:v>
                </c:pt>
                <c:pt idx="43">
                  <c:v>1.8491020499408879</c:v>
                </c:pt>
                <c:pt idx="44">
                  <c:v>1.61851472688192</c:v>
                </c:pt>
                <c:pt idx="45">
                  <c:v>1.5805174</c:v>
                </c:pt>
                <c:pt idx="46">
                  <c:v>1.6392156</c:v>
                </c:pt>
                <c:pt idx="47">
                  <c:v>1.4506732</c:v>
                </c:pt>
                <c:pt idx="48">
                  <c:v>1.34416</c:v>
                </c:pt>
                <c:pt idx="49">
                  <c:v>1.3053258000000001</c:v>
                </c:pt>
                <c:pt idx="50">
                  <c:v>1.0033441999999999</c:v>
                </c:pt>
                <c:pt idx="51">
                  <c:v>1.0115634</c:v>
                </c:pt>
                <c:pt idx="52">
                  <c:v>1.0148170000000001</c:v>
                </c:pt>
                <c:pt idx="53">
                  <c:v>0.85456759999999998</c:v>
                </c:pt>
                <c:pt idx="54">
                  <c:v>0.41457119999999997</c:v>
                </c:pt>
                <c:pt idx="55">
                  <c:v>0.74876799999999999</c:v>
                </c:pt>
                <c:pt idx="56">
                  <c:v>0.75691120000000001</c:v>
                </c:pt>
                <c:pt idx="57">
                  <c:v>0.70405280000000003</c:v>
                </c:pt>
                <c:pt idx="58">
                  <c:v>0.9866414</c:v>
                </c:pt>
                <c:pt idx="59">
                  <c:v>1.3353193999999999</c:v>
                </c:pt>
                <c:pt idx="60">
                  <c:v>1.0248687999999999</c:v>
                </c:pt>
                <c:pt idx="61">
                  <c:v>0.82925179999999998</c:v>
                </c:pt>
                <c:pt idx="62">
                  <c:v>0.85682674999999997</c:v>
                </c:pt>
              </c:numCache>
            </c:numRef>
          </c:val>
          <c:extLst xmlns:c16r2="http://schemas.microsoft.com/office/drawing/2015/06/chart">
            <c:ext xmlns:c16="http://schemas.microsoft.com/office/drawing/2014/chart" uri="{C3380CC4-5D6E-409C-BE32-E72D297353CC}">
              <c16:uniqueId val="{00000000-233E-4364-A3A4-074CF9687CBC}"/>
            </c:ext>
          </c:extLst>
        </c:ser>
        <c:ser>
          <c:idx val="0"/>
          <c:order val="2"/>
          <c:tx>
            <c:strRef>
              <c:f>Sheet1!$B$1</c:f>
              <c:strCache>
                <c:ptCount val="1"/>
                <c:pt idx="0">
                  <c:v>Hours worked per head of pop.</c:v>
                </c:pt>
              </c:strCache>
            </c:strRef>
          </c:tx>
          <c:spPr>
            <a:solidFill>
              <a:srgbClr val="0070C0"/>
            </a:solidFill>
          </c:spPr>
          <c:invertIfNegative val="0"/>
          <c:cat>
            <c:numRef>
              <c:f>Sheet1!$A$2:$A$65</c:f>
              <c:numCache>
                <c:formatCode>General</c:formatCode>
                <c:ptCount val="64"/>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numCache>
            </c:numRef>
          </c:cat>
          <c:val>
            <c:numRef>
              <c:f>Sheet1!$B$2:$B$65</c:f>
              <c:numCache>
                <c:formatCode>#,##0.0_ ;\-#,##0.0\ </c:formatCode>
                <c:ptCount val="64"/>
                <c:pt idx="0">
                  <c:v>0.11351322631918701</c:v>
                </c:pt>
                <c:pt idx="1">
                  <c:v>-0.163428647980393</c:v>
                </c:pt>
                <c:pt idx="2">
                  <c:v>-0.22018198100943601</c:v>
                </c:pt>
                <c:pt idx="3">
                  <c:v>-0.39839982455101902</c:v>
                </c:pt>
                <c:pt idx="4">
                  <c:v>-0.75823665908746796</c:v>
                </c:pt>
                <c:pt idx="5">
                  <c:v>-0.91934673705637204</c:v>
                </c:pt>
                <c:pt idx="6">
                  <c:v>-1.0693504632405311</c:v>
                </c:pt>
                <c:pt idx="7">
                  <c:v>-1.3016800055476381</c:v>
                </c:pt>
                <c:pt idx="8">
                  <c:v>-1.374214620043722</c:v>
                </c:pt>
                <c:pt idx="9">
                  <c:v>-1.137163986066996</c:v>
                </c:pt>
                <c:pt idx="10">
                  <c:v>-1.2683216896468981</c:v>
                </c:pt>
                <c:pt idx="11">
                  <c:v>-1.21316977375449</c:v>
                </c:pt>
                <c:pt idx="12">
                  <c:v>-1.477800401752146</c:v>
                </c:pt>
                <c:pt idx="13">
                  <c:v>-1.4062221415065921</c:v>
                </c:pt>
                <c:pt idx="14">
                  <c:v>-1.7563518952715229</c:v>
                </c:pt>
                <c:pt idx="15">
                  <c:v>-1.6333273919500479</c:v>
                </c:pt>
                <c:pt idx="16">
                  <c:v>-1.6222721623431899</c:v>
                </c:pt>
                <c:pt idx="17">
                  <c:v>-1.41274054099637</c:v>
                </c:pt>
                <c:pt idx="18">
                  <c:v>-1.2420839313691081</c:v>
                </c:pt>
                <c:pt idx="19">
                  <c:v>-1.296738958125462</c:v>
                </c:pt>
                <c:pt idx="20">
                  <c:v>-1.8191324983337509</c:v>
                </c:pt>
                <c:pt idx="21">
                  <c:v>-1.2742237496861719</c:v>
                </c:pt>
                <c:pt idx="22">
                  <c:v>-1.058944214146724</c:v>
                </c:pt>
                <c:pt idx="23">
                  <c:v>-1.1031526336911659</c:v>
                </c:pt>
                <c:pt idx="24">
                  <c:v>-0.63373231952630105</c:v>
                </c:pt>
                <c:pt idx="25">
                  <c:v>-7.2431539274007098E-2</c:v>
                </c:pt>
                <c:pt idx="26">
                  <c:v>-0.66042829567922101</c:v>
                </c:pt>
                <c:pt idx="27">
                  <c:v>-1.000972336731091</c:v>
                </c:pt>
                <c:pt idx="28">
                  <c:v>-1.120375865874244</c:v>
                </c:pt>
                <c:pt idx="29">
                  <c:v>-1.349508407776751</c:v>
                </c:pt>
                <c:pt idx="30">
                  <c:v>-1.6067984158405411</c:v>
                </c:pt>
                <c:pt idx="31">
                  <c:v>-1.347836820807057</c:v>
                </c:pt>
                <c:pt idx="32">
                  <c:v>-0.75977370921121801</c:v>
                </c:pt>
                <c:pt idx="33">
                  <c:v>-0.37471012713124702</c:v>
                </c:pt>
                <c:pt idx="34">
                  <c:v>-0.373031825000399</c:v>
                </c:pt>
                <c:pt idx="35">
                  <c:v>-0.31484277679891498</c:v>
                </c:pt>
                <c:pt idx="36">
                  <c:v>-0.83360924549353299</c:v>
                </c:pt>
                <c:pt idx="37">
                  <c:v>-1.104484522337926</c:v>
                </c:pt>
                <c:pt idx="38">
                  <c:v>-1.7804000764819781</c:v>
                </c:pt>
                <c:pt idx="39">
                  <c:v>-1.742860583414352</c:v>
                </c:pt>
                <c:pt idx="40">
                  <c:v>-1.620532873791757</c:v>
                </c:pt>
                <c:pt idx="41">
                  <c:v>-1.011299753968316</c:v>
                </c:pt>
                <c:pt idx="42">
                  <c:v>-0.69676890461167196</c:v>
                </c:pt>
                <c:pt idx="43">
                  <c:v>0.19304892541632299</c:v>
                </c:pt>
                <c:pt idx="44">
                  <c:v>0.554269451486057</c:v>
                </c:pt>
                <c:pt idx="45">
                  <c:v>0.95519940000000003</c:v>
                </c:pt>
                <c:pt idx="46">
                  <c:v>0.97203240000000002</c:v>
                </c:pt>
                <c:pt idx="47">
                  <c:v>0.77595539999999996</c:v>
                </c:pt>
                <c:pt idx="48">
                  <c:v>0.36604100000000001</c:v>
                </c:pt>
                <c:pt idx="49">
                  <c:v>0.21686520000000001</c:v>
                </c:pt>
                <c:pt idx="50">
                  <c:v>5.1177199999999999E-2</c:v>
                </c:pt>
                <c:pt idx="51">
                  <c:v>0.2363054</c:v>
                </c:pt>
                <c:pt idx="52">
                  <c:v>0.63344599999999995</c:v>
                </c:pt>
                <c:pt idx="53">
                  <c:v>0.75638439999999996</c:v>
                </c:pt>
                <c:pt idx="54">
                  <c:v>-0.12711220000000001</c:v>
                </c:pt>
                <c:pt idx="55">
                  <c:v>-0.31490360000000001</c:v>
                </c:pt>
                <c:pt idx="56">
                  <c:v>-0.60061100000000001</c:v>
                </c:pt>
                <c:pt idx="57">
                  <c:v>-1.269754</c:v>
                </c:pt>
                <c:pt idx="58">
                  <c:v>-1.626131</c:v>
                </c:pt>
                <c:pt idx="59">
                  <c:v>-0.78128600000000004</c:v>
                </c:pt>
                <c:pt idx="60">
                  <c:v>-0.49254120000000001</c:v>
                </c:pt>
                <c:pt idx="61">
                  <c:v>-0.27416940000000001</c:v>
                </c:pt>
                <c:pt idx="62">
                  <c:v>0.329399</c:v>
                </c:pt>
              </c:numCache>
            </c:numRef>
          </c:val>
          <c:extLst xmlns:c16r2="http://schemas.microsoft.com/office/drawing/2015/06/chart">
            <c:ext xmlns:c16="http://schemas.microsoft.com/office/drawing/2014/chart" uri="{C3380CC4-5D6E-409C-BE32-E72D297353CC}">
              <c16:uniqueId val="{00000001-233E-4364-A3A4-074CF9687CBC}"/>
            </c:ext>
          </c:extLst>
        </c:ser>
        <c:dLbls>
          <c:showLegendKey val="0"/>
          <c:showVal val="0"/>
          <c:showCatName val="0"/>
          <c:showSerName val="0"/>
          <c:showPercent val="0"/>
          <c:showBubbleSize val="0"/>
        </c:dLbls>
        <c:gapWidth val="96"/>
        <c:overlap val="100"/>
        <c:axId val="179517856"/>
        <c:axId val="179518416"/>
      </c:barChart>
      <c:lineChart>
        <c:grouping val="standard"/>
        <c:varyColors val="0"/>
        <c:ser>
          <c:idx val="2"/>
          <c:order val="0"/>
          <c:tx>
            <c:strRef>
              <c:f>Sheet1!$D$1</c:f>
              <c:strCache>
                <c:ptCount val="1"/>
                <c:pt idx="0">
                  <c:v>GDP per capita</c:v>
                </c:pt>
              </c:strCache>
            </c:strRef>
          </c:tx>
          <c:spPr>
            <a:ln w="38100">
              <a:solidFill>
                <a:srgbClr val="00B050"/>
              </a:solidFill>
            </a:ln>
          </c:spPr>
          <c:marker>
            <c:symbol val="none"/>
          </c:marker>
          <c:cat>
            <c:numRef>
              <c:f>Sheet1!$A$2:$A$65</c:f>
              <c:numCache>
                <c:formatCode>General</c:formatCode>
                <c:ptCount val="64"/>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numCache>
            </c:numRef>
          </c:cat>
          <c:val>
            <c:numRef>
              <c:f>Sheet1!$D$2:$D$65</c:f>
              <c:numCache>
                <c:formatCode>General</c:formatCode>
                <c:ptCount val="64"/>
                <c:pt idx="0">
                  <c:v>5.9841149198377188</c:v>
                </c:pt>
                <c:pt idx="1">
                  <c:v>5.6902933126447621</c:v>
                </c:pt>
                <c:pt idx="2">
                  <c:v>5.6817990357104682</c:v>
                </c:pt>
                <c:pt idx="3">
                  <c:v>5.2159477746050156</c:v>
                </c:pt>
                <c:pt idx="4">
                  <c:v>4.9638995267164141</c:v>
                </c:pt>
                <c:pt idx="5">
                  <c:v>4.7880513587541706</c:v>
                </c:pt>
                <c:pt idx="6">
                  <c:v>4.4927870976050546</c:v>
                </c:pt>
                <c:pt idx="7">
                  <c:v>4.2997993747737899</c:v>
                </c:pt>
                <c:pt idx="8">
                  <c:v>4.3558050350705146</c:v>
                </c:pt>
                <c:pt idx="9">
                  <c:v>4.5782493818662129</c:v>
                </c:pt>
                <c:pt idx="10">
                  <c:v>4.05067271437711</c:v>
                </c:pt>
                <c:pt idx="11">
                  <c:v>3.922568906532351</c:v>
                </c:pt>
                <c:pt idx="12">
                  <c:v>3.531696648689739</c:v>
                </c:pt>
                <c:pt idx="13">
                  <c:v>3.8277313840323299</c:v>
                </c:pt>
                <c:pt idx="14">
                  <c:v>3.9771877675324001</c:v>
                </c:pt>
                <c:pt idx="15">
                  <c:v>4.0298969053072504</c:v>
                </c:pt>
                <c:pt idx="16">
                  <c:v>3.9961784613589031</c:v>
                </c:pt>
                <c:pt idx="17">
                  <c:v>4.3182216412927783</c:v>
                </c:pt>
                <c:pt idx="18">
                  <c:v>4.3267787345831978</c:v>
                </c:pt>
                <c:pt idx="19">
                  <c:v>3.430033500568991</c:v>
                </c:pt>
                <c:pt idx="20">
                  <c:v>2.441078364020838</c:v>
                </c:pt>
                <c:pt idx="21">
                  <c:v>2.7488596836510721</c:v>
                </c:pt>
                <c:pt idx="22">
                  <c:v>2.6515948644787328</c:v>
                </c:pt>
                <c:pt idx="23">
                  <c:v>2.30006779738769</c:v>
                </c:pt>
                <c:pt idx="24">
                  <c:v>2.6551700896801922</c:v>
                </c:pt>
                <c:pt idx="25">
                  <c:v>2.9526384929067571</c:v>
                </c:pt>
                <c:pt idx="26">
                  <c:v>2.1138398838570831</c:v>
                </c:pt>
                <c:pt idx="27">
                  <c:v>1.6153229161093661</c:v>
                </c:pt>
                <c:pt idx="28">
                  <c:v>1.3692626979181051</c:v>
                </c:pt>
                <c:pt idx="29">
                  <c:v>1.1055994406377181</c:v>
                </c:pt>
                <c:pt idx="30">
                  <c:v>1.277762257072776</c:v>
                </c:pt>
                <c:pt idx="31">
                  <c:v>1.610800261416498</c:v>
                </c:pt>
                <c:pt idx="32">
                  <c:v>1.818306870313777</c:v>
                </c:pt>
                <c:pt idx="33">
                  <c:v>2.2095980649632949</c:v>
                </c:pt>
                <c:pt idx="34">
                  <c:v>2.354792687914594</c:v>
                </c:pt>
                <c:pt idx="35">
                  <c:v>1.8229727077703779</c:v>
                </c:pt>
                <c:pt idx="36">
                  <c:v>1.922954245767329</c:v>
                </c:pt>
                <c:pt idx="37">
                  <c:v>1.798001170212822</c:v>
                </c:pt>
                <c:pt idx="38">
                  <c:v>0.86334631408085105</c:v>
                </c:pt>
                <c:pt idx="39">
                  <c:v>0.71831325983831595</c:v>
                </c:pt>
                <c:pt idx="40">
                  <c:v>1.22065695662868</c:v>
                </c:pt>
                <c:pt idx="41">
                  <c:v>0.86634698358973805</c:v>
                </c:pt>
                <c:pt idx="42">
                  <c:v>1.006367629573188</c:v>
                </c:pt>
                <c:pt idx="43">
                  <c:v>1.773147859849967</c:v>
                </c:pt>
                <c:pt idx="44">
                  <c:v>1.8403931268890079</c:v>
                </c:pt>
                <c:pt idx="45">
                  <c:v>2.5503908000000002</c:v>
                </c:pt>
                <c:pt idx="46">
                  <c:v>2.6263024000000001</c:v>
                </c:pt>
                <c:pt idx="47">
                  <c:v>2.2388526</c:v>
                </c:pt>
                <c:pt idx="48">
                  <c:v>1.7186162</c:v>
                </c:pt>
                <c:pt idx="49">
                  <c:v>1.5282966</c:v>
                </c:pt>
                <c:pt idx="50">
                  <c:v>1.0559048</c:v>
                </c:pt>
                <c:pt idx="51">
                  <c:v>1.2520720000000001</c:v>
                </c:pt>
                <c:pt idx="52">
                  <c:v>1.6563551999999999</c:v>
                </c:pt>
                <c:pt idx="53">
                  <c:v>1.619266799999999</c:v>
                </c:pt>
                <c:pt idx="54">
                  <c:v>0.30209259999999999</c:v>
                </c:pt>
                <c:pt idx="55">
                  <c:v>0.44456299999999999</c:v>
                </c:pt>
                <c:pt idx="56">
                  <c:v>0.1626708</c:v>
                </c:pt>
                <c:pt idx="57">
                  <c:v>-0.56493459999999995</c:v>
                </c:pt>
                <c:pt idx="58">
                  <c:v>-0.64198500000000003</c:v>
                </c:pt>
                <c:pt idx="59">
                  <c:v>0.54442539999999995</c:v>
                </c:pt>
                <c:pt idx="60">
                  <c:v>0.52771999999999997</c:v>
                </c:pt>
                <c:pt idx="61">
                  <c:v>0.55209940000000002</c:v>
                </c:pt>
                <c:pt idx="62">
                  <c:v>1.1995958</c:v>
                </c:pt>
              </c:numCache>
            </c:numRef>
          </c:val>
          <c:smooth val="0"/>
          <c:extLst xmlns:c16r2="http://schemas.microsoft.com/office/drawing/2015/06/chart">
            <c:ext xmlns:c16="http://schemas.microsoft.com/office/drawing/2014/chart" uri="{C3380CC4-5D6E-409C-BE32-E72D297353CC}">
              <c16:uniqueId val="{00000002-233E-4364-A3A4-074CF9687CBC}"/>
            </c:ext>
          </c:extLst>
        </c:ser>
        <c:dLbls>
          <c:showLegendKey val="0"/>
          <c:showVal val="0"/>
          <c:showCatName val="0"/>
          <c:showSerName val="0"/>
          <c:showPercent val="0"/>
          <c:showBubbleSize val="0"/>
        </c:dLbls>
        <c:marker val="1"/>
        <c:smooth val="0"/>
        <c:axId val="179519536"/>
        <c:axId val="179518976"/>
      </c:lineChart>
      <c:catAx>
        <c:axId val="179517856"/>
        <c:scaling>
          <c:orientation val="minMax"/>
        </c:scaling>
        <c:delete val="0"/>
        <c:axPos val="b"/>
        <c:majorGridlines>
          <c:spPr>
            <a:ln>
              <a:prstDash val="sysDot"/>
            </a:ln>
          </c:spPr>
        </c:majorGridlines>
        <c:numFmt formatCode="General" sourceLinked="1"/>
        <c:majorTickMark val="out"/>
        <c:minorTickMark val="none"/>
        <c:tickLblPos val="low"/>
        <c:txPr>
          <a:bodyPr/>
          <a:lstStyle/>
          <a:p>
            <a:pPr>
              <a:defRPr sz="1500" b="1"/>
            </a:pPr>
            <a:endParaRPr lang="fr-FR"/>
          </a:p>
        </c:txPr>
        <c:crossAx val="179518416"/>
        <c:crosses val="autoZero"/>
        <c:auto val="1"/>
        <c:lblAlgn val="ctr"/>
        <c:lblOffset val="100"/>
        <c:tickLblSkip val="10"/>
        <c:tickMarkSkip val="10"/>
        <c:noMultiLvlLbl val="0"/>
      </c:catAx>
      <c:valAx>
        <c:axId val="179518416"/>
        <c:scaling>
          <c:orientation val="minMax"/>
          <c:max val="11"/>
          <c:min val="-3"/>
        </c:scaling>
        <c:delete val="1"/>
        <c:axPos val="l"/>
        <c:majorGridlines/>
        <c:numFmt formatCode="General" sourceLinked="0"/>
        <c:majorTickMark val="out"/>
        <c:minorTickMark val="none"/>
        <c:tickLblPos val="nextTo"/>
        <c:crossAx val="179517856"/>
        <c:crosses val="autoZero"/>
        <c:crossBetween val="between"/>
        <c:majorUnit val="2"/>
        <c:minorUnit val="0.4"/>
      </c:valAx>
      <c:valAx>
        <c:axId val="179518976"/>
        <c:scaling>
          <c:orientation val="minMax"/>
          <c:max val="11"/>
          <c:min val="-3"/>
        </c:scaling>
        <c:delete val="0"/>
        <c:axPos val="r"/>
        <c:numFmt formatCode="General" sourceLinked="1"/>
        <c:majorTickMark val="out"/>
        <c:minorTickMark val="none"/>
        <c:tickLblPos val="nextTo"/>
        <c:txPr>
          <a:bodyPr/>
          <a:lstStyle/>
          <a:p>
            <a:pPr>
              <a:defRPr sz="1500" b="1"/>
            </a:pPr>
            <a:endParaRPr lang="fr-FR"/>
          </a:p>
        </c:txPr>
        <c:crossAx val="179519536"/>
        <c:crosses val="max"/>
        <c:crossBetween val="between"/>
        <c:majorUnit val="2"/>
        <c:minorUnit val="2"/>
      </c:valAx>
      <c:catAx>
        <c:axId val="179519536"/>
        <c:scaling>
          <c:orientation val="minMax"/>
        </c:scaling>
        <c:delete val="1"/>
        <c:axPos val="b"/>
        <c:numFmt formatCode="General" sourceLinked="1"/>
        <c:majorTickMark val="out"/>
        <c:minorTickMark val="none"/>
        <c:tickLblPos val="nextTo"/>
        <c:crossAx val="179518976"/>
        <c:crosses val="autoZero"/>
        <c:auto val="1"/>
        <c:lblAlgn val="ctr"/>
        <c:lblOffset val="100"/>
        <c:noMultiLvlLbl val="0"/>
      </c:catAx>
      <c:spPr>
        <a:solidFill>
          <a:schemeClr val="bg1"/>
        </a:solidFill>
      </c:spPr>
    </c:plotArea>
    <c:plotVisOnly val="1"/>
    <c:dispBlanksAs val="gap"/>
    <c:showDLblsOverMax val="0"/>
  </c:chart>
  <c:txPr>
    <a:bodyPr/>
    <a:lstStyle/>
    <a:p>
      <a:pPr>
        <a:defRPr sz="1800"/>
      </a:pPr>
      <a:endParaRPr lang="fr-F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0.20994</cdr:x>
      <cdr:y>0.06579</cdr:y>
    </cdr:from>
    <cdr:to>
      <cdr:x>0.32875</cdr:x>
      <cdr:y>0.3228</cdr:y>
    </cdr:to>
    <cdr:sp macro="" textlink="">
      <cdr:nvSpPr>
        <cdr:cNvPr id="2" name="Oval 1">
          <a:extLst xmlns:a="http://schemas.openxmlformats.org/drawingml/2006/main">
            <a:ext uri="{FF2B5EF4-FFF2-40B4-BE49-F238E27FC236}">
              <a16:creationId xmlns="" xmlns:a16="http://schemas.microsoft.com/office/drawing/2014/main" id="{74A2D20B-F7D3-4A52-9DFF-F1EAF2A2CC6D}"/>
            </a:ext>
          </a:extLst>
        </cdr:cNvPr>
        <cdr:cNvSpPr/>
      </cdr:nvSpPr>
      <cdr:spPr bwMode="auto">
        <a:xfrm xmlns:a="http://schemas.openxmlformats.org/drawingml/2006/main">
          <a:off x="1699962" y="306708"/>
          <a:ext cx="962025" cy="1198243"/>
        </a:xfrm>
        <a:prstGeom xmlns:a="http://schemas.openxmlformats.org/drawingml/2006/main" prst="ellipse">
          <a:avLst/>
        </a:prstGeom>
        <a:noFill xmlns:a="http://schemas.openxmlformats.org/drawingml/2006/main"/>
        <a:ln xmlns:a="http://schemas.openxmlformats.org/drawingml/2006/main" w="254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rot="0" spcFirstLastPara="0" vert="horz" wrap="none" lIns="91440" tIns="45720" rIns="91440" bIns="45720" numCol="1" spcCol="0" rtlCol="0" fromWordArt="0" anchor="ctr" anchorCtr="0" forceAA="0" compatLnSpc="1">
          <a:prstTxWarp prst="textNoShape">
            <a:avLst/>
          </a:prstTxWarp>
          <a:noAutofit/>
        </a:bodyPr>
        <a:lstStyle xmlns:a="http://schemas.openxmlformats.org/drawingml/2006/main">
          <a:defPPr>
            <a:defRPr lang="nl-NL"/>
          </a:defPPr>
          <a:lvl1pPr algn="ctr" rtl="0" fontAlgn="base">
            <a:spcBef>
              <a:spcPct val="0"/>
            </a:spcBef>
            <a:spcAft>
              <a:spcPct val="0"/>
            </a:spcAft>
            <a:defRPr kern="1200">
              <a:solidFill>
                <a:schemeClr val="bg2"/>
              </a:solidFill>
              <a:latin typeface="Arial" charset="0"/>
              <a:ea typeface="+mn-ea"/>
              <a:cs typeface="+mn-cs"/>
            </a:defRPr>
          </a:lvl1pPr>
          <a:lvl2pPr marL="457200" algn="ctr" rtl="0" fontAlgn="base">
            <a:spcBef>
              <a:spcPct val="0"/>
            </a:spcBef>
            <a:spcAft>
              <a:spcPct val="0"/>
            </a:spcAft>
            <a:defRPr kern="1200">
              <a:solidFill>
                <a:schemeClr val="bg2"/>
              </a:solidFill>
              <a:latin typeface="Arial" charset="0"/>
              <a:ea typeface="+mn-ea"/>
              <a:cs typeface="+mn-cs"/>
            </a:defRPr>
          </a:lvl2pPr>
          <a:lvl3pPr marL="914400" algn="ctr" rtl="0" fontAlgn="base">
            <a:spcBef>
              <a:spcPct val="0"/>
            </a:spcBef>
            <a:spcAft>
              <a:spcPct val="0"/>
            </a:spcAft>
            <a:defRPr kern="1200">
              <a:solidFill>
                <a:schemeClr val="bg2"/>
              </a:solidFill>
              <a:latin typeface="Arial" charset="0"/>
              <a:ea typeface="+mn-ea"/>
              <a:cs typeface="+mn-cs"/>
            </a:defRPr>
          </a:lvl3pPr>
          <a:lvl4pPr marL="1371600" algn="ctr" rtl="0" fontAlgn="base">
            <a:spcBef>
              <a:spcPct val="0"/>
            </a:spcBef>
            <a:spcAft>
              <a:spcPct val="0"/>
            </a:spcAft>
            <a:defRPr kern="1200">
              <a:solidFill>
                <a:schemeClr val="bg2"/>
              </a:solidFill>
              <a:latin typeface="Arial" charset="0"/>
              <a:ea typeface="+mn-ea"/>
              <a:cs typeface="+mn-cs"/>
            </a:defRPr>
          </a:lvl4pPr>
          <a:lvl5pPr marL="1828800" algn="ctr" rtl="0" fontAlgn="base">
            <a:spcBef>
              <a:spcPct val="0"/>
            </a:spcBef>
            <a:spcAft>
              <a:spcPct val="0"/>
            </a:spcAft>
            <a:defRPr kern="1200">
              <a:solidFill>
                <a:schemeClr val="bg2"/>
              </a:solidFill>
              <a:latin typeface="Arial" charset="0"/>
              <a:ea typeface="+mn-ea"/>
              <a:cs typeface="+mn-cs"/>
            </a:defRPr>
          </a:lvl5pPr>
          <a:lvl6pPr marL="2286000" algn="l" defTabSz="914400" rtl="0" eaLnBrk="1" latinLnBrk="0" hangingPunct="1">
            <a:defRPr kern="1200">
              <a:solidFill>
                <a:schemeClr val="bg2"/>
              </a:solidFill>
              <a:latin typeface="Arial" charset="0"/>
              <a:ea typeface="+mn-ea"/>
              <a:cs typeface="+mn-cs"/>
            </a:defRPr>
          </a:lvl6pPr>
          <a:lvl7pPr marL="2743200" algn="l" defTabSz="914400" rtl="0" eaLnBrk="1" latinLnBrk="0" hangingPunct="1">
            <a:defRPr kern="1200">
              <a:solidFill>
                <a:schemeClr val="bg2"/>
              </a:solidFill>
              <a:latin typeface="Arial" charset="0"/>
              <a:ea typeface="+mn-ea"/>
              <a:cs typeface="+mn-cs"/>
            </a:defRPr>
          </a:lvl7pPr>
          <a:lvl8pPr marL="3200400" algn="l" defTabSz="914400" rtl="0" eaLnBrk="1" latinLnBrk="0" hangingPunct="1">
            <a:defRPr kern="1200">
              <a:solidFill>
                <a:schemeClr val="bg2"/>
              </a:solidFill>
              <a:latin typeface="Arial" charset="0"/>
              <a:ea typeface="+mn-ea"/>
              <a:cs typeface="+mn-cs"/>
            </a:defRPr>
          </a:lvl8pPr>
          <a:lvl9pPr marL="3657600" algn="l" defTabSz="914400" rtl="0" eaLnBrk="1" latinLnBrk="0" hangingPunct="1">
            <a:defRPr kern="1200">
              <a:solidFill>
                <a:schemeClr val="bg2"/>
              </a:solidFill>
              <a:latin typeface="Arial" charset="0"/>
              <a:ea typeface="+mn-ea"/>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a:ln>
              <a:noFill/>
            </a:ln>
            <a:solidFill>
              <a:schemeClr val="bg2"/>
            </a:solidFill>
            <a:effectLst/>
            <a:latin typeface="Arial" charset="0"/>
          </a:endParaRPr>
        </a:p>
      </cdr:txBody>
    </cdr:sp>
  </cdr:relSizeAnchor>
  <cdr:relSizeAnchor xmlns:cdr="http://schemas.openxmlformats.org/drawingml/2006/chartDrawing">
    <cdr:from>
      <cdr:x>0.22347</cdr:x>
      <cdr:y>0.33606</cdr:y>
    </cdr:from>
    <cdr:to>
      <cdr:x>0.26464</cdr:x>
      <cdr:y>0.46809</cdr:y>
    </cdr:to>
    <cdr:cxnSp macro="">
      <cdr:nvCxnSpPr>
        <cdr:cNvPr id="3" name="Straight Arrow Connector 2">
          <a:extLst xmlns:a="http://schemas.openxmlformats.org/drawingml/2006/main">
            <a:ext uri="{FF2B5EF4-FFF2-40B4-BE49-F238E27FC236}">
              <a16:creationId xmlns="" xmlns:a16="http://schemas.microsoft.com/office/drawing/2014/main" id="{2A99E982-0279-45A3-A935-34713D7145F5}"/>
            </a:ext>
          </a:extLst>
        </cdr:cNvPr>
        <cdr:cNvCxnSpPr>
          <a:cxnSpLocks xmlns:a="http://schemas.openxmlformats.org/drawingml/2006/main"/>
        </cdr:cNvCxnSpPr>
      </cdr:nvCxnSpPr>
      <cdr:spPr bwMode="auto">
        <a:xfrm xmlns:a="http://schemas.openxmlformats.org/drawingml/2006/main" flipH="1">
          <a:off x="1809500" y="1566813"/>
          <a:ext cx="333376" cy="615553"/>
        </a:xfrm>
        <a:prstGeom xmlns:a="http://schemas.openxmlformats.org/drawingml/2006/main" prst="straightConnector1">
          <a:avLst/>
        </a:prstGeom>
        <a:noFill xmlns:a="http://schemas.openxmlformats.org/drawingml/2006/main"/>
        <a:ln xmlns:a="http://schemas.openxmlformats.org/drawingml/2006/main" w="3175" cap="flat"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0.07146</cdr:x>
      <cdr:y>0.45709</cdr:y>
    </cdr:from>
    <cdr:to>
      <cdr:x>0.28437</cdr:x>
      <cdr:y>0.63533</cdr:y>
    </cdr:to>
    <cdr:sp macro="" textlink="">
      <cdr:nvSpPr>
        <cdr:cNvPr id="4" name="TextBox 13">
          <a:extLst xmlns:a="http://schemas.openxmlformats.org/drawingml/2006/main">
            <a:ext uri="{FF2B5EF4-FFF2-40B4-BE49-F238E27FC236}">
              <a16:creationId xmlns="" xmlns:a16="http://schemas.microsoft.com/office/drawing/2014/main" id="{53FD443F-3D32-4D16-9E43-3B49C6AAC416}"/>
            </a:ext>
          </a:extLst>
        </cdr:cNvPr>
        <cdr:cNvSpPr txBox="1"/>
      </cdr:nvSpPr>
      <cdr:spPr>
        <a:xfrm xmlns:a="http://schemas.openxmlformats.org/drawingml/2006/main">
          <a:off x="578602" y="2131067"/>
          <a:ext cx="1724026"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l-NL"/>
          </a:defPPr>
          <a:lvl1pPr algn="ctr" rtl="0" fontAlgn="base">
            <a:spcBef>
              <a:spcPct val="0"/>
            </a:spcBef>
            <a:spcAft>
              <a:spcPct val="0"/>
            </a:spcAft>
            <a:defRPr kern="1200">
              <a:solidFill>
                <a:schemeClr val="bg2"/>
              </a:solidFill>
              <a:latin typeface="Arial" charset="0"/>
              <a:ea typeface="+mn-ea"/>
              <a:cs typeface="+mn-cs"/>
            </a:defRPr>
          </a:lvl1pPr>
          <a:lvl2pPr marL="457200" algn="ctr" rtl="0" fontAlgn="base">
            <a:spcBef>
              <a:spcPct val="0"/>
            </a:spcBef>
            <a:spcAft>
              <a:spcPct val="0"/>
            </a:spcAft>
            <a:defRPr kern="1200">
              <a:solidFill>
                <a:schemeClr val="bg2"/>
              </a:solidFill>
              <a:latin typeface="Arial" charset="0"/>
              <a:ea typeface="+mn-ea"/>
              <a:cs typeface="+mn-cs"/>
            </a:defRPr>
          </a:lvl2pPr>
          <a:lvl3pPr marL="914400" algn="ctr" rtl="0" fontAlgn="base">
            <a:spcBef>
              <a:spcPct val="0"/>
            </a:spcBef>
            <a:spcAft>
              <a:spcPct val="0"/>
            </a:spcAft>
            <a:defRPr kern="1200">
              <a:solidFill>
                <a:schemeClr val="bg2"/>
              </a:solidFill>
              <a:latin typeface="Arial" charset="0"/>
              <a:ea typeface="+mn-ea"/>
              <a:cs typeface="+mn-cs"/>
            </a:defRPr>
          </a:lvl3pPr>
          <a:lvl4pPr marL="1371600" algn="ctr" rtl="0" fontAlgn="base">
            <a:spcBef>
              <a:spcPct val="0"/>
            </a:spcBef>
            <a:spcAft>
              <a:spcPct val="0"/>
            </a:spcAft>
            <a:defRPr kern="1200">
              <a:solidFill>
                <a:schemeClr val="bg2"/>
              </a:solidFill>
              <a:latin typeface="Arial" charset="0"/>
              <a:ea typeface="+mn-ea"/>
              <a:cs typeface="+mn-cs"/>
            </a:defRPr>
          </a:lvl4pPr>
          <a:lvl5pPr marL="1828800" algn="ctr" rtl="0" fontAlgn="base">
            <a:spcBef>
              <a:spcPct val="0"/>
            </a:spcBef>
            <a:spcAft>
              <a:spcPct val="0"/>
            </a:spcAft>
            <a:defRPr kern="1200">
              <a:solidFill>
                <a:schemeClr val="bg2"/>
              </a:solidFill>
              <a:latin typeface="Arial" charset="0"/>
              <a:ea typeface="+mn-ea"/>
              <a:cs typeface="+mn-cs"/>
            </a:defRPr>
          </a:lvl5pPr>
          <a:lvl6pPr marL="2286000" algn="l" defTabSz="914400" rtl="0" eaLnBrk="1" latinLnBrk="0" hangingPunct="1">
            <a:defRPr kern="1200">
              <a:solidFill>
                <a:schemeClr val="bg2"/>
              </a:solidFill>
              <a:latin typeface="Arial" charset="0"/>
              <a:ea typeface="+mn-ea"/>
              <a:cs typeface="+mn-cs"/>
            </a:defRPr>
          </a:lvl6pPr>
          <a:lvl7pPr marL="2743200" algn="l" defTabSz="914400" rtl="0" eaLnBrk="1" latinLnBrk="0" hangingPunct="1">
            <a:defRPr kern="1200">
              <a:solidFill>
                <a:schemeClr val="bg2"/>
              </a:solidFill>
              <a:latin typeface="Arial" charset="0"/>
              <a:ea typeface="+mn-ea"/>
              <a:cs typeface="+mn-cs"/>
            </a:defRPr>
          </a:lvl7pPr>
          <a:lvl8pPr marL="3200400" algn="l" defTabSz="914400" rtl="0" eaLnBrk="1" latinLnBrk="0" hangingPunct="1">
            <a:defRPr kern="1200">
              <a:solidFill>
                <a:schemeClr val="bg2"/>
              </a:solidFill>
              <a:latin typeface="Arial" charset="0"/>
              <a:ea typeface="+mn-ea"/>
              <a:cs typeface="+mn-cs"/>
            </a:defRPr>
          </a:lvl8pPr>
          <a:lvl9pPr marL="3657600" algn="l" defTabSz="914400" rtl="0" eaLnBrk="1" latinLnBrk="0" hangingPunct="1">
            <a:defRPr kern="1200">
              <a:solidFill>
                <a:schemeClr val="bg2"/>
              </a:solidFill>
              <a:latin typeface="Arial" charset="0"/>
              <a:ea typeface="+mn-ea"/>
              <a:cs typeface="+mn-cs"/>
            </a:defRPr>
          </a:lvl9pPr>
        </a:lstStyle>
        <a:p xmlns:a="http://schemas.openxmlformats.org/drawingml/2006/main">
          <a:r>
            <a:rPr lang="fr-BE" sz="1600" b="1" dirty="0">
              <a:solidFill>
                <a:schemeClr val="tx1"/>
              </a:solidFill>
            </a:rPr>
            <a:t>Momentum post-Internet </a:t>
          </a:r>
          <a:r>
            <a:rPr lang="fr-BE" sz="1600" b="1" dirty="0" err="1">
              <a:solidFill>
                <a:schemeClr val="tx1"/>
              </a:solidFill>
            </a:rPr>
            <a:t>bubble</a:t>
          </a:r>
          <a:endParaRPr lang="fr-BE" sz="1600" b="1" dirty="0">
            <a:solidFill>
              <a:schemeClr val="tx1"/>
            </a:solidFill>
          </a:endParaRPr>
        </a:p>
      </cdr:txBody>
    </cdr:sp>
  </cdr:relSizeAnchor>
  <cdr:relSizeAnchor xmlns:cdr="http://schemas.openxmlformats.org/drawingml/2006/chartDrawing">
    <cdr:from>
      <cdr:x>0.64945</cdr:x>
      <cdr:y>0.11742</cdr:y>
    </cdr:from>
    <cdr:to>
      <cdr:x>0.73101</cdr:x>
      <cdr:y>0.24817</cdr:y>
    </cdr:to>
    <cdr:sp macro="" textlink="">
      <cdr:nvSpPr>
        <cdr:cNvPr id="5" name="Oval 4"/>
        <cdr:cNvSpPr/>
      </cdr:nvSpPr>
      <cdr:spPr bwMode="auto">
        <a:xfrm xmlns:a="http://schemas.openxmlformats.org/drawingml/2006/main">
          <a:off x="5258765" y="547441"/>
          <a:ext cx="660400" cy="609600"/>
        </a:xfrm>
        <a:prstGeom xmlns:a="http://schemas.openxmlformats.org/drawingml/2006/main" prst="ellipse">
          <a:avLst/>
        </a:prstGeom>
        <a:solidFill xmlns:a="http://schemas.openxmlformats.org/drawingml/2006/main">
          <a:schemeClr val="bg1"/>
        </a:solidFill>
        <a:ln xmlns:a="http://schemas.openxmlformats.org/drawingml/2006/main" w="317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ctr" anchorCtr="0" compatLnSpc="1">
          <a:prstTxWarp prst="textNoShape">
            <a:avLst/>
          </a:prstTxWarp>
        </a:bodyPr>
        <a:lstStyle xmlns:a="http://schemas.openxmlformats.org/drawingml/2006/main">
          <a:defPPr>
            <a:defRPr lang="nl-NL"/>
          </a:defPPr>
          <a:lvl1pPr algn="ctr" rtl="0" fontAlgn="base">
            <a:spcBef>
              <a:spcPct val="0"/>
            </a:spcBef>
            <a:spcAft>
              <a:spcPct val="0"/>
            </a:spcAft>
            <a:defRPr kern="1200">
              <a:solidFill>
                <a:schemeClr val="bg2"/>
              </a:solidFill>
              <a:latin typeface="Arial" charset="0"/>
              <a:ea typeface="+mn-ea"/>
              <a:cs typeface="+mn-cs"/>
            </a:defRPr>
          </a:lvl1pPr>
          <a:lvl2pPr marL="457200" algn="ctr" rtl="0" fontAlgn="base">
            <a:spcBef>
              <a:spcPct val="0"/>
            </a:spcBef>
            <a:spcAft>
              <a:spcPct val="0"/>
            </a:spcAft>
            <a:defRPr kern="1200">
              <a:solidFill>
                <a:schemeClr val="bg2"/>
              </a:solidFill>
              <a:latin typeface="Arial" charset="0"/>
              <a:ea typeface="+mn-ea"/>
              <a:cs typeface="+mn-cs"/>
            </a:defRPr>
          </a:lvl2pPr>
          <a:lvl3pPr marL="914400" algn="ctr" rtl="0" fontAlgn="base">
            <a:spcBef>
              <a:spcPct val="0"/>
            </a:spcBef>
            <a:spcAft>
              <a:spcPct val="0"/>
            </a:spcAft>
            <a:defRPr kern="1200">
              <a:solidFill>
                <a:schemeClr val="bg2"/>
              </a:solidFill>
              <a:latin typeface="Arial" charset="0"/>
              <a:ea typeface="+mn-ea"/>
              <a:cs typeface="+mn-cs"/>
            </a:defRPr>
          </a:lvl3pPr>
          <a:lvl4pPr marL="1371600" algn="ctr" rtl="0" fontAlgn="base">
            <a:spcBef>
              <a:spcPct val="0"/>
            </a:spcBef>
            <a:spcAft>
              <a:spcPct val="0"/>
            </a:spcAft>
            <a:defRPr kern="1200">
              <a:solidFill>
                <a:schemeClr val="bg2"/>
              </a:solidFill>
              <a:latin typeface="Arial" charset="0"/>
              <a:ea typeface="+mn-ea"/>
              <a:cs typeface="+mn-cs"/>
            </a:defRPr>
          </a:lvl4pPr>
          <a:lvl5pPr marL="1828800" algn="ctr" rtl="0" fontAlgn="base">
            <a:spcBef>
              <a:spcPct val="0"/>
            </a:spcBef>
            <a:spcAft>
              <a:spcPct val="0"/>
            </a:spcAft>
            <a:defRPr kern="1200">
              <a:solidFill>
                <a:schemeClr val="bg2"/>
              </a:solidFill>
              <a:latin typeface="Arial" charset="0"/>
              <a:ea typeface="+mn-ea"/>
              <a:cs typeface="+mn-cs"/>
            </a:defRPr>
          </a:lvl5pPr>
          <a:lvl6pPr marL="2286000" algn="l" defTabSz="914400" rtl="0" eaLnBrk="1" latinLnBrk="0" hangingPunct="1">
            <a:defRPr kern="1200">
              <a:solidFill>
                <a:schemeClr val="bg2"/>
              </a:solidFill>
              <a:latin typeface="Arial" charset="0"/>
              <a:ea typeface="+mn-ea"/>
              <a:cs typeface="+mn-cs"/>
            </a:defRPr>
          </a:lvl6pPr>
          <a:lvl7pPr marL="2743200" algn="l" defTabSz="914400" rtl="0" eaLnBrk="1" latinLnBrk="0" hangingPunct="1">
            <a:defRPr kern="1200">
              <a:solidFill>
                <a:schemeClr val="bg2"/>
              </a:solidFill>
              <a:latin typeface="Arial" charset="0"/>
              <a:ea typeface="+mn-ea"/>
              <a:cs typeface="+mn-cs"/>
            </a:defRPr>
          </a:lvl7pPr>
          <a:lvl8pPr marL="3200400" algn="l" defTabSz="914400" rtl="0" eaLnBrk="1" latinLnBrk="0" hangingPunct="1">
            <a:defRPr kern="1200">
              <a:solidFill>
                <a:schemeClr val="bg2"/>
              </a:solidFill>
              <a:latin typeface="Arial" charset="0"/>
              <a:ea typeface="+mn-ea"/>
              <a:cs typeface="+mn-cs"/>
            </a:defRPr>
          </a:lvl8pPr>
          <a:lvl9pPr marL="3657600" algn="l" defTabSz="914400" rtl="0" eaLnBrk="1" latinLnBrk="0" hangingPunct="1">
            <a:defRPr kern="1200">
              <a:solidFill>
                <a:schemeClr val="bg2"/>
              </a:solidFill>
              <a:latin typeface="Arial" charset="0"/>
              <a:ea typeface="+mn-ea"/>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lang="fr-BE" sz="1700" b="1" dirty="0" smtClean="0">
              <a:solidFill>
                <a:schemeClr val="tx1"/>
              </a:solidFill>
            </a:rPr>
            <a:t>1</a:t>
          </a:r>
          <a:r>
            <a:rPr kumimoji="0" lang="fr-BE" sz="1700" b="1" i="0" u="none" strike="noStrike" cap="none" normalizeH="0" baseline="0" dirty="0" smtClean="0">
              <a:ln>
                <a:noFill/>
              </a:ln>
              <a:solidFill>
                <a:schemeClr val="tx1"/>
              </a:solidFill>
              <a:effectLst/>
              <a:latin typeface="Arial" charset="0"/>
            </a:rPr>
            <a:t>.97%</a:t>
          </a:r>
          <a:endParaRPr kumimoji="0" lang="fr-BE" sz="1700" b="1" i="0" u="none" strike="noStrike" cap="none" normalizeH="0" baseline="0" dirty="0">
            <a:ln>
              <a:noFill/>
            </a:ln>
            <a:solidFill>
              <a:schemeClr val="tx1"/>
            </a:solidFill>
            <a:effectLst/>
            <a:latin typeface="Arial" charset="0"/>
          </a:endParaRPr>
        </a:p>
      </cdr:txBody>
    </cdr:sp>
  </cdr:relSizeAnchor>
  <cdr:relSizeAnchor xmlns:cdr="http://schemas.openxmlformats.org/drawingml/2006/chartDrawing">
    <cdr:from>
      <cdr:x>0.10979</cdr:x>
      <cdr:y>0.05581</cdr:y>
    </cdr:from>
    <cdr:to>
      <cdr:x>0.19135</cdr:x>
      <cdr:y>0.18656</cdr:y>
    </cdr:to>
    <cdr:sp macro="" textlink="">
      <cdr:nvSpPr>
        <cdr:cNvPr id="6" name="Oval 5"/>
        <cdr:cNvSpPr/>
      </cdr:nvSpPr>
      <cdr:spPr bwMode="auto">
        <a:xfrm xmlns:a="http://schemas.openxmlformats.org/drawingml/2006/main">
          <a:off x="888999" y="260194"/>
          <a:ext cx="660400" cy="609600"/>
        </a:xfrm>
        <a:prstGeom xmlns:a="http://schemas.openxmlformats.org/drawingml/2006/main" prst="ellipse">
          <a:avLst/>
        </a:prstGeom>
        <a:solidFill xmlns:a="http://schemas.openxmlformats.org/drawingml/2006/main">
          <a:schemeClr val="bg1"/>
        </a:solidFill>
        <a:ln xmlns:a="http://schemas.openxmlformats.org/drawingml/2006/main" w="317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ctr" anchorCtr="0" compatLnSpc="1">
          <a:prstTxWarp prst="textNoShape">
            <a:avLst/>
          </a:prstTxWarp>
        </a:bodyPr>
        <a:lstStyle xmlns:a="http://schemas.openxmlformats.org/drawingml/2006/main">
          <a:defPPr>
            <a:defRPr lang="nl-NL"/>
          </a:defPPr>
          <a:lvl1pPr algn="ctr" rtl="0" fontAlgn="base">
            <a:spcBef>
              <a:spcPct val="0"/>
            </a:spcBef>
            <a:spcAft>
              <a:spcPct val="0"/>
            </a:spcAft>
            <a:defRPr kern="1200">
              <a:solidFill>
                <a:schemeClr val="bg2"/>
              </a:solidFill>
              <a:latin typeface="Arial" charset="0"/>
              <a:ea typeface="+mn-ea"/>
              <a:cs typeface="+mn-cs"/>
            </a:defRPr>
          </a:lvl1pPr>
          <a:lvl2pPr marL="457200" algn="ctr" rtl="0" fontAlgn="base">
            <a:spcBef>
              <a:spcPct val="0"/>
            </a:spcBef>
            <a:spcAft>
              <a:spcPct val="0"/>
            </a:spcAft>
            <a:defRPr kern="1200">
              <a:solidFill>
                <a:schemeClr val="bg2"/>
              </a:solidFill>
              <a:latin typeface="Arial" charset="0"/>
              <a:ea typeface="+mn-ea"/>
              <a:cs typeface="+mn-cs"/>
            </a:defRPr>
          </a:lvl2pPr>
          <a:lvl3pPr marL="914400" algn="ctr" rtl="0" fontAlgn="base">
            <a:spcBef>
              <a:spcPct val="0"/>
            </a:spcBef>
            <a:spcAft>
              <a:spcPct val="0"/>
            </a:spcAft>
            <a:defRPr kern="1200">
              <a:solidFill>
                <a:schemeClr val="bg2"/>
              </a:solidFill>
              <a:latin typeface="Arial" charset="0"/>
              <a:ea typeface="+mn-ea"/>
              <a:cs typeface="+mn-cs"/>
            </a:defRPr>
          </a:lvl3pPr>
          <a:lvl4pPr marL="1371600" algn="ctr" rtl="0" fontAlgn="base">
            <a:spcBef>
              <a:spcPct val="0"/>
            </a:spcBef>
            <a:spcAft>
              <a:spcPct val="0"/>
            </a:spcAft>
            <a:defRPr kern="1200">
              <a:solidFill>
                <a:schemeClr val="bg2"/>
              </a:solidFill>
              <a:latin typeface="Arial" charset="0"/>
              <a:ea typeface="+mn-ea"/>
              <a:cs typeface="+mn-cs"/>
            </a:defRPr>
          </a:lvl4pPr>
          <a:lvl5pPr marL="1828800" algn="ctr" rtl="0" fontAlgn="base">
            <a:spcBef>
              <a:spcPct val="0"/>
            </a:spcBef>
            <a:spcAft>
              <a:spcPct val="0"/>
            </a:spcAft>
            <a:defRPr kern="1200">
              <a:solidFill>
                <a:schemeClr val="bg2"/>
              </a:solidFill>
              <a:latin typeface="Arial" charset="0"/>
              <a:ea typeface="+mn-ea"/>
              <a:cs typeface="+mn-cs"/>
            </a:defRPr>
          </a:lvl5pPr>
          <a:lvl6pPr marL="2286000" algn="l" defTabSz="914400" rtl="0" eaLnBrk="1" latinLnBrk="0" hangingPunct="1">
            <a:defRPr kern="1200">
              <a:solidFill>
                <a:schemeClr val="bg2"/>
              </a:solidFill>
              <a:latin typeface="Arial" charset="0"/>
              <a:ea typeface="+mn-ea"/>
              <a:cs typeface="+mn-cs"/>
            </a:defRPr>
          </a:lvl6pPr>
          <a:lvl7pPr marL="2743200" algn="l" defTabSz="914400" rtl="0" eaLnBrk="1" latinLnBrk="0" hangingPunct="1">
            <a:defRPr kern="1200">
              <a:solidFill>
                <a:schemeClr val="bg2"/>
              </a:solidFill>
              <a:latin typeface="Arial" charset="0"/>
              <a:ea typeface="+mn-ea"/>
              <a:cs typeface="+mn-cs"/>
            </a:defRPr>
          </a:lvl7pPr>
          <a:lvl8pPr marL="3200400" algn="l" defTabSz="914400" rtl="0" eaLnBrk="1" latinLnBrk="0" hangingPunct="1">
            <a:defRPr kern="1200">
              <a:solidFill>
                <a:schemeClr val="bg2"/>
              </a:solidFill>
              <a:latin typeface="Arial" charset="0"/>
              <a:ea typeface="+mn-ea"/>
              <a:cs typeface="+mn-cs"/>
            </a:defRPr>
          </a:lvl8pPr>
          <a:lvl9pPr marL="3657600" algn="l" defTabSz="914400" rtl="0" eaLnBrk="1" latinLnBrk="0" hangingPunct="1">
            <a:defRPr kern="1200">
              <a:solidFill>
                <a:schemeClr val="bg2"/>
              </a:solidFill>
              <a:latin typeface="Arial" charset="0"/>
              <a:ea typeface="+mn-ea"/>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kumimoji="0" lang="fr-BE" sz="1700" b="1" i="0" u="none" strike="noStrike" cap="none" normalizeH="0" baseline="0" dirty="0" smtClean="0">
              <a:ln>
                <a:noFill/>
              </a:ln>
              <a:solidFill>
                <a:schemeClr val="tx1"/>
              </a:solidFill>
              <a:effectLst/>
              <a:latin typeface="Arial" charset="0"/>
            </a:rPr>
            <a:t>2.64%</a:t>
          </a:r>
          <a:endParaRPr kumimoji="0" lang="fr-BE" sz="1700" b="1" i="0" u="none" strike="noStrike" cap="none" normalizeH="0" baseline="0" dirty="0">
            <a:ln>
              <a:noFill/>
            </a:ln>
            <a:solidFill>
              <a:schemeClr val="tx1"/>
            </a:solidFill>
            <a:effectLst/>
            <a:latin typeface="Arial"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0.16207</cdr:x>
      <cdr:y>0.04604</cdr:y>
    </cdr:from>
    <cdr:to>
      <cdr:x>0.24003</cdr:x>
      <cdr:y>0.14355</cdr:y>
    </cdr:to>
    <cdr:sp macro="" textlink="">
      <cdr:nvSpPr>
        <cdr:cNvPr id="2" name="Oval 1"/>
        <cdr:cNvSpPr/>
      </cdr:nvSpPr>
      <cdr:spPr bwMode="auto">
        <a:xfrm xmlns:a="http://schemas.openxmlformats.org/drawingml/2006/main">
          <a:off x="1372848" y="215947"/>
          <a:ext cx="660400" cy="457309"/>
        </a:xfrm>
        <a:prstGeom xmlns:a="http://schemas.openxmlformats.org/drawingml/2006/main" prst="ellipse">
          <a:avLst/>
        </a:prstGeom>
        <a:solidFill xmlns:a="http://schemas.openxmlformats.org/drawingml/2006/main">
          <a:schemeClr val="bg1"/>
        </a:solidFill>
        <a:ln xmlns:a="http://schemas.openxmlformats.org/drawingml/2006/main" w="3175" cap="flat" cmpd="sng" algn="ctr">
          <a:solidFill>
            <a:schemeClr val="bg2">
              <a:lumMod val="50000"/>
            </a:schemeClr>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ctr" anchorCtr="0" compatLnSpc="1">
          <a:prstTxWarp prst="textNoShape">
            <a:avLst/>
          </a:prstTxWarp>
        </a:bodyPr>
        <a:lstStyle xmlns:a="http://schemas.openxmlformats.org/drawingml/2006/main">
          <a:defPPr>
            <a:defRPr lang="nl-NL"/>
          </a:defPPr>
          <a:lvl1pPr algn="ctr" rtl="0" fontAlgn="base">
            <a:spcBef>
              <a:spcPct val="0"/>
            </a:spcBef>
            <a:spcAft>
              <a:spcPct val="0"/>
            </a:spcAft>
            <a:defRPr kern="1200">
              <a:solidFill>
                <a:schemeClr val="bg2"/>
              </a:solidFill>
              <a:latin typeface="Arial" charset="0"/>
              <a:ea typeface="+mn-ea"/>
              <a:cs typeface="+mn-cs"/>
            </a:defRPr>
          </a:lvl1pPr>
          <a:lvl2pPr marL="457200" algn="ctr" rtl="0" fontAlgn="base">
            <a:spcBef>
              <a:spcPct val="0"/>
            </a:spcBef>
            <a:spcAft>
              <a:spcPct val="0"/>
            </a:spcAft>
            <a:defRPr kern="1200">
              <a:solidFill>
                <a:schemeClr val="bg2"/>
              </a:solidFill>
              <a:latin typeface="Arial" charset="0"/>
              <a:ea typeface="+mn-ea"/>
              <a:cs typeface="+mn-cs"/>
            </a:defRPr>
          </a:lvl2pPr>
          <a:lvl3pPr marL="914400" algn="ctr" rtl="0" fontAlgn="base">
            <a:spcBef>
              <a:spcPct val="0"/>
            </a:spcBef>
            <a:spcAft>
              <a:spcPct val="0"/>
            </a:spcAft>
            <a:defRPr kern="1200">
              <a:solidFill>
                <a:schemeClr val="bg2"/>
              </a:solidFill>
              <a:latin typeface="Arial" charset="0"/>
              <a:ea typeface="+mn-ea"/>
              <a:cs typeface="+mn-cs"/>
            </a:defRPr>
          </a:lvl3pPr>
          <a:lvl4pPr marL="1371600" algn="ctr" rtl="0" fontAlgn="base">
            <a:spcBef>
              <a:spcPct val="0"/>
            </a:spcBef>
            <a:spcAft>
              <a:spcPct val="0"/>
            </a:spcAft>
            <a:defRPr kern="1200">
              <a:solidFill>
                <a:schemeClr val="bg2"/>
              </a:solidFill>
              <a:latin typeface="Arial" charset="0"/>
              <a:ea typeface="+mn-ea"/>
              <a:cs typeface="+mn-cs"/>
            </a:defRPr>
          </a:lvl4pPr>
          <a:lvl5pPr marL="1828800" algn="ctr" rtl="0" fontAlgn="base">
            <a:spcBef>
              <a:spcPct val="0"/>
            </a:spcBef>
            <a:spcAft>
              <a:spcPct val="0"/>
            </a:spcAft>
            <a:defRPr kern="1200">
              <a:solidFill>
                <a:schemeClr val="bg2"/>
              </a:solidFill>
              <a:latin typeface="Arial" charset="0"/>
              <a:ea typeface="+mn-ea"/>
              <a:cs typeface="+mn-cs"/>
            </a:defRPr>
          </a:lvl5pPr>
          <a:lvl6pPr marL="2286000" algn="l" defTabSz="914400" rtl="0" eaLnBrk="1" latinLnBrk="0" hangingPunct="1">
            <a:defRPr kern="1200">
              <a:solidFill>
                <a:schemeClr val="bg2"/>
              </a:solidFill>
              <a:latin typeface="Arial" charset="0"/>
              <a:ea typeface="+mn-ea"/>
              <a:cs typeface="+mn-cs"/>
            </a:defRPr>
          </a:lvl6pPr>
          <a:lvl7pPr marL="2743200" algn="l" defTabSz="914400" rtl="0" eaLnBrk="1" latinLnBrk="0" hangingPunct="1">
            <a:defRPr kern="1200">
              <a:solidFill>
                <a:schemeClr val="bg2"/>
              </a:solidFill>
              <a:latin typeface="Arial" charset="0"/>
              <a:ea typeface="+mn-ea"/>
              <a:cs typeface="+mn-cs"/>
            </a:defRPr>
          </a:lvl7pPr>
          <a:lvl8pPr marL="3200400" algn="l" defTabSz="914400" rtl="0" eaLnBrk="1" latinLnBrk="0" hangingPunct="1">
            <a:defRPr kern="1200">
              <a:solidFill>
                <a:schemeClr val="bg2"/>
              </a:solidFill>
              <a:latin typeface="Arial" charset="0"/>
              <a:ea typeface="+mn-ea"/>
              <a:cs typeface="+mn-cs"/>
            </a:defRPr>
          </a:lvl8pPr>
          <a:lvl9pPr marL="3657600" algn="l" defTabSz="914400" rtl="0" eaLnBrk="1" latinLnBrk="0" hangingPunct="1">
            <a:defRPr kern="1200">
              <a:solidFill>
                <a:schemeClr val="bg2"/>
              </a:solidFill>
              <a:latin typeface="Arial" charset="0"/>
              <a:ea typeface="+mn-ea"/>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kumimoji="0" lang="fr-BE" sz="1800" b="1" i="0" u="none" strike="noStrike" cap="none" normalizeH="0" baseline="0" dirty="0">
              <a:ln>
                <a:noFill/>
              </a:ln>
              <a:solidFill>
                <a:schemeClr val="bg2">
                  <a:lumMod val="75000"/>
                </a:schemeClr>
              </a:solidFill>
              <a:effectLst/>
              <a:latin typeface="Arial" charset="0"/>
            </a:rPr>
            <a:t>2.2%</a:t>
          </a:r>
        </a:p>
      </cdr:txBody>
    </cdr:sp>
  </cdr:relSizeAnchor>
  <cdr:relSizeAnchor xmlns:cdr="http://schemas.openxmlformats.org/drawingml/2006/chartDrawing">
    <cdr:from>
      <cdr:x>0.2017</cdr:x>
      <cdr:y>0.16209</cdr:y>
    </cdr:from>
    <cdr:to>
      <cdr:x>0.2017</cdr:x>
      <cdr:y>0.28136</cdr:y>
    </cdr:to>
    <cdr:cxnSp macro="">
      <cdr:nvCxnSpPr>
        <cdr:cNvPr id="4" name="Straight Arrow Connector 3"/>
        <cdr:cNvCxnSpPr/>
      </cdr:nvCxnSpPr>
      <cdr:spPr bwMode="auto">
        <a:xfrm xmlns:a="http://schemas.openxmlformats.org/drawingml/2006/main">
          <a:off x="1708620" y="760203"/>
          <a:ext cx="1" cy="559375"/>
        </a:xfrm>
        <a:prstGeom xmlns:a="http://schemas.openxmlformats.org/drawingml/2006/main" prst="straightConnector1">
          <a:avLst/>
        </a:prstGeom>
        <a:noFill xmlns:a="http://schemas.openxmlformats.org/drawingml/2006/main"/>
        <a:ln xmlns:a="http://schemas.openxmlformats.org/drawingml/2006/main" w="38100" cap="flat" cmpd="sng" algn="ctr">
          <a:solidFill>
            <a:schemeClr val="tx1">
              <a:alpha val="67000"/>
            </a:schemeClr>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0.16628</cdr:x>
      <cdr:y>0.2878</cdr:y>
    </cdr:from>
    <cdr:to>
      <cdr:x>0.24424</cdr:x>
      <cdr:y>0.38969</cdr:y>
    </cdr:to>
    <cdr:sp macro="" textlink="">
      <cdr:nvSpPr>
        <cdr:cNvPr id="8" name="Oval 7"/>
        <cdr:cNvSpPr/>
      </cdr:nvSpPr>
      <cdr:spPr bwMode="auto">
        <a:xfrm xmlns:a="http://schemas.openxmlformats.org/drawingml/2006/main">
          <a:off x="1408528" y="1349812"/>
          <a:ext cx="660400" cy="477873"/>
        </a:xfrm>
        <a:prstGeom xmlns:a="http://schemas.openxmlformats.org/drawingml/2006/main" prst="ellipse">
          <a:avLst/>
        </a:prstGeom>
        <a:solidFill xmlns:a="http://schemas.openxmlformats.org/drawingml/2006/main">
          <a:schemeClr val="bg1"/>
        </a:solidFill>
        <a:ln xmlns:a="http://schemas.openxmlformats.org/drawingml/2006/main" w="317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lang="fr-BE" sz="2000" b="1" dirty="0" smtClean="0">
              <a:solidFill>
                <a:schemeClr val="tx1"/>
              </a:solidFill>
              <a:latin typeface="Arial" charset="0"/>
            </a:rPr>
            <a:t>1</a:t>
          </a:r>
          <a:r>
            <a:rPr kumimoji="0" lang="fr-BE" sz="2000" b="1" i="0" u="none" strike="noStrike" cap="none" normalizeH="0" baseline="0" dirty="0" smtClean="0">
              <a:ln>
                <a:noFill/>
              </a:ln>
              <a:solidFill>
                <a:schemeClr val="tx1"/>
              </a:solidFill>
              <a:effectLst/>
              <a:latin typeface="Arial" charset="0"/>
            </a:rPr>
            <a:t>.9%</a:t>
          </a:r>
          <a:endParaRPr kumimoji="0" lang="fr-BE" sz="2000" b="1" i="0" u="none" strike="noStrike" cap="none" normalizeH="0" baseline="0" dirty="0">
            <a:ln>
              <a:noFill/>
            </a:ln>
            <a:solidFill>
              <a:schemeClr val="tx1"/>
            </a:solidFill>
            <a:effectLst/>
            <a:latin typeface="Arial" charset="0"/>
          </a:endParaRPr>
        </a:p>
      </cdr:txBody>
    </cdr:sp>
  </cdr:relSizeAnchor>
  <cdr:relSizeAnchor xmlns:cdr="http://schemas.openxmlformats.org/drawingml/2006/chartDrawing">
    <cdr:from>
      <cdr:x>0.77138</cdr:x>
      <cdr:y>0.64561</cdr:y>
    </cdr:from>
    <cdr:to>
      <cdr:x>0.84934</cdr:x>
      <cdr:y>0.74427</cdr:y>
    </cdr:to>
    <cdr:sp macro="" textlink="">
      <cdr:nvSpPr>
        <cdr:cNvPr id="14" name="Oval 13"/>
        <cdr:cNvSpPr/>
      </cdr:nvSpPr>
      <cdr:spPr bwMode="auto">
        <a:xfrm xmlns:a="http://schemas.openxmlformats.org/drawingml/2006/main">
          <a:off x="6534308" y="3027936"/>
          <a:ext cx="660400" cy="462754"/>
        </a:xfrm>
        <a:prstGeom xmlns:a="http://schemas.openxmlformats.org/drawingml/2006/main" prst="ellipse">
          <a:avLst/>
        </a:prstGeom>
        <a:solidFill xmlns:a="http://schemas.openxmlformats.org/drawingml/2006/main">
          <a:schemeClr val="bg1"/>
        </a:solidFill>
        <a:ln xmlns:a="http://schemas.openxmlformats.org/drawingml/2006/main" w="3175" cap="flat" cmpd="sng" algn="ctr">
          <a:solidFill>
            <a:schemeClr val="bg2">
              <a:lumMod val="50000"/>
            </a:schemeClr>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lang="fr-BE" sz="1800" b="1" dirty="0">
              <a:solidFill>
                <a:schemeClr val="bg2">
                  <a:lumMod val="75000"/>
                </a:schemeClr>
              </a:solidFill>
              <a:latin typeface="Arial" charset="0"/>
            </a:rPr>
            <a:t>0</a:t>
          </a:r>
          <a:r>
            <a:rPr kumimoji="0" lang="fr-BE" sz="1800" b="1" i="0" u="none" strike="noStrike" cap="none" normalizeH="0" baseline="0" dirty="0" smtClean="0">
              <a:ln>
                <a:noFill/>
              </a:ln>
              <a:solidFill>
                <a:schemeClr val="bg2">
                  <a:lumMod val="75000"/>
                </a:schemeClr>
              </a:solidFill>
              <a:effectLst/>
              <a:latin typeface="Arial" charset="0"/>
            </a:rPr>
            <a:t>.7%</a:t>
          </a:r>
          <a:endParaRPr kumimoji="0" lang="fr-BE" sz="1800" b="1" i="0" u="none" strike="noStrike" cap="none" normalizeH="0" baseline="0" dirty="0">
            <a:ln>
              <a:noFill/>
            </a:ln>
            <a:solidFill>
              <a:schemeClr val="bg2">
                <a:lumMod val="75000"/>
              </a:schemeClr>
            </a:solidFill>
            <a:effectLst/>
            <a:latin typeface="Arial" charset="0"/>
          </a:endParaRPr>
        </a:p>
      </cdr:txBody>
    </cdr:sp>
  </cdr:relSizeAnchor>
  <cdr:relSizeAnchor xmlns:cdr="http://schemas.openxmlformats.org/drawingml/2006/chartDrawing">
    <cdr:from>
      <cdr:x>0.81216</cdr:x>
      <cdr:y>0.4941</cdr:y>
    </cdr:from>
    <cdr:to>
      <cdr:x>0.81216</cdr:x>
      <cdr:y>0.61982</cdr:y>
    </cdr:to>
    <cdr:cxnSp macro="">
      <cdr:nvCxnSpPr>
        <cdr:cNvPr id="15" name="Straight Arrow Connector 14"/>
        <cdr:cNvCxnSpPr/>
      </cdr:nvCxnSpPr>
      <cdr:spPr bwMode="auto">
        <a:xfrm xmlns:a="http://schemas.openxmlformats.org/drawingml/2006/main" flipV="1">
          <a:off x="6879762" y="2317379"/>
          <a:ext cx="0" cy="589611"/>
        </a:xfrm>
        <a:prstGeom xmlns:a="http://schemas.openxmlformats.org/drawingml/2006/main" prst="straightConnector1">
          <a:avLst/>
        </a:prstGeom>
        <a:noFill xmlns:a="http://schemas.openxmlformats.org/drawingml/2006/main"/>
        <a:ln xmlns:a="http://schemas.openxmlformats.org/drawingml/2006/main" w="38100" cap="flat" cmpd="sng" algn="ctr">
          <a:solidFill>
            <a:schemeClr val="tx1">
              <a:alpha val="67000"/>
            </a:schemeClr>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0.77024</cdr:x>
      <cdr:y>0.35988</cdr:y>
    </cdr:from>
    <cdr:to>
      <cdr:x>0.8482</cdr:x>
      <cdr:y>0.46177</cdr:y>
    </cdr:to>
    <cdr:sp macro="" textlink="">
      <cdr:nvSpPr>
        <cdr:cNvPr id="19" name="Oval 18"/>
        <cdr:cNvSpPr/>
      </cdr:nvSpPr>
      <cdr:spPr bwMode="auto">
        <a:xfrm xmlns:a="http://schemas.openxmlformats.org/drawingml/2006/main">
          <a:off x="6524628" y="1687858"/>
          <a:ext cx="660400" cy="477873"/>
        </a:xfrm>
        <a:prstGeom xmlns:a="http://schemas.openxmlformats.org/drawingml/2006/main" prst="ellipse">
          <a:avLst/>
        </a:prstGeom>
        <a:solidFill xmlns:a="http://schemas.openxmlformats.org/drawingml/2006/main">
          <a:schemeClr val="bg1"/>
        </a:solidFill>
        <a:ln xmlns:a="http://schemas.openxmlformats.org/drawingml/2006/main" w="317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lang="fr-BE" sz="2000" b="1" dirty="0" smtClean="0">
              <a:solidFill>
                <a:schemeClr val="tx1"/>
              </a:solidFill>
              <a:latin typeface="Arial" charset="0"/>
            </a:rPr>
            <a:t>1</a:t>
          </a:r>
          <a:r>
            <a:rPr kumimoji="0" lang="fr-BE" sz="2000" b="1" i="0" u="none" strike="noStrike" cap="none" normalizeH="0" baseline="0" dirty="0" smtClean="0">
              <a:ln>
                <a:noFill/>
              </a:ln>
              <a:solidFill>
                <a:schemeClr val="tx1"/>
              </a:solidFill>
              <a:effectLst/>
              <a:latin typeface="Arial" charset="0"/>
            </a:rPr>
            <a:t>.3%</a:t>
          </a:r>
          <a:endParaRPr kumimoji="0" lang="fr-BE" sz="2000" b="1" i="0" u="none" strike="noStrike" cap="none" normalizeH="0" baseline="0" dirty="0">
            <a:ln>
              <a:noFill/>
            </a:ln>
            <a:solidFill>
              <a:schemeClr val="tx1"/>
            </a:solidFill>
            <a:effectLst/>
            <a:latin typeface="Arial"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0.09253</cdr:x>
      <cdr:y>0</cdr:y>
    </cdr:from>
    <cdr:to>
      <cdr:x>0.93006</cdr:x>
      <cdr:y>0.13983</cdr:y>
    </cdr:to>
    <cdr:sp macro="" textlink="">
      <cdr:nvSpPr>
        <cdr:cNvPr id="2" name="TextBox 1"/>
        <cdr:cNvSpPr txBox="1"/>
      </cdr:nvSpPr>
      <cdr:spPr>
        <a:xfrm xmlns:a="http://schemas.openxmlformats.org/drawingml/2006/main">
          <a:off x="406596" y="-917376"/>
          <a:ext cx="3680274" cy="3240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BE" sz="1600" b="1" dirty="0"/>
            <a:t>United States</a:t>
          </a:r>
        </a:p>
      </cdr:txBody>
    </cdr:sp>
  </cdr:relSizeAnchor>
</c:userShapes>
</file>

<file path=ppt/drawings/drawing12.xml><?xml version="1.0" encoding="utf-8"?>
<c:userShapes xmlns:c="http://schemas.openxmlformats.org/drawingml/2006/chart">
  <cdr:relSizeAnchor xmlns:cdr="http://schemas.openxmlformats.org/drawingml/2006/chartDrawing">
    <cdr:from>
      <cdr:x>0.16791</cdr:x>
      <cdr:y>0</cdr:y>
    </cdr:from>
    <cdr:to>
      <cdr:x>0.40154</cdr:x>
      <cdr:y>0.13983</cdr:y>
    </cdr:to>
    <cdr:sp macro="" textlink="">
      <cdr:nvSpPr>
        <cdr:cNvPr id="2" name="TextBox 1"/>
        <cdr:cNvSpPr txBox="1"/>
      </cdr:nvSpPr>
      <cdr:spPr>
        <a:xfrm xmlns:a="http://schemas.openxmlformats.org/drawingml/2006/main">
          <a:off x="1386135" y="-3213100"/>
          <a:ext cx="1928565" cy="430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BE" sz="1600" b="1" dirty="0" err="1"/>
            <a:t>Japan</a:t>
          </a:r>
          <a:endParaRPr lang="fr-BE" sz="1600" b="1" dirty="0"/>
        </a:p>
      </cdr:txBody>
    </cdr:sp>
  </cdr:relSizeAnchor>
</c:userShapes>
</file>

<file path=ppt/drawings/drawing13.xml><?xml version="1.0" encoding="utf-8"?>
<c:userShapes xmlns:c="http://schemas.openxmlformats.org/drawingml/2006/chart">
  <cdr:relSizeAnchor xmlns:cdr="http://schemas.openxmlformats.org/drawingml/2006/chartDrawing">
    <cdr:from>
      <cdr:x>0.09253</cdr:x>
      <cdr:y>0</cdr:y>
    </cdr:from>
    <cdr:to>
      <cdr:x>0.93006</cdr:x>
      <cdr:y>0.13983</cdr:y>
    </cdr:to>
    <cdr:sp macro="" textlink="">
      <cdr:nvSpPr>
        <cdr:cNvPr id="2" name="TextBox 1"/>
        <cdr:cNvSpPr txBox="1"/>
      </cdr:nvSpPr>
      <cdr:spPr>
        <a:xfrm xmlns:a="http://schemas.openxmlformats.org/drawingml/2006/main">
          <a:off x="406596" y="-917376"/>
          <a:ext cx="3680274" cy="3240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BE" sz="1600" b="1" dirty="0"/>
            <a:t>United </a:t>
          </a:r>
          <a:r>
            <a:rPr lang="fr-BE" sz="1600" b="1" dirty="0" err="1"/>
            <a:t>Kingdom</a:t>
          </a:r>
          <a:endParaRPr lang="fr-BE" sz="1600" b="1" dirty="0"/>
        </a:p>
      </cdr:txBody>
    </cdr:sp>
  </cdr:relSizeAnchor>
</c:userShapes>
</file>

<file path=ppt/drawings/drawing14.xml><?xml version="1.0" encoding="utf-8"?>
<c:userShapes xmlns:c="http://schemas.openxmlformats.org/drawingml/2006/chart">
  <cdr:relSizeAnchor xmlns:cdr="http://schemas.openxmlformats.org/drawingml/2006/chartDrawing">
    <cdr:from>
      <cdr:x>0.09253</cdr:x>
      <cdr:y>0</cdr:y>
    </cdr:from>
    <cdr:to>
      <cdr:x>0.93006</cdr:x>
      <cdr:y>0.13983</cdr:y>
    </cdr:to>
    <cdr:sp macro="" textlink="">
      <cdr:nvSpPr>
        <cdr:cNvPr id="2" name="TextBox 1"/>
        <cdr:cNvSpPr txBox="1"/>
      </cdr:nvSpPr>
      <cdr:spPr>
        <a:xfrm xmlns:a="http://schemas.openxmlformats.org/drawingml/2006/main">
          <a:off x="406596" y="-917376"/>
          <a:ext cx="3680274" cy="3240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BE" sz="1600" b="1" dirty="0"/>
            <a:t>Euro area</a:t>
          </a:r>
        </a:p>
      </cdr:txBody>
    </cdr:sp>
  </cdr:relSizeAnchor>
</c:userShapes>
</file>

<file path=ppt/drawings/drawing15.xml><?xml version="1.0" encoding="utf-8"?>
<c:userShapes xmlns:c="http://schemas.openxmlformats.org/drawingml/2006/chart">
  <cdr:relSizeAnchor xmlns:cdr="http://schemas.openxmlformats.org/drawingml/2006/chartDrawing">
    <cdr:from>
      <cdr:x>0.03625</cdr:x>
      <cdr:y>0</cdr:y>
    </cdr:from>
    <cdr:to>
      <cdr:x>1</cdr:x>
      <cdr:y>0.13247</cdr:y>
    </cdr:to>
    <cdr:sp macro="" textlink="">
      <cdr:nvSpPr>
        <cdr:cNvPr id="2" name="TextBox 1"/>
        <cdr:cNvSpPr txBox="1"/>
      </cdr:nvSpPr>
      <cdr:spPr>
        <a:xfrm xmlns:a="http://schemas.openxmlformats.org/drawingml/2006/main">
          <a:off x="152400" y="-1099150"/>
          <a:ext cx="4051300" cy="647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700" b="1" noProof="0" dirty="0"/>
            <a:t>Gini coefficients</a:t>
          </a:r>
          <a:r>
            <a:rPr lang="en-GB" sz="1700" b="1" baseline="30000" noProof="0" dirty="0"/>
            <a:t>1</a:t>
          </a:r>
          <a:r>
            <a:rPr lang="en-GB" sz="1700" b="1" noProof="0" dirty="0"/>
            <a:t> of income inequality</a:t>
          </a:r>
        </a:p>
        <a:p xmlns:a="http://schemas.openxmlformats.org/drawingml/2006/main">
          <a:r>
            <a:rPr lang="en-GB" sz="1600" noProof="0" dirty="0"/>
            <a:t>(mid-1980s and 2015 or last available)</a:t>
          </a:r>
        </a:p>
      </cdr:txBody>
    </cdr:sp>
  </cdr:relSizeAnchor>
</c:userShapes>
</file>

<file path=ppt/drawings/drawing16.xml><?xml version="1.0" encoding="utf-8"?>
<c:userShapes xmlns:c="http://schemas.openxmlformats.org/drawingml/2006/chart">
  <cdr:relSizeAnchor xmlns:cdr="http://schemas.openxmlformats.org/drawingml/2006/chartDrawing">
    <cdr:from>
      <cdr:x>0.0574</cdr:x>
      <cdr:y>0.0026</cdr:y>
    </cdr:from>
    <cdr:to>
      <cdr:x>1</cdr:x>
      <cdr:y>0.13506</cdr:y>
    </cdr:to>
    <cdr:sp macro="" textlink="">
      <cdr:nvSpPr>
        <cdr:cNvPr id="2" name="TextBox 1"/>
        <cdr:cNvSpPr txBox="1"/>
      </cdr:nvSpPr>
      <cdr:spPr>
        <a:xfrm xmlns:a="http://schemas.openxmlformats.org/drawingml/2006/main">
          <a:off x="241300" y="12713"/>
          <a:ext cx="3962400" cy="6476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700" b="1" noProof="0" dirty="0"/>
            <a:t>Palma ratio</a:t>
          </a:r>
          <a:r>
            <a:rPr lang="en-GB" sz="1700" b="1" baseline="30000" noProof="0" dirty="0"/>
            <a:t>2</a:t>
          </a:r>
          <a:r>
            <a:rPr lang="en-GB" sz="1700" b="1" noProof="0" dirty="0"/>
            <a:t> of income inequality</a:t>
          </a:r>
        </a:p>
        <a:p xmlns:a="http://schemas.openxmlformats.org/drawingml/2006/main">
          <a:r>
            <a:rPr lang="en-GB" sz="1600" noProof="0" dirty="0"/>
            <a:t>(mid-1980s and 2015 or last available)</a:t>
          </a:r>
        </a:p>
      </cdr:txBody>
    </cdr:sp>
  </cdr:relSizeAnchor>
</c:userShapes>
</file>

<file path=ppt/drawings/drawing17.xml><?xml version="1.0" encoding="utf-8"?>
<c:userShapes xmlns:c="http://schemas.openxmlformats.org/drawingml/2006/chart">
  <cdr:relSizeAnchor xmlns:cdr="http://schemas.openxmlformats.org/drawingml/2006/chartDrawing">
    <cdr:from>
      <cdr:x>0.05968</cdr:x>
      <cdr:y>0</cdr:y>
    </cdr:from>
    <cdr:to>
      <cdr:x>0.97127</cdr:x>
      <cdr:y>0.15635</cdr:y>
    </cdr:to>
    <cdr:sp macro="" textlink="">
      <cdr:nvSpPr>
        <cdr:cNvPr id="2" name="TextBox 1"/>
        <cdr:cNvSpPr txBox="1"/>
      </cdr:nvSpPr>
      <cdr:spPr>
        <a:xfrm xmlns:a="http://schemas.openxmlformats.org/drawingml/2006/main">
          <a:off x="503305" y="0"/>
          <a:ext cx="7687217" cy="787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000" b="1" noProof="0" dirty="0"/>
            <a:t>Wealth share of top percentiles of the net wealth distribution</a:t>
          </a:r>
        </a:p>
        <a:p xmlns:a="http://schemas.openxmlformats.org/drawingml/2006/main">
          <a:r>
            <a:rPr lang="en-GB" sz="1800" noProof="0" dirty="0"/>
            <a:t>(2014 or last available year)</a:t>
          </a:r>
        </a:p>
      </cdr:txBody>
    </cdr:sp>
  </cdr:relSizeAnchor>
</c:userShapes>
</file>

<file path=ppt/drawings/drawing2.xml><?xml version="1.0" encoding="utf-8"?>
<c:userShapes xmlns:c="http://schemas.openxmlformats.org/drawingml/2006/chart">
  <cdr:relSizeAnchor xmlns:cdr="http://schemas.openxmlformats.org/drawingml/2006/chartDrawing">
    <cdr:from>
      <cdr:x>0.08964</cdr:x>
      <cdr:y>0</cdr:y>
    </cdr:from>
    <cdr:to>
      <cdr:x>0.92717</cdr:x>
      <cdr:y>0.13983</cdr:y>
    </cdr:to>
    <cdr:sp macro="" textlink="">
      <cdr:nvSpPr>
        <cdr:cNvPr id="2" name="TextBox 1"/>
        <cdr:cNvSpPr txBox="1"/>
      </cdr:nvSpPr>
      <cdr:spPr>
        <a:xfrm xmlns:a="http://schemas.openxmlformats.org/drawingml/2006/main">
          <a:off x="406400" y="0"/>
          <a:ext cx="3797300" cy="3977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BE" sz="1600" b="1" dirty="0"/>
            <a:t>United States</a:t>
          </a:r>
        </a:p>
      </cdr:txBody>
    </cdr:sp>
  </cdr:relSizeAnchor>
</c:userShapes>
</file>

<file path=ppt/drawings/drawing3.xml><?xml version="1.0" encoding="utf-8"?>
<c:userShapes xmlns:c="http://schemas.openxmlformats.org/drawingml/2006/chart">
  <cdr:relSizeAnchor xmlns:cdr="http://schemas.openxmlformats.org/drawingml/2006/chartDrawing">
    <cdr:from>
      <cdr:x>0.08964</cdr:x>
      <cdr:y>0</cdr:y>
    </cdr:from>
    <cdr:to>
      <cdr:x>0.92717</cdr:x>
      <cdr:y>0.13983</cdr:y>
    </cdr:to>
    <cdr:sp macro="" textlink="">
      <cdr:nvSpPr>
        <cdr:cNvPr id="2" name="TextBox 1"/>
        <cdr:cNvSpPr txBox="1"/>
      </cdr:nvSpPr>
      <cdr:spPr>
        <a:xfrm xmlns:a="http://schemas.openxmlformats.org/drawingml/2006/main">
          <a:off x="406400" y="0"/>
          <a:ext cx="3797300" cy="3977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BE" sz="1600" b="1" dirty="0"/>
            <a:t>United </a:t>
          </a:r>
          <a:r>
            <a:rPr lang="fr-BE" sz="1600" b="1" dirty="0" err="1"/>
            <a:t>Kingdom</a:t>
          </a:r>
          <a:endParaRPr lang="fr-BE"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0.12704</cdr:x>
      <cdr:y>0</cdr:y>
    </cdr:from>
    <cdr:to>
      <cdr:x>0.37901</cdr:x>
      <cdr:y>0.13983</cdr:y>
    </cdr:to>
    <cdr:sp macro="" textlink="">
      <cdr:nvSpPr>
        <cdr:cNvPr id="2" name="TextBox 1"/>
        <cdr:cNvSpPr txBox="1"/>
      </cdr:nvSpPr>
      <cdr:spPr>
        <a:xfrm xmlns:a="http://schemas.openxmlformats.org/drawingml/2006/main">
          <a:off x="1034890" y="0"/>
          <a:ext cx="2052681" cy="4113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BE" sz="1600" b="1" dirty="0" err="1"/>
            <a:t>Japan</a:t>
          </a:r>
          <a:endParaRPr lang="fr-BE" sz="16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0.08964</cdr:x>
      <cdr:y>0</cdr:y>
    </cdr:from>
    <cdr:to>
      <cdr:x>0.92717</cdr:x>
      <cdr:y>0.13983</cdr:y>
    </cdr:to>
    <cdr:sp macro="" textlink="">
      <cdr:nvSpPr>
        <cdr:cNvPr id="2" name="TextBox 1"/>
        <cdr:cNvSpPr txBox="1"/>
      </cdr:nvSpPr>
      <cdr:spPr>
        <a:xfrm xmlns:a="http://schemas.openxmlformats.org/drawingml/2006/main">
          <a:off x="406400" y="0"/>
          <a:ext cx="3797300" cy="3977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BE" sz="1600" b="1" dirty="0"/>
            <a:t>Euro area </a:t>
          </a:r>
          <a:r>
            <a:rPr lang="fr-BE" sz="1600" b="1" baseline="30000" dirty="0"/>
            <a:t>(1)</a:t>
          </a:r>
        </a:p>
      </cdr:txBody>
    </cdr:sp>
  </cdr:relSizeAnchor>
</c:userShapes>
</file>

<file path=ppt/drawings/drawing6.xml><?xml version="1.0" encoding="utf-8"?>
<c:userShapes xmlns:c="http://schemas.openxmlformats.org/drawingml/2006/chart">
  <cdr:relSizeAnchor xmlns:cdr="http://schemas.openxmlformats.org/drawingml/2006/chartDrawing">
    <cdr:from>
      <cdr:x>0.09253</cdr:x>
      <cdr:y>0</cdr:y>
    </cdr:from>
    <cdr:to>
      <cdr:x>0.93006</cdr:x>
      <cdr:y>0.13983</cdr:y>
    </cdr:to>
    <cdr:sp macro="" textlink="">
      <cdr:nvSpPr>
        <cdr:cNvPr id="2" name="TextBox 1"/>
        <cdr:cNvSpPr txBox="1"/>
      </cdr:nvSpPr>
      <cdr:spPr>
        <a:xfrm xmlns:a="http://schemas.openxmlformats.org/drawingml/2006/main">
          <a:off x="406596" y="-917376"/>
          <a:ext cx="3680274" cy="3240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BE" sz="1600" b="1" dirty="0"/>
            <a:t>United States</a:t>
          </a:r>
        </a:p>
      </cdr:txBody>
    </cdr:sp>
  </cdr:relSizeAnchor>
</c:userShapes>
</file>

<file path=ppt/drawings/drawing7.xml><?xml version="1.0" encoding="utf-8"?>
<c:userShapes xmlns:c="http://schemas.openxmlformats.org/drawingml/2006/chart">
  <cdr:relSizeAnchor xmlns:cdr="http://schemas.openxmlformats.org/drawingml/2006/chartDrawing">
    <cdr:from>
      <cdr:x>0.10258</cdr:x>
      <cdr:y>0</cdr:y>
    </cdr:from>
    <cdr:to>
      <cdr:x>0.36622</cdr:x>
      <cdr:y>0.13983</cdr:y>
    </cdr:to>
    <cdr:sp macro="" textlink="">
      <cdr:nvSpPr>
        <cdr:cNvPr id="2" name="TextBox 1"/>
        <cdr:cNvSpPr txBox="1"/>
      </cdr:nvSpPr>
      <cdr:spPr>
        <a:xfrm xmlns:a="http://schemas.openxmlformats.org/drawingml/2006/main">
          <a:off x="871517" y="0"/>
          <a:ext cx="2239984" cy="3999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600" b="1" dirty="0"/>
            <a:t>Japan</a:t>
          </a:r>
        </a:p>
      </cdr:txBody>
    </cdr:sp>
  </cdr:relSizeAnchor>
</c:userShapes>
</file>

<file path=ppt/drawings/drawing8.xml><?xml version="1.0" encoding="utf-8"?>
<c:userShapes xmlns:c="http://schemas.openxmlformats.org/drawingml/2006/chart">
  <cdr:relSizeAnchor xmlns:cdr="http://schemas.openxmlformats.org/drawingml/2006/chartDrawing">
    <cdr:from>
      <cdr:x>0.09253</cdr:x>
      <cdr:y>0</cdr:y>
    </cdr:from>
    <cdr:to>
      <cdr:x>0.93006</cdr:x>
      <cdr:y>0.13983</cdr:y>
    </cdr:to>
    <cdr:sp macro="" textlink="">
      <cdr:nvSpPr>
        <cdr:cNvPr id="2" name="TextBox 1"/>
        <cdr:cNvSpPr txBox="1"/>
      </cdr:nvSpPr>
      <cdr:spPr>
        <a:xfrm xmlns:a="http://schemas.openxmlformats.org/drawingml/2006/main">
          <a:off x="406596" y="-917376"/>
          <a:ext cx="3680274" cy="3240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BE" sz="1600" b="1" dirty="0"/>
            <a:t>Euro area</a:t>
          </a:r>
        </a:p>
      </cdr:txBody>
    </cdr:sp>
  </cdr:relSizeAnchor>
</c:userShapes>
</file>

<file path=ppt/drawings/drawing9.xml><?xml version="1.0" encoding="utf-8"?>
<c:userShapes xmlns:c="http://schemas.openxmlformats.org/drawingml/2006/chart">
  <cdr:relSizeAnchor xmlns:cdr="http://schemas.openxmlformats.org/drawingml/2006/chartDrawing">
    <cdr:from>
      <cdr:x>0.09253</cdr:x>
      <cdr:y>0</cdr:y>
    </cdr:from>
    <cdr:to>
      <cdr:x>0.93006</cdr:x>
      <cdr:y>0.13983</cdr:y>
    </cdr:to>
    <cdr:sp macro="" textlink="">
      <cdr:nvSpPr>
        <cdr:cNvPr id="2" name="TextBox 1"/>
        <cdr:cNvSpPr txBox="1"/>
      </cdr:nvSpPr>
      <cdr:spPr>
        <a:xfrm xmlns:a="http://schemas.openxmlformats.org/drawingml/2006/main">
          <a:off x="406596" y="-917376"/>
          <a:ext cx="3680274" cy="3240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BE" sz="1600" b="1" dirty="0"/>
            <a:t>United </a:t>
          </a:r>
          <a:r>
            <a:rPr lang="en-GB" sz="1600" b="1" dirty="0"/>
            <a:t>Kingdom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4"/>
            <a:ext cx="2946400" cy="496411"/>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l" defTabSz="918870">
              <a:defRPr sz="1100">
                <a:solidFill>
                  <a:schemeClr val="tx1"/>
                </a:solidFill>
              </a:defRPr>
            </a:lvl1pPr>
          </a:lstStyle>
          <a:p>
            <a:pPr>
              <a:defRPr/>
            </a:pPr>
            <a:endParaRPr lang="nl-NL"/>
          </a:p>
        </p:txBody>
      </p:sp>
      <p:sp>
        <p:nvSpPr>
          <p:cNvPr id="11267" name="Rectangle 3"/>
          <p:cNvSpPr>
            <a:spLocks noGrp="1" noChangeArrowheads="1"/>
          </p:cNvSpPr>
          <p:nvPr>
            <p:ph type="dt" sz="quarter" idx="1"/>
          </p:nvPr>
        </p:nvSpPr>
        <p:spPr bwMode="auto">
          <a:xfrm>
            <a:off x="3849690" y="4"/>
            <a:ext cx="2946400" cy="496411"/>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r" defTabSz="918870">
              <a:defRPr sz="1100">
                <a:solidFill>
                  <a:schemeClr val="tx1"/>
                </a:solidFill>
              </a:defRPr>
            </a:lvl1pPr>
          </a:lstStyle>
          <a:p>
            <a:pPr>
              <a:defRPr/>
            </a:pPr>
            <a:endParaRPr lang="nl-NL"/>
          </a:p>
        </p:txBody>
      </p:sp>
      <p:sp>
        <p:nvSpPr>
          <p:cNvPr id="11268" name="Rectangle 4"/>
          <p:cNvSpPr>
            <a:spLocks noGrp="1" noChangeArrowheads="1"/>
          </p:cNvSpPr>
          <p:nvPr>
            <p:ph type="ftr" sz="quarter" idx="2"/>
          </p:nvPr>
        </p:nvSpPr>
        <p:spPr bwMode="auto">
          <a:xfrm>
            <a:off x="1" y="9428633"/>
            <a:ext cx="2946400" cy="496410"/>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l" defTabSz="918870">
              <a:defRPr sz="1100">
                <a:solidFill>
                  <a:schemeClr val="tx1"/>
                </a:solidFill>
              </a:defRPr>
            </a:lvl1pPr>
          </a:lstStyle>
          <a:p>
            <a:pPr>
              <a:defRPr/>
            </a:pPr>
            <a:endParaRPr lang="nl-NL"/>
          </a:p>
        </p:txBody>
      </p:sp>
      <p:sp>
        <p:nvSpPr>
          <p:cNvPr id="11269" name="Rectangle 5"/>
          <p:cNvSpPr>
            <a:spLocks noGrp="1" noChangeArrowheads="1"/>
          </p:cNvSpPr>
          <p:nvPr>
            <p:ph type="sldNum" sz="quarter" idx="3"/>
          </p:nvPr>
        </p:nvSpPr>
        <p:spPr bwMode="auto">
          <a:xfrm>
            <a:off x="3849690" y="9428633"/>
            <a:ext cx="2946400" cy="496410"/>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r" defTabSz="918870">
              <a:defRPr sz="1100">
                <a:solidFill>
                  <a:schemeClr val="tx1"/>
                </a:solidFill>
              </a:defRPr>
            </a:lvl1pPr>
          </a:lstStyle>
          <a:p>
            <a:pPr>
              <a:defRPr/>
            </a:pPr>
            <a:fld id="{10FECB64-6DAE-4379-9AF9-C4EBBDA6C565}" type="slidenum">
              <a:rPr lang="nl-NL"/>
              <a:pPr>
                <a:defRPr/>
              </a:pPr>
              <a:t>‹N°›</a:t>
            </a:fld>
            <a:endParaRPr lang="nl-NL"/>
          </a:p>
        </p:txBody>
      </p:sp>
    </p:spTree>
    <p:extLst>
      <p:ext uri="{BB962C8B-B14F-4D97-AF65-F5344CB8AC3E}">
        <p14:creationId xmlns:p14="http://schemas.microsoft.com/office/powerpoint/2010/main" val="3244052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4"/>
            <a:ext cx="2946400" cy="496411"/>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l" defTabSz="918870">
              <a:defRPr sz="1100">
                <a:solidFill>
                  <a:schemeClr val="tx1"/>
                </a:solidFill>
              </a:defRPr>
            </a:lvl1pPr>
          </a:lstStyle>
          <a:p>
            <a:pPr>
              <a:defRPr/>
            </a:pPr>
            <a:endParaRPr lang="nl-NL"/>
          </a:p>
        </p:txBody>
      </p:sp>
      <p:sp>
        <p:nvSpPr>
          <p:cNvPr id="4099" name="Rectangle 3"/>
          <p:cNvSpPr>
            <a:spLocks noGrp="1" noChangeArrowheads="1"/>
          </p:cNvSpPr>
          <p:nvPr>
            <p:ph type="dt" idx="1"/>
          </p:nvPr>
        </p:nvSpPr>
        <p:spPr bwMode="auto">
          <a:xfrm>
            <a:off x="3849690" y="4"/>
            <a:ext cx="2946400" cy="496411"/>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r" defTabSz="918870">
              <a:defRPr sz="1100">
                <a:solidFill>
                  <a:schemeClr val="tx1"/>
                </a:solidFill>
              </a:defRPr>
            </a:lvl1pPr>
          </a:lstStyle>
          <a:p>
            <a:pPr>
              <a:defRPr/>
            </a:pPr>
            <a:endParaRPr lang="nl-NL"/>
          </a:p>
        </p:txBody>
      </p:sp>
      <p:sp>
        <p:nvSpPr>
          <p:cNvPr id="55300" name="Rectangle 4"/>
          <p:cNvSpPr>
            <a:spLocks noGrp="1" noRot="1" noChangeAspect="1" noChangeArrowheads="1" noTextEdit="1"/>
          </p:cNvSpPr>
          <p:nvPr>
            <p:ph type="sldImg" idx="2"/>
          </p:nvPr>
        </p:nvSpPr>
        <p:spPr bwMode="auto">
          <a:xfrm>
            <a:off x="922338" y="749300"/>
            <a:ext cx="4953000" cy="37163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041" y="4713520"/>
            <a:ext cx="5435601" cy="4466110"/>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4102" name="Rectangle 6"/>
          <p:cNvSpPr>
            <a:spLocks noGrp="1" noChangeArrowheads="1"/>
          </p:cNvSpPr>
          <p:nvPr>
            <p:ph type="ftr" sz="quarter" idx="4"/>
          </p:nvPr>
        </p:nvSpPr>
        <p:spPr bwMode="auto">
          <a:xfrm>
            <a:off x="1" y="9428633"/>
            <a:ext cx="2946400" cy="496410"/>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l" defTabSz="918870">
              <a:defRPr sz="1100">
                <a:solidFill>
                  <a:schemeClr val="tx1"/>
                </a:solidFill>
              </a:defRPr>
            </a:lvl1pPr>
          </a:lstStyle>
          <a:p>
            <a:pPr>
              <a:defRPr/>
            </a:pPr>
            <a:endParaRPr lang="nl-NL"/>
          </a:p>
        </p:txBody>
      </p:sp>
      <p:sp>
        <p:nvSpPr>
          <p:cNvPr id="4103" name="Rectangle 7"/>
          <p:cNvSpPr>
            <a:spLocks noGrp="1" noChangeArrowheads="1"/>
          </p:cNvSpPr>
          <p:nvPr>
            <p:ph type="sldNum" sz="quarter" idx="5"/>
          </p:nvPr>
        </p:nvSpPr>
        <p:spPr bwMode="auto">
          <a:xfrm>
            <a:off x="3849690" y="9428633"/>
            <a:ext cx="2946400" cy="496410"/>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r" defTabSz="918870">
              <a:defRPr sz="1100">
                <a:solidFill>
                  <a:schemeClr val="tx1"/>
                </a:solidFill>
              </a:defRPr>
            </a:lvl1pPr>
          </a:lstStyle>
          <a:p>
            <a:pPr>
              <a:defRPr/>
            </a:pPr>
            <a:fld id="{509941DD-96B6-433D-A53E-3D342556B9CE}" type="slidenum">
              <a:rPr lang="nl-NL"/>
              <a:pPr>
                <a:defRPr/>
              </a:pPr>
              <a:t>‹N°›</a:t>
            </a:fld>
            <a:endParaRPr lang="nl-NL"/>
          </a:p>
        </p:txBody>
      </p:sp>
    </p:spTree>
    <p:extLst>
      <p:ext uri="{BB962C8B-B14F-4D97-AF65-F5344CB8AC3E}">
        <p14:creationId xmlns:p14="http://schemas.microsoft.com/office/powerpoint/2010/main" val="254565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E4474-A31A-425A-BDD0-9AEA2E902F63}" type="slidenum">
              <a:rPr lang="nl-NL"/>
              <a:pPr/>
              <a:t>1</a:t>
            </a:fld>
            <a:endParaRPr lang="nl-NL"/>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151485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353" indent="-173353">
              <a:buFontTx/>
              <a:buChar char="-"/>
            </a:pPr>
            <a:endParaRPr lang="en-US" dirty="0"/>
          </a:p>
        </p:txBody>
      </p:sp>
      <p:sp>
        <p:nvSpPr>
          <p:cNvPr id="4" name="Espace réservé du numéro de diapositive 3"/>
          <p:cNvSpPr>
            <a:spLocks noGrp="1"/>
          </p:cNvSpPr>
          <p:nvPr>
            <p:ph type="sldNum" sz="quarter" idx="10"/>
          </p:nvPr>
        </p:nvSpPr>
        <p:spPr/>
        <p:txBody>
          <a:bodyPr/>
          <a:lstStyle/>
          <a:p>
            <a:pPr>
              <a:defRPr/>
            </a:pPr>
            <a:fld id="{509941DD-96B6-433D-A53E-3D342556B9CE}" type="slidenum">
              <a:rPr lang="nl-NL" smtClean="0"/>
              <a:pPr>
                <a:defRPr/>
              </a:pPr>
              <a:t>11</a:t>
            </a:fld>
            <a:endParaRPr lang="nl-NL"/>
          </a:p>
        </p:txBody>
      </p:sp>
    </p:spTree>
    <p:extLst>
      <p:ext uri="{BB962C8B-B14F-4D97-AF65-F5344CB8AC3E}">
        <p14:creationId xmlns:p14="http://schemas.microsoft.com/office/powerpoint/2010/main" val="2569199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7" indent="-171417">
              <a:buFontTx/>
              <a:buChar char="-"/>
            </a:pPr>
            <a:endParaRPr lang="en-GB" baseline="0" noProof="0" dirty="0"/>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12</a:t>
            </a:fld>
            <a:endParaRPr lang="nl-NL"/>
          </a:p>
        </p:txBody>
      </p:sp>
    </p:spTree>
    <p:extLst>
      <p:ext uri="{BB962C8B-B14F-4D97-AF65-F5344CB8AC3E}">
        <p14:creationId xmlns:p14="http://schemas.microsoft.com/office/powerpoint/2010/main" val="96396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13</a:t>
            </a:fld>
            <a:endParaRPr lang="nl-NL"/>
          </a:p>
        </p:txBody>
      </p:sp>
    </p:spTree>
    <p:extLst>
      <p:ext uri="{BB962C8B-B14F-4D97-AF65-F5344CB8AC3E}">
        <p14:creationId xmlns:p14="http://schemas.microsoft.com/office/powerpoint/2010/main" val="1970804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7" indent="-171417">
              <a:buFontTx/>
              <a:buChar char="-"/>
            </a:pPr>
            <a:endParaRPr lang="fr-BE" dirty="0"/>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14</a:t>
            </a:fld>
            <a:endParaRPr lang="nl-NL"/>
          </a:p>
        </p:txBody>
      </p:sp>
    </p:spTree>
    <p:extLst>
      <p:ext uri="{BB962C8B-B14F-4D97-AF65-F5344CB8AC3E}">
        <p14:creationId xmlns:p14="http://schemas.microsoft.com/office/powerpoint/2010/main" val="3177452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353" indent="-173353">
              <a:buFontTx/>
              <a:buChar char="-"/>
            </a:pPr>
            <a:endParaRPr lang="en-US" dirty="0"/>
          </a:p>
        </p:txBody>
      </p:sp>
      <p:sp>
        <p:nvSpPr>
          <p:cNvPr id="4" name="Espace réservé du numéro de diapositive 3"/>
          <p:cNvSpPr>
            <a:spLocks noGrp="1"/>
          </p:cNvSpPr>
          <p:nvPr>
            <p:ph type="sldNum" sz="quarter" idx="10"/>
          </p:nvPr>
        </p:nvSpPr>
        <p:spPr/>
        <p:txBody>
          <a:bodyPr/>
          <a:lstStyle/>
          <a:p>
            <a:pPr>
              <a:defRPr/>
            </a:pPr>
            <a:fld id="{509941DD-96B6-433D-A53E-3D342556B9CE}" type="slidenum">
              <a:rPr lang="nl-NL" smtClean="0"/>
              <a:pPr>
                <a:defRPr/>
              </a:pPr>
              <a:t>15</a:t>
            </a:fld>
            <a:endParaRPr lang="nl-NL"/>
          </a:p>
        </p:txBody>
      </p:sp>
    </p:spTree>
    <p:extLst>
      <p:ext uri="{BB962C8B-B14F-4D97-AF65-F5344CB8AC3E}">
        <p14:creationId xmlns:p14="http://schemas.microsoft.com/office/powerpoint/2010/main" val="2569199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16</a:t>
            </a:fld>
            <a:endParaRPr lang="nl-NL"/>
          </a:p>
        </p:txBody>
      </p:sp>
    </p:spTree>
    <p:extLst>
      <p:ext uri="{BB962C8B-B14F-4D97-AF65-F5344CB8AC3E}">
        <p14:creationId xmlns:p14="http://schemas.microsoft.com/office/powerpoint/2010/main" val="2867714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17</a:t>
            </a:fld>
            <a:endParaRPr lang="nl-NL"/>
          </a:p>
        </p:txBody>
      </p:sp>
    </p:spTree>
    <p:extLst>
      <p:ext uri="{BB962C8B-B14F-4D97-AF65-F5344CB8AC3E}">
        <p14:creationId xmlns:p14="http://schemas.microsoft.com/office/powerpoint/2010/main" val="4264048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18</a:t>
            </a:fld>
            <a:endParaRPr lang="nl-NL"/>
          </a:p>
        </p:txBody>
      </p:sp>
    </p:spTree>
    <p:extLst>
      <p:ext uri="{BB962C8B-B14F-4D97-AF65-F5344CB8AC3E}">
        <p14:creationId xmlns:p14="http://schemas.microsoft.com/office/powerpoint/2010/main" val="3874855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353" indent="-173353">
              <a:buFontTx/>
              <a:buChar char="-"/>
            </a:pPr>
            <a:endParaRPr lang="en-US" dirty="0"/>
          </a:p>
        </p:txBody>
      </p:sp>
      <p:sp>
        <p:nvSpPr>
          <p:cNvPr id="4" name="Espace réservé du numéro de diapositive 3"/>
          <p:cNvSpPr>
            <a:spLocks noGrp="1"/>
          </p:cNvSpPr>
          <p:nvPr>
            <p:ph type="sldNum" sz="quarter" idx="10"/>
          </p:nvPr>
        </p:nvSpPr>
        <p:spPr/>
        <p:txBody>
          <a:bodyPr/>
          <a:lstStyle/>
          <a:p>
            <a:pPr>
              <a:defRPr/>
            </a:pPr>
            <a:fld id="{509941DD-96B6-433D-A53E-3D342556B9CE}" type="slidenum">
              <a:rPr lang="nl-NL" smtClean="0"/>
              <a:pPr>
                <a:defRPr/>
              </a:pPr>
              <a:t>19</a:t>
            </a:fld>
            <a:endParaRPr lang="nl-NL"/>
          </a:p>
        </p:txBody>
      </p:sp>
    </p:spTree>
    <p:extLst>
      <p:ext uri="{BB962C8B-B14F-4D97-AF65-F5344CB8AC3E}">
        <p14:creationId xmlns:p14="http://schemas.microsoft.com/office/powerpoint/2010/main" val="361865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20</a:t>
            </a:fld>
            <a:endParaRPr lang="nl-NL"/>
          </a:p>
        </p:txBody>
      </p:sp>
    </p:spTree>
    <p:extLst>
      <p:ext uri="{BB962C8B-B14F-4D97-AF65-F5344CB8AC3E}">
        <p14:creationId xmlns:p14="http://schemas.microsoft.com/office/powerpoint/2010/main" val="45274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2</a:t>
            </a:fld>
            <a:endParaRPr lang="nl-NL"/>
          </a:p>
        </p:txBody>
      </p:sp>
    </p:spTree>
    <p:extLst>
      <p:ext uri="{BB962C8B-B14F-4D97-AF65-F5344CB8AC3E}">
        <p14:creationId xmlns:p14="http://schemas.microsoft.com/office/powerpoint/2010/main" val="88935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21</a:t>
            </a:fld>
            <a:endParaRPr lang="nl-NL"/>
          </a:p>
        </p:txBody>
      </p:sp>
    </p:spTree>
    <p:extLst>
      <p:ext uri="{BB962C8B-B14F-4D97-AF65-F5344CB8AC3E}">
        <p14:creationId xmlns:p14="http://schemas.microsoft.com/office/powerpoint/2010/main" val="1718300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22</a:t>
            </a:fld>
            <a:endParaRPr lang="nl-NL"/>
          </a:p>
        </p:txBody>
      </p:sp>
    </p:spTree>
    <p:extLst>
      <p:ext uri="{BB962C8B-B14F-4D97-AF65-F5344CB8AC3E}">
        <p14:creationId xmlns:p14="http://schemas.microsoft.com/office/powerpoint/2010/main" val="102478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23</a:t>
            </a:fld>
            <a:endParaRPr lang="nl-NL"/>
          </a:p>
        </p:txBody>
      </p:sp>
    </p:spTree>
    <p:extLst>
      <p:ext uri="{BB962C8B-B14F-4D97-AF65-F5344CB8AC3E}">
        <p14:creationId xmlns:p14="http://schemas.microsoft.com/office/powerpoint/2010/main" val="3421289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24</a:t>
            </a:fld>
            <a:endParaRPr lang="nl-NL"/>
          </a:p>
        </p:txBody>
      </p:sp>
    </p:spTree>
    <p:extLst>
      <p:ext uri="{BB962C8B-B14F-4D97-AF65-F5344CB8AC3E}">
        <p14:creationId xmlns:p14="http://schemas.microsoft.com/office/powerpoint/2010/main" val="495744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25</a:t>
            </a:fld>
            <a:endParaRPr lang="nl-NL"/>
          </a:p>
        </p:txBody>
      </p:sp>
    </p:spTree>
    <p:extLst>
      <p:ext uri="{BB962C8B-B14F-4D97-AF65-F5344CB8AC3E}">
        <p14:creationId xmlns:p14="http://schemas.microsoft.com/office/powerpoint/2010/main" val="4216924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26</a:t>
            </a:fld>
            <a:endParaRPr lang="nl-NL"/>
          </a:p>
        </p:txBody>
      </p:sp>
    </p:spTree>
    <p:extLst>
      <p:ext uri="{BB962C8B-B14F-4D97-AF65-F5344CB8AC3E}">
        <p14:creationId xmlns:p14="http://schemas.microsoft.com/office/powerpoint/2010/main" val="243029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 </a:t>
            </a:r>
            <a:r>
              <a:rPr lang="en-GB" dirty="0"/>
              <a:t>There is no single ‘smoking gun’ cause which explains both the slowdown in productivity</a:t>
            </a:r>
          </a:p>
          <a:p>
            <a:r>
              <a:rPr lang="en-GB" dirty="0"/>
              <a:t>growth and the increase in inequality, but they could be linked in several ways.</a:t>
            </a:r>
            <a:endParaRPr lang="fr-BE" dirty="0"/>
          </a:p>
          <a:p>
            <a:r>
              <a:rPr lang="fr-BE" dirty="0"/>
              <a:t>- </a:t>
            </a:r>
            <a:r>
              <a:rPr lang="en-GB" dirty="0"/>
              <a:t>Growth in inequality has been exacerbated by the crisis and its aftermath which hit the incomes of</a:t>
            </a:r>
          </a:p>
          <a:p>
            <a:r>
              <a:rPr lang="en-GB" dirty="0"/>
              <a:t>those at the bottom hardest.</a:t>
            </a:r>
          </a:p>
          <a:p>
            <a:pPr marL="171417" indent="-171417">
              <a:buFontTx/>
              <a:buChar char="-"/>
            </a:pPr>
            <a:r>
              <a:rPr lang="en-GB" dirty="0"/>
              <a:t>The crisis hurt those on low incomes most.</a:t>
            </a:r>
          </a:p>
          <a:p>
            <a:pPr marL="171417" indent="-171417">
              <a:buFontTx/>
              <a:buChar char="-"/>
            </a:pPr>
            <a:r>
              <a:rPr lang="en-GB" dirty="0"/>
              <a:t>Even in those countries where average income continued to grow during the crisis, half saw the top 10% do better than the bottom 10%.</a:t>
            </a:r>
          </a:p>
          <a:p>
            <a:pPr marL="171417" indent="-171417">
              <a:buFontTx/>
              <a:buChar char="-"/>
            </a:pPr>
            <a:endParaRPr lang="fr-BE" dirty="0"/>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27</a:t>
            </a:fld>
            <a:endParaRPr lang="nl-NL"/>
          </a:p>
        </p:txBody>
      </p:sp>
    </p:spTree>
    <p:extLst>
      <p:ext uri="{BB962C8B-B14F-4D97-AF65-F5344CB8AC3E}">
        <p14:creationId xmlns:p14="http://schemas.microsoft.com/office/powerpoint/2010/main" val="829065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28</a:t>
            </a:fld>
            <a:endParaRPr lang="nl-NL"/>
          </a:p>
        </p:txBody>
      </p:sp>
    </p:spTree>
    <p:extLst>
      <p:ext uri="{BB962C8B-B14F-4D97-AF65-F5344CB8AC3E}">
        <p14:creationId xmlns:p14="http://schemas.microsoft.com/office/powerpoint/2010/main" val="3902439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29</a:t>
            </a:fld>
            <a:endParaRPr lang="nl-NL"/>
          </a:p>
        </p:txBody>
      </p:sp>
    </p:spTree>
    <p:extLst>
      <p:ext uri="{BB962C8B-B14F-4D97-AF65-F5344CB8AC3E}">
        <p14:creationId xmlns:p14="http://schemas.microsoft.com/office/powerpoint/2010/main" val="3697988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30</a:t>
            </a:fld>
            <a:endParaRPr lang="nl-NL"/>
          </a:p>
        </p:txBody>
      </p:sp>
    </p:spTree>
    <p:extLst>
      <p:ext uri="{BB962C8B-B14F-4D97-AF65-F5344CB8AC3E}">
        <p14:creationId xmlns:p14="http://schemas.microsoft.com/office/powerpoint/2010/main" val="452749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353" indent="-173353">
              <a:buFontTx/>
              <a:buChar char="-"/>
            </a:pPr>
            <a:endParaRPr lang="en-US" dirty="0"/>
          </a:p>
        </p:txBody>
      </p:sp>
      <p:sp>
        <p:nvSpPr>
          <p:cNvPr id="4" name="Espace réservé du numéro de diapositive 3"/>
          <p:cNvSpPr>
            <a:spLocks noGrp="1"/>
          </p:cNvSpPr>
          <p:nvPr>
            <p:ph type="sldNum" sz="quarter" idx="10"/>
          </p:nvPr>
        </p:nvSpPr>
        <p:spPr/>
        <p:txBody>
          <a:bodyPr/>
          <a:lstStyle/>
          <a:p>
            <a:pPr>
              <a:defRPr/>
            </a:pPr>
            <a:fld id="{509941DD-96B6-433D-A53E-3D342556B9CE}" type="slidenum">
              <a:rPr lang="nl-NL" smtClean="0"/>
              <a:pPr>
                <a:defRPr/>
              </a:pPr>
              <a:t>4</a:t>
            </a:fld>
            <a:endParaRPr lang="nl-NL"/>
          </a:p>
        </p:txBody>
      </p:sp>
    </p:spTree>
    <p:extLst>
      <p:ext uri="{BB962C8B-B14F-4D97-AF65-F5344CB8AC3E}">
        <p14:creationId xmlns:p14="http://schemas.microsoft.com/office/powerpoint/2010/main" val="361865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31</a:t>
            </a:fld>
            <a:endParaRPr lang="nl-NL"/>
          </a:p>
        </p:txBody>
      </p:sp>
    </p:spTree>
    <p:extLst>
      <p:ext uri="{BB962C8B-B14F-4D97-AF65-F5344CB8AC3E}">
        <p14:creationId xmlns:p14="http://schemas.microsoft.com/office/powerpoint/2010/main" val="1172956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solidFill>
                  <a:srgbClr val="EEECE1"/>
                </a:solidFill>
              </a:rPr>
              <a:pPr>
                <a:defRPr/>
              </a:pPr>
              <a:t>33</a:t>
            </a:fld>
            <a:endParaRPr lang="nl-NL">
              <a:solidFill>
                <a:srgbClr val="EEECE1"/>
              </a:solidFill>
            </a:endParaRPr>
          </a:p>
        </p:txBody>
      </p:sp>
    </p:spTree>
    <p:extLst>
      <p:ext uri="{BB962C8B-B14F-4D97-AF65-F5344CB8AC3E}">
        <p14:creationId xmlns:p14="http://schemas.microsoft.com/office/powerpoint/2010/main" val="1172956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7" indent="-171417">
              <a:buFontTx/>
              <a:buChar char="-"/>
            </a:pPr>
            <a:r>
              <a:rPr lang="fr-BE" dirty="0"/>
              <a:t>Post-</a:t>
            </a:r>
            <a:r>
              <a:rPr lang="fr-BE" dirty="0" err="1"/>
              <a:t>crisis</a:t>
            </a:r>
            <a:r>
              <a:rPr lang="fr-BE" dirty="0"/>
              <a:t> </a:t>
            </a:r>
            <a:r>
              <a:rPr lang="fr-BE" dirty="0" err="1"/>
              <a:t>slowdown</a:t>
            </a:r>
            <a:r>
              <a:rPr lang="fr-BE" baseline="0" dirty="0"/>
              <a:t> in </a:t>
            </a:r>
            <a:r>
              <a:rPr lang="fr-BE" baseline="0" dirty="0" err="1"/>
              <a:t>growth</a:t>
            </a:r>
            <a:r>
              <a:rPr lang="fr-BE" baseline="0" dirty="0"/>
              <a:t> rate of GDP has been </a:t>
            </a:r>
            <a:r>
              <a:rPr lang="fr-BE" baseline="0" dirty="0" err="1"/>
              <a:t>particularly</a:t>
            </a:r>
            <a:r>
              <a:rPr lang="fr-BE" baseline="0" dirty="0"/>
              <a:t> </a:t>
            </a:r>
            <a:r>
              <a:rPr lang="fr-BE" baseline="0" dirty="0" err="1"/>
              <a:t>pronounced</a:t>
            </a:r>
            <a:r>
              <a:rPr lang="fr-BE" baseline="0" dirty="0"/>
              <a:t> in Europe</a:t>
            </a:r>
          </a:p>
          <a:p>
            <a:pPr marL="171417" indent="-171417">
              <a:buFontTx/>
              <a:buChar char="-"/>
            </a:pPr>
            <a:endParaRPr lang="fr-BE" dirty="0"/>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34</a:t>
            </a:fld>
            <a:endParaRPr lang="nl-NL"/>
          </a:p>
        </p:txBody>
      </p:sp>
    </p:spTree>
    <p:extLst>
      <p:ext uri="{BB962C8B-B14F-4D97-AF65-F5344CB8AC3E}">
        <p14:creationId xmlns:p14="http://schemas.microsoft.com/office/powerpoint/2010/main" val="3177452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Problème d’accordance en matière d’emploi. </a:t>
            </a:r>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35</a:t>
            </a:fld>
            <a:endParaRPr lang="nl-NL"/>
          </a:p>
        </p:txBody>
      </p:sp>
    </p:spTree>
    <p:extLst>
      <p:ext uri="{BB962C8B-B14F-4D97-AF65-F5344CB8AC3E}">
        <p14:creationId xmlns:p14="http://schemas.microsoft.com/office/powerpoint/2010/main" val="3891395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solidFill>
                  <a:srgbClr val="EEECE1"/>
                </a:solidFill>
              </a:rPr>
              <a:pPr>
                <a:defRPr/>
              </a:pPr>
              <a:t>36</a:t>
            </a:fld>
            <a:endParaRPr lang="nl-NL">
              <a:solidFill>
                <a:srgbClr val="EEECE1"/>
              </a:solidFill>
            </a:endParaRPr>
          </a:p>
        </p:txBody>
      </p:sp>
    </p:spTree>
    <p:extLst>
      <p:ext uri="{BB962C8B-B14F-4D97-AF65-F5344CB8AC3E}">
        <p14:creationId xmlns:p14="http://schemas.microsoft.com/office/powerpoint/2010/main" val="3348597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37</a:t>
            </a:fld>
            <a:endParaRPr lang="nl-NL"/>
          </a:p>
        </p:txBody>
      </p:sp>
    </p:spTree>
    <p:extLst>
      <p:ext uri="{BB962C8B-B14F-4D97-AF65-F5344CB8AC3E}">
        <p14:creationId xmlns:p14="http://schemas.microsoft.com/office/powerpoint/2010/main" val="452749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38</a:t>
            </a:fld>
            <a:endParaRPr lang="nl-NL"/>
          </a:p>
        </p:txBody>
      </p:sp>
    </p:spTree>
    <p:extLst>
      <p:ext uri="{BB962C8B-B14F-4D97-AF65-F5344CB8AC3E}">
        <p14:creationId xmlns:p14="http://schemas.microsoft.com/office/powerpoint/2010/main" val="1490969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353" indent="-173353">
              <a:buFontTx/>
              <a:buChar char="-"/>
            </a:pPr>
            <a:endParaRPr lang="en-US" dirty="0"/>
          </a:p>
        </p:txBody>
      </p:sp>
      <p:sp>
        <p:nvSpPr>
          <p:cNvPr id="4" name="Espace réservé du numéro de diapositive 3"/>
          <p:cNvSpPr>
            <a:spLocks noGrp="1"/>
          </p:cNvSpPr>
          <p:nvPr>
            <p:ph type="sldNum" sz="quarter" idx="10"/>
          </p:nvPr>
        </p:nvSpPr>
        <p:spPr/>
        <p:txBody>
          <a:bodyPr/>
          <a:lstStyle/>
          <a:p>
            <a:pPr>
              <a:defRPr/>
            </a:pPr>
            <a:fld id="{509941DD-96B6-433D-A53E-3D342556B9CE}" type="slidenum">
              <a:rPr lang="nl-NL" smtClean="0"/>
              <a:pPr>
                <a:defRPr/>
              </a:pPr>
              <a:t>39</a:t>
            </a:fld>
            <a:endParaRPr lang="nl-NL"/>
          </a:p>
        </p:txBody>
      </p:sp>
    </p:spTree>
    <p:extLst>
      <p:ext uri="{BB962C8B-B14F-4D97-AF65-F5344CB8AC3E}">
        <p14:creationId xmlns:p14="http://schemas.microsoft.com/office/powerpoint/2010/main" val="361865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7" indent="-171417">
              <a:buFontTx/>
              <a:buChar char="-"/>
            </a:pPr>
            <a:r>
              <a:rPr lang="fr-BE" dirty="0" err="1"/>
              <a:t>Working-age</a:t>
            </a:r>
            <a:r>
              <a:rPr lang="fr-BE" dirty="0"/>
              <a:t> population ratio </a:t>
            </a:r>
            <a:r>
              <a:rPr lang="fr-BE" dirty="0" err="1"/>
              <a:t>will</a:t>
            </a:r>
            <a:r>
              <a:rPr lang="fr-BE" baseline="0" dirty="0"/>
              <a:t> </a:t>
            </a:r>
            <a:r>
              <a:rPr lang="fr-BE" baseline="0" dirty="0" err="1"/>
              <a:t>decline</a:t>
            </a:r>
            <a:r>
              <a:rPr lang="fr-BE" baseline="0" dirty="0"/>
              <a:t> </a:t>
            </a:r>
            <a:r>
              <a:rPr lang="fr-BE" baseline="0" dirty="0">
                <a:sym typeface="Wingdings" panose="05000000000000000000" pitchFamily="2" charset="2"/>
              </a:rPr>
              <a:t> GDP/capita </a:t>
            </a:r>
            <a:r>
              <a:rPr lang="fr-BE" baseline="0" dirty="0" err="1">
                <a:sym typeface="Wingdings" panose="05000000000000000000" pitchFamily="2" charset="2"/>
              </a:rPr>
              <a:t>growth</a:t>
            </a:r>
            <a:r>
              <a:rPr lang="fr-BE" baseline="0" dirty="0">
                <a:sym typeface="Wingdings" panose="05000000000000000000" pitchFamily="2" charset="2"/>
              </a:rPr>
              <a:t> </a:t>
            </a:r>
            <a:r>
              <a:rPr lang="fr-BE" baseline="0" dirty="0" err="1">
                <a:sym typeface="Wingdings" panose="05000000000000000000" pitchFamily="2" charset="2"/>
              </a:rPr>
              <a:t>will</a:t>
            </a:r>
            <a:r>
              <a:rPr lang="fr-BE" baseline="0" dirty="0">
                <a:sym typeface="Wingdings" panose="05000000000000000000" pitchFamily="2" charset="2"/>
              </a:rPr>
              <a:t> </a:t>
            </a:r>
            <a:r>
              <a:rPr lang="fr-BE" baseline="0" dirty="0" err="1">
                <a:sym typeface="Wingdings" panose="05000000000000000000" pitchFamily="2" charset="2"/>
              </a:rPr>
              <a:t>inevitably</a:t>
            </a:r>
            <a:r>
              <a:rPr lang="fr-BE" baseline="0" dirty="0">
                <a:sym typeface="Wingdings" panose="05000000000000000000" pitchFamily="2" charset="2"/>
              </a:rPr>
              <a:t> </a:t>
            </a:r>
            <a:r>
              <a:rPr lang="fr-BE" baseline="0" dirty="0" err="1">
                <a:sym typeface="Wingdings" panose="05000000000000000000" pitchFamily="2" charset="2"/>
              </a:rPr>
              <a:t>decline</a:t>
            </a:r>
            <a:endParaRPr lang="fr-BE" baseline="0" dirty="0">
              <a:sym typeface="Wingdings" panose="05000000000000000000" pitchFamily="2" charset="2"/>
            </a:endParaRPr>
          </a:p>
          <a:p>
            <a:pPr marL="171417" indent="-171417">
              <a:buFontTx/>
              <a:buChar char="-"/>
            </a:pPr>
            <a:r>
              <a:rPr lang="fr-BE" baseline="0" dirty="0" err="1">
                <a:sym typeface="Wingdings" panose="05000000000000000000" pitchFamily="2" charset="2"/>
              </a:rPr>
              <a:t>Employment</a:t>
            </a:r>
            <a:r>
              <a:rPr lang="fr-BE" baseline="0" dirty="0">
                <a:sym typeface="Wingdings" panose="05000000000000000000" pitchFamily="2" charset="2"/>
              </a:rPr>
              <a:t> rate </a:t>
            </a:r>
            <a:r>
              <a:rPr lang="fr-BE" baseline="0" dirty="0" err="1">
                <a:sym typeface="Wingdings" panose="05000000000000000000" pitchFamily="2" charset="2"/>
              </a:rPr>
              <a:t>could</a:t>
            </a:r>
            <a:r>
              <a:rPr lang="fr-BE" baseline="0" dirty="0">
                <a:sym typeface="Wingdings" panose="05000000000000000000" pitchFamily="2" charset="2"/>
              </a:rPr>
              <a:t> </a:t>
            </a:r>
            <a:r>
              <a:rPr lang="fr-BE" baseline="0" dirty="0" err="1">
                <a:sym typeface="Wingdings" panose="05000000000000000000" pitchFamily="2" charset="2"/>
              </a:rPr>
              <a:t>be</a:t>
            </a:r>
            <a:r>
              <a:rPr lang="fr-BE" baseline="0" dirty="0">
                <a:sym typeface="Wingdings" panose="05000000000000000000" pitchFamily="2" charset="2"/>
              </a:rPr>
              <a:t> </a:t>
            </a:r>
            <a:r>
              <a:rPr lang="fr-BE" baseline="0" dirty="0" err="1">
                <a:sym typeface="Wingdings" panose="05000000000000000000" pitchFamily="2" charset="2"/>
              </a:rPr>
              <a:t>risen</a:t>
            </a:r>
            <a:r>
              <a:rPr lang="fr-BE" baseline="0" dirty="0">
                <a:sym typeface="Wingdings" panose="05000000000000000000" pitchFamily="2" charset="2"/>
              </a:rPr>
              <a:t> (</a:t>
            </a:r>
            <a:r>
              <a:rPr lang="fr-BE" baseline="0" dirty="0" err="1">
                <a:sym typeface="Wingdings" panose="05000000000000000000" pitchFamily="2" charset="2"/>
              </a:rPr>
              <a:t>certainly</a:t>
            </a:r>
            <a:r>
              <a:rPr lang="fr-BE" baseline="0" dirty="0">
                <a:sym typeface="Wingdings" panose="05000000000000000000" pitchFamily="2" charset="2"/>
              </a:rPr>
              <a:t> in the euro area)</a:t>
            </a:r>
          </a:p>
          <a:p>
            <a:pPr marL="171417" indent="-171417">
              <a:buFontTx/>
              <a:buChar char="-"/>
            </a:pPr>
            <a:r>
              <a:rPr lang="fr-BE" baseline="0" dirty="0">
                <a:sym typeface="Wingdings" panose="05000000000000000000" pitchFamily="2" charset="2"/>
              </a:rPr>
              <a:t>The question about </a:t>
            </a:r>
            <a:r>
              <a:rPr lang="fr-BE" baseline="0" dirty="0" err="1">
                <a:sym typeface="Wingdings" panose="05000000000000000000" pitchFamily="2" charset="2"/>
              </a:rPr>
              <a:t>number</a:t>
            </a:r>
            <a:r>
              <a:rPr lang="fr-BE" baseline="0" dirty="0">
                <a:sym typeface="Wingdings" panose="05000000000000000000" pitchFamily="2" charset="2"/>
              </a:rPr>
              <a:t> of </a:t>
            </a:r>
            <a:r>
              <a:rPr lang="fr-BE" baseline="0" dirty="0" err="1">
                <a:sym typeface="Wingdings" panose="05000000000000000000" pitchFamily="2" charset="2"/>
              </a:rPr>
              <a:t>hours</a:t>
            </a:r>
            <a:r>
              <a:rPr lang="fr-BE" baseline="0" dirty="0">
                <a:sym typeface="Wingdings" panose="05000000000000000000" pitchFamily="2" charset="2"/>
              </a:rPr>
              <a:t> </a:t>
            </a:r>
            <a:r>
              <a:rPr lang="fr-BE" baseline="0" dirty="0" err="1">
                <a:sym typeface="Wingdings" panose="05000000000000000000" pitchFamily="2" charset="2"/>
              </a:rPr>
              <a:t>worked</a:t>
            </a:r>
            <a:r>
              <a:rPr lang="fr-BE" baseline="0" dirty="0">
                <a:sym typeface="Wingdings" panose="05000000000000000000" pitchFamily="2" charset="2"/>
              </a:rPr>
              <a:t> per </a:t>
            </a:r>
            <a:r>
              <a:rPr lang="fr-BE" baseline="0" dirty="0" err="1">
                <a:sym typeface="Wingdings" panose="05000000000000000000" pitchFamily="2" charset="2"/>
              </a:rPr>
              <a:t>workers</a:t>
            </a:r>
            <a:r>
              <a:rPr lang="fr-BE" baseline="0" dirty="0">
                <a:sym typeface="Wingdings" panose="05000000000000000000" pitchFamily="2" charset="2"/>
              </a:rPr>
              <a:t> </a:t>
            </a:r>
            <a:r>
              <a:rPr lang="fr-BE" baseline="0" dirty="0" err="1">
                <a:sym typeface="Wingdings" panose="05000000000000000000" pitchFamily="2" charset="2"/>
              </a:rPr>
              <a:t>is</a:t>
            </a:r>
            <a:r>
              <a:rPr lang="fr-BE" baseline="0" dirty="0">
                <a:sym typeface="Wingdings" panose="05000000000000000000" pitchFamily="2" charset="2"/>
              </a:rPr>
              <a:t> </a:t>
            </a:r>
            <a:r>
              <a:rPr lang="fr-BE" baseline="0" dirty="0" err="1">
                <a:sym typeface="Wingdings" panose="05000000000000000000" pitchFamily="2" charset="2"/>
              </a:rPr>
              <a:t>entire</a:t>
            </a:r>
            <a:r>
              <a:rPr lang="fr-BE" baseline="0" dirty="0">
                <a:sym typeface="Wingdings" panose="05000000000000000000" pitchFamily="2" charset="2"/>
              </a:rPr>
              <a:t>: do </a:t>
            </a:r>
            <a:r>
              <a:rPr lang="fr-BE" baseline="0" dirty="0" err="1">
                <a:sym typeface="Wingdings" panose="05000000000000000000" pitchFamily="2" charset="2"/>
              </a:rPr>
              <a:t>we</a:t>
            </a:r>
            <a:r>
              <a:rPr lang="fr-BE" baseline="0" dirty="0">
                <a:sym typeface="Wingdings" panose="05000000000000000000" pitchFamily="2" charset="2"/>
              </a:rPr>
              <a:t> </a:t>
            </a:r>
            <a:r>
              <a:rPr lang="fr-BE" baseline="0" dirty="0" err="1">
                <a:sym typeface="Wingdings" panose="05000000000000000000" pitchFamily="2" charset="2"/>
              </a:rPr>
              <a:t>want</a:t>
            </a:r>
            <a:r>
              <a:rPr lang="fr-BE" baseline="0" dirty="0">
                <a:sym typeface="Wingdings" panose="05000000000000000000" pitchFamily="2" charset="2"/>
              </a:rPr>
              <a:t> to </a:t>
            </a:r>
            <a:r>
              <a:rPr lang="fr-BE" baseline="0" dirty="0" err="1">
                <a:sym typeface="Wingdings" panose="05000000000000000000" pitchFamily="2" charset="2"/>
              </a:rPr>
              <a:t>work</a:t>
            </a:r>
            <a:r>
              <a:rPr lang="fr-BE" baseline="0" dirty="0">
                <a:sym typeface="Wingdings" panose="05000000000000000000" pitchFamily="2" charset="2"/>
              </a:rPr>
              <a:t> more? For </a:t>
            </a:r>
            <a:r>
              <a:rPr lang="fr-BE" baseline="0" dirty="0" err="1">
                <a:sym typeface="Wingdings" panose="05000000000000000000" pitchFamily="2" charset="2"/>
              </a:rPr>
              <a:t>what</a:t>
            </a:r>
            <a:r>
              <a:rPr lang="fr-BE" baseline="0" dirty="0">
                <a:sym typeface="Wingdings" panose="05000000000000000000" pitchFamily="2" charset="2"/>
              </a:rPr>
              <a:t>?</a:t>
            </a:r>
            <a:endParaRPr lang="fr-BE" baseline="0" dirty="0"/>
          </a:p>
          <a:p>
            <a:pPr marL="171417" indent="-171417">
              <a:buFontTx/>
              <a:buChar char="-"/>
            </a:pPr>
            <a:endParaRPr lang="fr-BE" dirty="0"/>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40</a:t>
            </a:fld>
            <a:endParaRPr lang="nl-NL"/>
          </a:p>
        </p:txBody>
      </p:sp>
    </p:spTree>
    <p:extLst>
      <p:ext uri="{BB962C8B-B14F-4D97-AF65-F5344CB8AC3E}">
        <p14:creationId xmlns:p14="http://schemas.microsoft.com/office/powerpoint/2010/main" val="3177452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41</a:t>
            </a:fld>
            <a:endParaRPr lang="nl-NL"/>
          </a:p>
        </p:txBody>
      </p:sp>
    </p:spTree>
    <p:extLst>
      <p:ext uri="{BB962C8B-B14F-4D97-AF65-F5344CB8AC3E}">
        <p14:creationId xmlns:p14="http://schemas.microsoft.com/office/powerpoint/2010/main" val="328528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5</a:t>
            </a:fld>
            <a:endParaRPr lang="nl-NL"/>
          </a:p>
        </p:txBody>
      </p:sp>
    </p:spTree>
    <p:extLst>
      <p:ext uri="{BB962C8B-B14F-4D97-AF65-F5344CB8AC3E}">
        <p14:creationId xmlns:p14="http://schemas.microsoft.com/office/powerpoint/2010/main" val="14684815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42</a:t>
            </a:fld>
            <a:endParaRPr lang="nl-NL"/>
          </a:p>
        </p:txBody>
      </p:sp>
    </p:spTree>
    <p:extLst>
      <p:ext uri="{BB962C8B-B14F-4D97-AF65-F5344CB8AC3E}">
        <p14:creationId xmlns:p14="http://schemas.microsoft.com/office/powerpoint/2010/main" val="26432799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43</a:t>
            </a:fld>
            <a:endParaRPr lang="nl-NL"/>
          </a:p>
        </p:txBody>
      </p:sp>
    </p:spTree>
    <p:extLst>
      <p:ext uri="{BB962C8B-B14F-4D97-AF65-F5344CB8AC3E}">
        <p14:creationId xmlns:p14="http://schemas.microsoft.com/office/powerpoint/2010/main" val="40941019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44</a:t>
            </a:fld>
            <a:endParaRPr lang="nl-NL"/>
          </a:p>
        </p:txBody>
      </p:sp>
    </p:spTree>
    <p:extLst>
      <p:ext uri="{BB962C8B-B14F-4D97-AF65-F5344CB8AC3E}">
        <p14:creationId xmlns:p14="http://schemas.microsoft.com/office/powerpoint/2010/main" val="2877428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353" indent="-173353">
              <a:buFontTx/>
              <a:buChar char="-"/>
            </a:pPr>
            <a:endParaRPr lang="en-US" dirty="0"/>
          </a:p>
        </p:txBody>
      </p:sp>
      <p:sp>
        <p:nvSpPr>
          <p:cNvPr id="4" name="Espace réservé du numéro de diapositive 3"/>
          <p:cNvSpPr>
            <a:spLocks noGrp="1"/>
          </p:cNvSpPr>
          <p:nvPr>
            <p:ph type="sldNum" sz="quarter" idx="10"/>
          </p:nvPr>
        </p:nvSpPr>
        <p:spPr/>
        <p:txBody>
          <a:bodyPr/>
          <a:lstStyle/>
          <a:p>
            <a:pPr>
              <a:defRPr/>
            </a:pPr>
            <a:fld id="{509941DD-96B6-433D-A53E-3D342556B9CE}" type="slidenum">
              <a:rPr lang="nl-NL" smtClean="0"/>
              <a:pPr>
                <a:defRPr/>
              </a:pPr>
              <a:t>45</a:t>
            </a:fld>
            <a:endParaRPr lang="nl-NL"/>
          </a:p>
        </p:txBody>
      </p:sp>
    </p:spTree>
    <p:extLst>
      <p:ext uri="{BB962C8B-B14F-4D97-AF65-F5344CB8AC3E}">
        <p14:creationId xmlns:p14="http://schemas.microsoft.com/office/powerpoint/2010/main" val="3618653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48</a:t>
            </a:fld>
            <a:endParaRPr lang="nl-NL"/>
          </a:p>
        </p:txBody>
      </p:sp>
    </p:spTree>
    <p:extLst>
      <p:ext uri="{BB962C8B-B14F-4D97-AF65-F5344CB8AC3E}">
        <p14:creationId xmlns:p14="http://schemas.microsoft.com/office/powerpoint/2010/main" val="16251193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 pollution costs South Korea more than 10 trillion won (US$8.9 billion) a year in lost production and other damages, with the figure feared to nearly double in about 40 years, data showed Thursday.</a:t>
            </a:r>
          </a:p>
          <a:p>
            <a:r>
              <a:rPr lang="en-US" dirty="0" smtClean="0"/>
              <a:t>Air pollution causes direct and indirect damage across the board by not only harming people's health, but also affecting their leisure activity and industrial production.</a:t>
            </a:r>
          </a:p>
          <a:p>
            <a:endParaRPr 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49</a:t>
            </a:fld>
            <a:endParaRPr lang="nl-NL"/>
          </a:p>
        </p:txBody>
      </p:sp>
    </p:spTree>
    <p:extLst>
      <p:ext uri="{BB962C8B-B14F-4D97-AF65-F5344CB8AC3E}">
        <p14:creationId xmlns:p14="http://schemas.microsoft.com/office/powerpoint/2010/main" val="1832802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lnSpc>
                <a:spcPct val="140000"/>
              </a:lnSpc>
              <a:buFont typeface="Arial" panose="020B0604020202020204" pitchFamily="34" charset="0"/>
              <a:buChar char="•"/>
            </a:pPr>
            <a:r>
              <a:rPr lang="en-GB" dirty="0" smtClean="0">
                <a:solidFill>
                  <a:srgbClr val="000000"/>
                </a:solidFill>
              </a:rPr>
              <a:t>GDP is a reasonably good indicator for market production flows, but it has major flaws as an indicator of societal progress</a:t>
            </a:r>
          </a:p>
          <a:p>
            <a:pPr algn="l">
              <a:lnSpc>
                <a:spcPct val="140000"/>
              </a:lnSpc>
            </a:pPr>
            <a:endParaRPr lang="en-GB" dirty="0" smtClean="0">
              <a:solidFill>
                <a:srgbClr val="000000"/>
              </a:solidFill>
            </a:endParaRPr>
          </a:p>
          <a:p>
            <a:pPr algn="l">
              <a:lnSpc>
                <a:spcPct val="140000"/>
              </a:lnSpc>
            </a:pPr>
            <a:endParaRPr lang="en-GB" dirty="0" smtClean="0">
              <a:solidFill>
                <a:srgbClr val="000000"/>
              </a:solidFill>
            </a:endParaRPr>
          </a:p>
          <a:p>
            <a:pPr algn="l">
              <a:lnSpc>
                <a:spcPct val="140000"/>
              </a:lnSpc>
            </a:pPr>
            <a:endParaRPr lang="en-GB" dirty="0" smtClean="0">
              <a:solidFill>
                <a:srgbClr val="000000"/>
              </a:solidFill>
            </a:endParaRPr>
          </a:p>
          <a:p>
            <a:pPr algn="l">
              <a:lnSpc>
                <a:spcPct val="140000"/>
              </a:lnSpc>
            </a:pPr>
            <a:endParaRPr lang="en-GB" dirty="0" smtClean="0">
              <a:solidFill>
                <a:srgbClr val="000000"/>
              </a:solidFill>
            </a:endParaRPr>
          </a:p>
          <a:p>
            <a:pPr algn="l">
              <a:lnSpc>
                <a:spcPct val="140000"/>
              </a:lnSpc>
            </a:pPr>
            <a:endParaRPr lang="en-GB" dirty="0" smtClean="0">
              <a:solidFill>
                <a:srgbClr val="000000"/>
              </a:solidFill>
            </a:endParaRPr>
          </a:p>
          <a:p>
            <a:pPr marL="285750" indent="-285750" algn="l">
              <a:lnSpc>
                <a:spcPct val="140000"/>
              </a:lnSpc>
              <a:buFont typeface="Arial" panose="020B0604020202020204" pitchFamily="34" charset="0"/>
              <a:buChar char="•"/>
            </a:pPr>
            <a:endParaRPr lang="en-GB" dirty="0" smtClean="0">
              <a:solidFill>
                <a:srgbClr val="000000"/>
              </a:solidFill>
            </a:endParaRPr>
          </a:p>
          <a:p>
            <a:pPr marL="285750" indent="-285750" algn="l">
              <a:lnSpc>
                <a:spcPct val="140000"/>
              </a:lnSpc>
              <a:buFont typeface="Arial" panose="020B0604020202020204" pitchFamily="34" charset="0"/>
              <a:buChar char="•"/>
            </a:pPr>
            <a:endParaRPr lang="en-GB" dirty="0" smtClean="0">
              <a:solidFill>
                <a:srgbClr val="000000"/>
              </a:solidFill>
            </a:endParaRPr>
          </a:p>
          <a:p>
            <a:pPr marL="285750" indent="-285750" algn="l">
              <a:lnSpc>
                <a:spcPct val="140000"/>
              </a:lnSpc>
              <a:buFont typeface="Arial" panose="020B0604020202020204" pitchFamily="34" charset="0"/>
              <a:buChar char="•"/>
            </a:pPr>
            <a:endParaRPr lang="en-GB" dirty="0" smtClean="0">
              <a:solidFill>
                <a:srgbClr val="000000"/>
              </a:solidFill>
            </a:endParaRPr>
          </a:p>
          <a:p>
            <a:pPr marL="285750" indent="-285750" algn="l">
              <a:lnSpc>
                <a:spcPct val="140000"/>
              </a:lnSpc>
              <a:buFont typeface="Arial" panose="020B0604020202020204" pitchFamily="34" charset="0"/>
              <a:buChar char="•"/>
            </a:pPr>
            <a:r>
              <a:rPr lang="en-GB" dirty="0" smtClean="0">
                <a:solidFill>
                  <a:srgbClr val="000000"/>
                </a:solidFill>
              </a:rPr>
              <a:t>People look for better, inclusive growth, not necessarily for more</a:t>
            </a:r>
          </a:p>
          <a:p>
            <a:pPr algn="just">
              <a:lnSpc>
                <a:spcPct val="140000"/>
              </a:lnSpc>
            </a:pPr>
            <a:endParaRPr lang="en-GB" dirty="0" smtClean="0">
              <a:solidFill>
                <a:srgbClr val="000000"/>
              </a:solidFill>
            </a:endParaRPr>
          </a:p>
          <a:p>
            <a:pPr marL="285750" indent="-285750" algn="just">
              <a:lnSpc>
                <a:spcPct val="140000"/>
              </a:lnSpc>
              <a:buFont typeface="Arial" panose="020B0604020202020204" pitchFamily="34" charset="0"/>
              <a:buChar char="•"/>
            </a:pPr>
            <a:r>
              <a:rPr lang="en-GB" dirty="0" smtClean="0">
                <a:solidFill>
                  <a:srgbClr val="000000"/>
                </a:solidFill>
              </a:rPr>
              <a:t>Multidimensional “well-being” (cf. </a:t>
            </a:r>
            <a:r>
              <a:rPr lang="en-GB" dirty="0" err="1" smtClean="0">
                <a:solidFill>
                  <a:srgbClr val="000000"/>
                </a:solidFill>
              </a:rPr>
              <a:t>Stiglitz-Fitoussi</a:t>
            </a:r>
            <a:r>
              <a:rPr lang="en-GB" dirty="0" smtClean="0">
                <a:solidFill>
                  <a:srgbClr val="000000"/>
                </a:solidFill>
              </a:rPr>
              <a:t> report of 2009 and subsequent works at national and international levels)  </a:t>
            </a:r>
          </a:p>
          <a:p>
            <a:endParaRPr lang="en-US" dirty="0"/>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50</a:t>
            </a:fld>
            <a:endParaRPr lang="nl-NL"/>
          </a:p>
        </p:txBody>
      </p:sp>
    </p:spTree>
    <p:extLst>
      <p:ext uri="{BB962C8B-B14F-4D97-AF65-F5344CB8AC3E}">
        <p14:creationId xmlns:p14="http://schemas.microsoft.com/office/powerpoint/2010/main" val="873233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51</a:t>
            </a:fld>
            <a:endParaRPr lang="nl-NL"/>
          </a:p>
        </p:txBody>
      </p:sp>
    </p:spTree>
    <p:extLst>
      <p:ext uri="{BB962C8B-B14F-4D97-AF65-F5344CB8AC3E}">
        <p14:creationId xmlns:p14="http://schemas.microsoft.com/office/powerpoint/2010/main" val="32533221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52</a:t>
            </a:fld>
            <a:endParaRPr lang="nl-NL"/>
          </a:p>
        </p:txBody>
      </p:sp>
    </p:spTree>
    <p:extLst>
      <p:ext uri="{BB962C8B-B14F-4D97-AF65-F5344CB8AC3E}">
        <p14:creationId xmlns:p14="http://schemas.microsoft.com/office/powerpoint/2010/main" val="343486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7" indent="-171417">
              <a:buFontTx/>
              <a:buChar char="-"/>
            </a:pPr>
            <a:endParaRPr lang="fr-BE" dirty="0"/>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6</a:t>
            </a:fld>
            <a:endParaRPr lang="nl-NL"/>
          </a:p>
        </p:txBody>
      </p:sp>
    </p:spTree>
    <p:extLst>
      <p:ext uri="{BB962C8B-B14F-4D97-AF65-F5344CB8AC3E}">
        <p14:creationId xmlns:p14="http://schemas.microsoft.com/office/powerpoint/2010/main" val="317745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7</a:t>
            </a:fld>
            <a:endParaRPr lang="nl-NL"/>
          </a:p>
        </p:txBody>
      </p:sp>
    </p:spTree>
    <p:extLst>
      <p:ext uri="{BB962C8B-B14F-4D97-AF65-F5344CB8AC3E}">
        <p14:creationId xmlns:p14="http://schemas.microsoft.com/office/powerpoint/2010/main" val="1976543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353" indent="-173353">
              <a:buFontTx/>
              <a:buChar char="-"/>
            </a:pPr>
            <a:endParaRPr lang="en-US" dirty="0"/>
          </a:p>
        </p:txBody>
      </p:sp>
      <p:sp>
        <p:nvSpPr>
          <p:cNvPr id="4" name="Espace réservé du numéro de diapositive 3"/>
          <p:cNvSpPr>
            <a:spLocks noGrp="1"/>
          </p:cNvSpPr>
          <p:nvPr>
            <p:ph type="sldNum" sz="quarter" idx="10"/>
          </p:nvPr>
        </p:nvSpPr>
        <p:spPr/>
        <p:txBody>
          <a:bodyPr/>
          <a:lstStyle/>
          <a:p>
            <a:pPr>
              <a:defRPr/>
            </a:pPr>
            <a:fld id="{509941DD-96B6-433D-A53E-3D342556B9CE}" type="slidenum">
              <a:rPr lang="nl-NL" smtClean="0"/>
              <a:pPr>
                <a:defRPr/>
              </a:pPr>
              <a:t>8</a:t>
            </a:fld>
            <a:endParaRPr lang="nl-NL"/>
          </a:p>
        </p:txBody>
      </p:sp>
    </p:spTree>
    <p:extLst>
      <p:ext uri="{BB962C8B-B14F-4D97-AF65-F5344CB8AC3E}">
        <p14:creationId xmlns:p14="http://schemas.microsoft.com/office/powerpoint/2010/main" val="36186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9</a:t>
            </a:fld>
            <a:endParaRPr lang="nl-NL"/>
          </a:p>
        </p:txBody>
      </p:sp>
    </p:spTree>
    <p:extLst>
      <p:ext uri="{BB962C8B-B14F-4D97-AF65-F5344CB8AC3E}">
        <p14:creationId xmlns:p14="http://schemas.microsoft.com/office/powerpoint/2010/main" val="4156202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509941DD-96B6-433D-A53E-3D342556B9CE}" type="slidenum">
              <a:rPr lang="nl-NL" smtClean="0"/>
              <a:pPr>
                <a:defRPr/>
              </a:pPr>
              <a:t>10</a:t>
            </a:fld>
            <a:endParaRPr lang="nl-NL"/>
          </a:p>
        </p:txBody>
      </p:sp>
    </p:spTree>
    <p:extLst>
      <p:ext uri="{BB962C8B-B14F-4D97-AF65-F5344CB8AC3E}">
        <p14:creationId xmlns:p14="http://schemas.microsoft.com/office/powerpoint/2010/main" val="305397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4363" y="381000"/>
            <a:ext cx="2057400" cy="2181225"/>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792163" y="381000"/>
            <a:ext cx="6019800" cy="218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l-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635000" y="1243013"/>
            <a:ext cx="3968750" cy="456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756150" y="1243013"/>
            <a:ext cx="3968750" cy="456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0"/>
            <a:ext cx="2022475" cy="5805488"/>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635000" y="0"/>
            <a:ext cx="5915025" cy="58054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39763" y="0"/>
            <a:ext cx="8078787" cy="1143000"/>
          </a:xfrm>
        </p:spPr>
        <p:txBody>
          <a:bodyPr/>
          <a:lstStyle/>
          <a:p>
            <a:r>
              <a:rPr lang="en-US"/>
              <a:t>Click to edit Master title style</a:t>
            </a:r>
            <a:endParaRPr lang="nl-BE"/>
          </a:p>
        </p:txBody>
      </p:sp>
      <p:sp>
        <p:nvSpPr>
          <p:cNvPr id="3" name="Chart Placeholder 2"/>
          <p:cNvSpPr>
            <a:spLocks noGrp="1"/>
          </p:cNvSpPr>
          <p:nvPr>
            <p:ph type="chart" idx="1"/>
          </p:nvPr>
        </p:nvSpPr>
        <p:spPr>
          <a:xfrm>
            <a:off x="635000" y="1243013"/>
            <a:ext cx="8089900" cy="4562475"/>
          </a:xfrm>
        </p:spPr>
        <p:txBody>
          <a:bodyPr/>
          <a:lstStyle/>
          <a:p>
            <a:pPr lvl="0"/>
            <a:endParaRPr lang="nl-BE" noProof="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39763" y="0"/>
            <a:ext cx="8078787" cy="1143000"/>
          </a:xfrm>
        </p:spPr>
        <p:txBody>
          <a:bodyPr/>
          <a:lstStyle/>
          <a:p>
            <a:r>
              <a:rPr lang="en-US"/>
              <a:t>Click to edit Master title style</a:t>
            </a:r>
            <a:endParaRPr lang="nl-BE"/>
          </a:p>
        </p:txBody>
      </p:sp>
      <p:sp>
        <p:nvSpPr>
          <p:cNvPr id="3" name="Table Placeholder 2"/>
          <p:cNvSpPr>
            <a:spLocks noGrp="1"/>
          </p:cNvSpPr>
          <p:nvPr>
            <p:ph type="tbl" idx="1"/>
          </p:nvPr>
        </p:nvSpPr>
        <p:spPr>
          <a:xfrm>
            <a:off x="635000" y="1243013"/>
            <a:ext cx="8089900" cy="4562475"/>
          </a:xfrm>
        </p:spPr>
        <p:txBody>
          <a:bodyPr/>
          <a:lstStyle/>
          <a:p>
            <a:pPr lvl="0"/>
            <a:endParaRPr lang="nl-BE" noProof="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edia and Smart ART">
    <p:spTree>
      <p:nvGrpSpPr>
        <p:cNvPr id="1" name=""/>
        <p:cNvGrpSpPr/>
        <p:nvPr/>
      </p:nvGrpSpPr>
      <p:grpSpPr>
        <a:xfrm>
          <a:off x="0" y="0"/>
          <a:ext cx="0" cy="0"/>
          <a:chOff x="0" y="0"/>
          <a:chExt cx="0" cy="0"/>
        </a:xfrm>
      </p:grpSpPr>
      <p:sp>
        <p:nvSpPr>
          <p:cNvPr id="2" name="Title 1"/>
          <p:cNvSpPr>
            <a:spLocks noGrp="1"/>
          </p:cNvSpPr>
          <p:nvPr>
            <p:ph type="title"/>
          </p:nvPr>
        </p:nvSpPr>
        <p:spPr>
          <a:xfrm>
            <a:off x="635000" y="71438"/>
            <a:ext cx="8078788" cy="373062"/>
          </a:xfrm>
        </p:spPr>
        <p:txBody>
          <a:bodyPr/>
          <a:lstStyle/>
          <a:p>
            <a:r>
              <a:rPr lang="en-US"/>
              <a:t>Click to edit Master title style</a:t>
            </a:r>
          </a:p>
        </p:txBody>
      </p:sp>
      <p:sp>
        <p:nvSpPr>
          <p:cNvPr id="6" name="Media Placeholder 5"/>
          <p:cNvSpPr>
            <a:spLocks noGrp="1"/>
          </p:cNvSpPr>
          <p:nvPr>
            <p:ph type="media" sz="quarter" idx="11"/>
          </p:nvPr>
        </p:nvSpPr>
        <p:spPr>
          <a:xfrm>
            <a:off x="652916" y="1197429"/>
            <a:ext cx="3908425" cy="4375150"/>
          </a:xfrm>
          <a:prstGeom prst="rect">
            <a:avLst/>
          </a:prstGeom>
        </p:spPr>
        <p:txBody>
          <a:bodyPr/>
          <a:lstStyle/>
          <a:p>
            <a:pPr lvl="0"/>
            <a:endParaRPr lang="en-US" noProof="0"/>
          </a:p>
        </p:txBody>
      </p:sp>
      <p:sp>
        <p:nvSpPr>
          <p:cNvPr id="8" name="SmartArt Placeholder 7"/>
          <p:cNvSpPr>
            <a:spLocks noGrp="1"/>
          </p:cNvSpPr>
          <p:nvPr>
            <p:ph type="dgm" sz="quarter" idx="12"/>
          </p:nvPr>
        </p:nvSpPr>
        <p:spPr>
          <a:xfrm>
            <a:off x="4735513" y="1197429"/>
            <a:ext cx="3984625" cy="4374711"/>
          </a:xfrm>
          <a:prstGeom prst="rect">
            <a:avLst/>
          </a:prstGeom>
        </p:spPr>
        <p:txBody>
          <a:bodyPr/>
          <a:lstStyle/>
          <a:p>
            <a:pPr lvl="0"/>
            <a:endParaRPr lang="en-US" noProof="0"/>
          </a:p>
        </p:txBody>
      </p:sp>
      <p:sp>
        <p:nvSpPr>
          <p:cNvPr id="5" name="Rectangle 55"/>
          <p:cNvSpPr>
            <a:spLocks noGrp="1" noChangeArrowheads="1"/>
          </p:cNvSpPr>
          <p:nvPr>
            <p:ph type="sldNum" sz="quarter" idx="13"/>
          </p:nvPr>
        </p:nvSpPr>
        <p:spPr>
          <a:xfrm>
            <a:off x="254000" y="6594475"/>
            <a:ext cx="801688" cy="263525"/>
          </a:xfrm>
          <a:prstGeom prst="rect">
            <a:avLst/>
          </a:prstGeom>
          <a:ln/>
        </p:spPr>
        <p:txBody>
          <a:bodyPr/>
          <a:lstStyle>
            <a:lvl1pPr>
              <a:defRPr/>
            </a:lvl1pPr>
          </a:lstStyle>
          <a:p>
            <a:pPr>
              <a:defRPr/>
            </a:pPr>
            <a:fld id="{30927B20-BB5D-4D3E-B7E7-4E481A1C19C8}" type="slidenum">
              <a:rPr lang="nl-NL"/>
              <a:pPr>
                <a:defRPr/>
              </a:pPr>
              <a:t>‹N°›</a:t>
            </a:fld>
            <a:endParaRPr lang="nl-NL"/>
          </a:p>
        </p:txBody>
      </p:sp>
    </p:spTree>
    <p:extLst>
      <p:ext uri="{BB962C8B-B14F-4D97-AF65-F5344CB8AC3E}">
        <p14:creationId xmlns:p14="http://schemas.microsoft.com/office/powerpoint/2010/main" val="1442394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cap="none" baseline="0"/>
            </a:lvl1pPr>
          </a:lstStyle>
          <a:p>
            <a:r>
              <a:rPr lang="en-US"/>
              <a:t>Click to edit Master title style</a:t>
            </a:r>
            <a:endParaRPr lang="fr-FR" dirty="0"/>
          </a:p>
        </p:txBody>
      </p:sp>
      <p:sp>
        <p:nvSpPr>
          <p:cNvPr id="5" name="Rectangle 3"/>
          <p:cNvSpPr>
            <a:spLocks noGrp="1" noChangeArrowheads="1"/>
          </p:cNvSpPr>
          <p:nvPr>
            <p:ph idx="1"/>
          </p:nvPr>
        </p:nvSpPr>
        <p:spPr bwMode="auto">
          <a:xfrm>
            <a:off x="360000" y="1080000"/>
            <a:ext cx="7978775" cy="4562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2589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820738" y="1946275"/>
            <a:ext cx="1573212" cy="61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2546350" y="1946275"/>
            <a:ext cx="1574800" cy="61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14338" name="Picture 33" descr="imagebase"/>
          <p:cNvPicPr>
            <a:picLocks noChangeAspect="1" noChangeArrowheads="1"/>
          </p:cNvPicPr>
          <p:nvPr/>
        </p:nvPicPr>
        <p:blipFill>
          <a:blip r:embed="rId13" cstate="print"/>
          <a:srcRect/>
          <a:stretch>
            <a:fillRect/>
          </a:stretch>
        </p:blipFill>
        <p:spPr bwMode="auto">
          <a:xfrm>
            <a:off x="0" y="2651125"/>
            <a:ext cx="9144000" cy="2852738"/>
          </a:xfrm>
          <a:prstGeom prst="rect">
            <a:avLst/>
          </a:prstGeom>
          <a:noFill/>
          <a:ln w="9525">
            <a:noFill/>
            <a:miter lim="800000"/>
            <a:headEnd/>
            <a:tailEnd/>
          </a:ln>
        </p:spPr>
      </p:pic>
      <p:sp>
        <p:nvSpPr>
          <p:cNvPr id="14339" name="Rectangle 2"/>
          <p:cNvSpPr>
            <a:spLocks noGrp="1" noChangeArrowheads="1"/>
          </p:cNvSpPr>
          <p:nvPr>
            <p:ph type="title"/>
          </p:nvPr>
        </p:nvSpPr>
        <p:spPr bwMode="auto">
          <a:xfrm>
            <a:off x="792163" y="381000"/>
            <a:ext cx="8229600" cy="638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Presentatie - Présentation</a:t>
            </a:r>
          </a:p>
        </p:txBody>
      </p:sp>
      <p:sp>
        <p:nvSpPr>
          <p:cNvPr id="14340" name="Rectangle 3"/>
          <p:cNvSpPr>
            <a:spLocks noGrp="1" noChangeArrowheads="1"/>
          </p:cNvSpPr>
          <p:nvPr>
            <p:ph type="body" idx="1"/>
          </p:nvPr>
        </p:nvSpPr>
        <p:spPr bwMode="auto">
          <a:xfrm>
            <a:off x="820738" y="1946275"/>
            <a:ext cx="3300412"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Prénom NOM</a:t>
            </a:r>
          </a:p>
          <a:p>
            <a:pPr lvl="0"/>
            <a:r>
              <a:rPr lang="nl-NL"/>
              <a:t>Fonction ou titre</a:t>
            </a:r>
          </a:p>
        </p:txBody>
      </p:sp>
      <p:sp>
        <p:nvSpPr>
          <p:cNvPr id="5129" name="Line 9"/>
          <p:cNvSpPr>
            <a:spLocks noChangeShapeType="1"/>
          </p:cNvSpPr>
          <p:nvPr/>
        </p:nvSpPr>
        <p:spPr bwMode="auto">
          <a:xfrm>
            <a:off x="3175" y="5514975"/>
            <a:ext cx="9144000" cy="0"/>
          </a:xfrm>
          <a:prstGeom prst="line">
            <a:avLst/>
          </a:prstGeom>
          <a:noFill/>
          <a:ln w="57150">
            <a:solidFill>
              <a:srgbClr val="FF0000"/>
            </a:solidFill>
            <a:round/>
            <a:headEnd/>
            <a:tailEnd/>
          </a:ln>
          <a:effectLst/>
        </p:spPr>
        <p:txBody>
          <a:bodyPr/>
          <a:lstStyle/>
          <a:p>
            <a:pPr>
              <a:defRPr/>
            </a:pPr>
            <a:endParaRPr lang="nl-BE"/>
          </a:p>
        </p:txBody>
      </p:sp>
      <p:pic>
        <p:nvPicPr>
          <p:cNvPr id="14342" name="Picture 34" descr="BNB-EURO-POS-RVB-BIL2"/>
          <p:cNvPicPr>
            <a:picLocks noChangeAspect="1" noChangeArrowheads="1"/>
          </p:cNvPicPr>
          <p:nvPr/>
        </p:nvPicPr>
        <p:blipFill>
          <a:blip r:embed="rId14" cstate="print"/>
          <a:srcRect/>
          <a:stretch>
            <a:fillRect/>
          </a:stretch>
        </p:blipFill>
        <p:spPr bwMode="auto">
          <a:xfrm>
            <a:off x="5608638" y="5876925"/>
            <a:ext cx="3128962" cy="782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Arial" charset="0"/>
        </a:defRPr>
      </a:lvl2pPr>
      <a:lvl3pPr algn="l" rtl="0" eaLnBrk="0" fontAlgn="base" hangingPunct="0">
        <a:spcBef>
          <a:spcPct val="0"/>
        </a:spcBef>
        <a:spcAft>
          <a:spcPct val="0"/>
        </a:spcAft>
        <a:defRPr sz="3600" b="1">
          <a:solidFill>
            <a:srgbClr val="003366"/>
          </a:solidFill>
          <a:latin typeface="Arial" charset="0"/>
        </a:defRPr>
      </a:lvl3pPr>
      <a:lvl4pPr algn="l" rtl="0" eaLnBrk="0" fontAlgn="base" hangingPunct="0">
        <a:spcBef>
          <a:spcPct val="0"/>
        </a:spcBef>
        <a:spcAft>
          <a:spcPct val="0"/>
        </a:spcAft>
        <a:defRPr sz="3600" b="1">
          <a:solidFill>
            <a:srgbClr val="003366"/>
          </a:solidFill>
          <a:latin typeface="Arial" charset="0"/>
        </a:defRPr>
      </a:lvl4pPr>
      <a:lvl5pPr algn="l" rtl="0" eaLnBrk="0" fontAlgn="base" hangingPunct="0">
        <a:spcBef>
          <a:spcPct val="0"/>
        </a:spcBef>
        <a:spcAft>
          <a:spcPct val="0"/>
        </a:spcAft>
        <a:defRPr sz="3600" b="1">
          <a:solidFill>
            <a:srgbClr val="003366"/>
          </a:solidFill>
          <a:latin typeface="Arial" charset="0"/>
        </a:defRPr>
      </a:lvl5pPr>
      <a:lvl6pPr marL="457200" algn="l" rtl="0" fontAlgn="base">
        <a:spcBef>
          <a:spcPct val="0"/>
        </a:spcBef>
        <a:spcAft>
          <a:spcPct val="0"/>
        </a:spcAft>
        <a:defRPr sz="3600" b="1">
          <a:solidFill>
            <a:srgbClr val="003366"/>
          </a:solidFill>
          <a:latin typeface="Arial" charset="0"/>
        </a:defRPr>
      </a:lvl6pPr>
      <a:lvl7pPr marL="914400" algn="l" rtl="0" fontAlgn="base">
        <a:spcBef>
          <a:spcPct val="0"/>
        </a:spcBef>
        <a:spcAft>
          <a:spcPct val="0"/>
        </a:spcAft>
        <a:defRPr sz="3600" b="1">
          <a:solidFill>
            <a:srgbClr val="003366"/>
          </a:solidFill>
          <a:latin typeface="Arial" charset="0"/>
        </a:defRPr>
      </a:lvl7pPr>
      <a:lvl8pPr marL="1371600" algn="l" rtl="0" fontAlgn="base">
        <a:spcBef>
          <a:spcPct val="0"/>
        </a:spcBef>
        <a:spcAft>
          <a:spcPct val="0"/>
        </a:spcAft>
        <a:defRPr sz="3600" b="1">
          <a:solidFill>
            <a:srgbClr val="003366"/>
          </a:solidFill>
          <a:latin typeface="Arial" charset="0"/>
        </a:defRPr>
      </a:lvl8pPr>
      <a:lvl9pPr marL="1828800" algn="l" rtl="0" fontAlgn="base">
        <a:spcBef>
          <a:spcPct val="0"/>
        </a:spcBef>
        <a:spcAft>
          <a:spcPct val="0"/>
        </a:spcAft>
        <a:defRPr sz="3600" b="1">
          <a:solidFill>
            <a:srgbClr val="003366"/>
          </a:solidFill>
          <a:latin typeface="Arial" charset="0"/>
        </a:defRPr>
      </a:lvl9pPr>
    </p:titleStyle>
    <p:bodyStyle>
      <a:lvl1pPr marL="342900" indent="-342900" algn="l" rtl="0" eaLnBrk="0" fontAlgn="base" hangingPunct="0">
        <a:lnSpc>
          <a:spcPct val="75000"/>
        </a:lnSpc>
        <a:spcBef>
          <a:spcPct val="20000"/>
        </a:spcBef>
        <a:spcAft>
          <a:spcPct val="0"/>
        </a:spcAft>
        <a:defRPr sz="1600">
          <a:solidFill>
            <a:srgbClr val="003366"/>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39763" y="0"/>
            <a:ext cx="80787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Click to edit Master title style</a:t>
            </a:r>
          </a:p>
        </p:txBody>
      </p:sp>
      <p:sp>
        <p:nvSpPr>
          <p:cNvPr id="15363" name="Rectangle 3"/>
          <p:cNvSpPr>
            <a:spLocks noGrp="1" noChangeArrowheads="1"/>
          </p:cNvSpPr>
          <p:nvPr>
            <p:ph type="body" idx="1"/>
          </p:nvPr>
        </p:nvSpPr>
        <p:spPr bwMode="auto">
          <a:xfrm>
            <a:off x="635000" y="1243013"/>
            <a:ext cx="8089900" cy="4562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a:p>
            <a:pPr lvl="3"/>
            <a:r>
              <a:rPr lang="nl-NL"/>
              <a:t>Fourth level</a:t>
            </a:r>
          </a:p>
        </p:txBody>
      </p:sp>
      <p:pic>
        <p:nvPicPr>
          <p:cNvPr id="15364" name="Picture 6" descr="arche-105"/>
          <p:cNvPicPr>
            <a:picLocks noChangeAspect="1" noChangeArrowheads="1"/>
          </p:cNvPicPr>
          <p:nvPr/>
        </p:nvPicPr>
        <p:blipFill>
          <a:blip r:embed="rId17" cstate="print"/>
          <a:srcRect/>
          <a:stretch>
            <a:fillRect/>
          </a:stretch>
        </p:blipFill>
        <p:spPr bwMode="auto">
          <a:xfrm>
            <a:off x="7937500" y="6032500"/>
            <a:ext cx="796925" cy="569913"/>
          </a:xfrm>
          <a:prstGeom prst="rect">
            <a:avLst/>
          </a:prstGeom>
          <a:noFill/>
          <a:ln w="9525">
            <a:noFill/>
            <a:miter lim="800000"/>
            <a:headEnd/>
            <a:tailEnd/>
          </a:ln>
        </p:spPr>
      </p:pic>
      <p:sp>
        <p:nvSpPr>
          <p:cNvPr id="214023" name="Line 7"/>
          <p:cNvSpPr>
            <a:spLocks noChangeShapeType="1"/>
          </p:cNvSpPr>
          <p:nvPr/>
        </p:nvSpPr>
        <p:spPr bwMode="auto">
          <a:xfrm>
            <a:off x="0" y="6592888"/>
            <a:ext cx="9144000" cy="0"/>
          </a:xfrm>
          <a:prstGeom prst="line">
            <a:avLst/>
          </a:prstGeom>
          <a:noFill/>
          <a:ln w="57150">
            <a:solidFill>
              <a:srgbClr val="FF0000"/>
            </a:solidFill>
            <a:round/>
            <a:headEnd/>
            <a:tailEnd/>
          </a:ln>
          <a:effectLst/>
        </p:spPr>
        <p:txBody>
          <a:bodyPr/>
          <a:lstStyle/>
          <a:p>
            <a:pPr>
              <a:defRPr/>
            </a:pPr>
            <a:endParaRPr lang="nl-BE"/>
          </a:p>
        </p:txBody>
      </p:sp>
      <p:sp>
        <p:nvSpPr>
          <p:cNvPr id="214025" name="Rectangle 9"/>
          <p:cNvSpPr>
            <a:spLocks noChangeArrowheads="1"/>
          </p:cNvSpPr>
          <p:nvPr/>
        </p:nvSpPr>
        <p:spPr bwMode="auto">
          <a:xfrm>
            <a:off x="196850" y="6594475"/>
            <a:ext cx="801688" cy="263525"/>
          </a:xfrm>
          <a:prstGeom prst="rect">
            <a:avLst/>
          </a:prstGeom>
          <a:noFill/>
          <a:ln w="9525">
            <a:noFill/>
            <a:miter lim="800000"/>
            <a:headEnd/>
            <a:tailEnd/>
          </a:ln>
          <a:effectLst/>
        </p:spPr>
        <p:txBody>
          <a:bodyPr/>
          <a:lstStyle/>
          <a:p>
            <a:pPr>
              <a:defRPr/>
            </a:pPr>
            <a:fld id="{C819F2CE-88F3-475B-B9CC-FC920E826B74}" type="slidenum">
              <a:rPr lang="nl-NL" sz="1200" b="1">
                <a:solidFill>
                  <a:srgbClr val="4D4D4D"/>
                </a:solidFill>
              </a:rPr>
              <a:pPr>
                <a:defRPr/>
              </a:pPr>
              <a:t>‹N°›</a:t>
            </a:fld>
            <a:endParaRPr lang="nl-NL" sz="1200" b="1">
              <a:solidFill>
                <a:srgbClr val="4D4D4D"/>
              </a:solidFill>
            </a:endParaRPr>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7" r:id="rId14"/>
    <p:sldLayoutId id="2147483918" r:id="rId15"/>
  </p:sldLayoutIdLst>
  <p:txStyles>
    <p:title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p:titleStyle>
    <p:bodyStyle>
      <a:lvl1pPr marL="452438" indent="-452438" algn="l" rtl="0" eaLnBrk="0" fontAlgn="base" hangingPunct="0">
        <a:spcBef>
          <a:spcPct val="20000"/>
        </a:spcBef>
        <a:spcAft>
          <a:spcPct val="0"/>
        </a:spcAft>
        <a:buClr>
          <a:srgbClr val="CC3300"/>
        </a:buClr>
        <a:buFont typeface="Wingdings" pitchFamily="2" charset="2"/>
        <a:defRPr sz="2800">
          <a:solidFill>
            <a:srgbClr val="4D4D4D"/>
          </a:solidFill>
          <a:latin typeface="+mn-lt"/>
          <a:ea typeface="+mn-ea"/>
          <a:cs typeface="+mn-cs"/>
        </a:defRPr>
      </a:lvl1pPr>
      <a:lvl2pPr marL="982663" indent="-350838" algn="l" rtl="0" eaLnBrk="0" fontAlgn="base" hangingPunct="0">
        <a:spcBef>
          <a:spcPct val="20000"/>
        </a:spcBef>
        <a:spcAft>
          <a:spcPct val="0"/>
        </a:spcAft>
        <a:buClr>
          <a:srgbClr val="CC3300"/>
        </a:buClr>
        <a:buFont typeface="Wingdings" pitchFamily="2" charset="2"/>
        <a:defRPr sz="2400">
          <a:solidFill>
            <a:srgbClr val="4D4D4D"/>
          </a:solidFill>
          <a:latin typeface="+mn-lt"/>
        </a:defRPr>
      </a:lvl2pPr>
      <a:lvl3pPr marL="1390650" indent="-228600" algn="l" rtl="0" eaLnBrk="0" fontAlgn="base" hangingPunct="0">
        <a:spcBef>
          <a:spcPct val="20000"/>
        </a:spcBef>
        <a:spcAft>
          <a:spcPct val="0"/>
        </a:spcAft>
        <a:buClr>
          <a:srgbClr val="CC3300"/>
        </a:buClr>
        <a:buFont typeface="Wingdings" pitchFamily="2" charset="2"/>
        <a:defRPr sz="2000">
          <a:solidFill>
            <a:srgbClr val="4D4D4D"/>
          </a:solidFill>
          <a:latin typeface="+mn-lt"/>
        </a:defRPr>
      </a:lvl3pPr>
      <a:lvl4pPr marL="1878013" indent="-307975" algn="l" rtl="0" eaLnBrk="0" fontAlgn="base" hangingPunct="0">
        <a:spcBef>
          <a:spcPct val="20000"/>
        </a:spcBef>
        <a:spcAft>
          <a:spcPct val="0"/>
        </a:spcAft>
        <a:buClr>
          <a:srgbClr val="CC3300"/>
        </a:buClr>
        <a:buFont typeface="Wingdings" pitchFamily="2" charset="2"/>
        <a:defRPr>
          <a:solidFill>
            <a:srgbClr val="4D4D4D"/>
          </a:solidFill>
          <a:latin typeface="+mn-lt"/>
        </a:defRPr>
      </a:lvl4pPr>
      <a:lvl5pPr marL="2286000" indent="-228600" algn="l" rtl="0" eaLnBrk="0" fontAlgn="base" hangingPunct="0">
        <a:spcBef>
          <a:spcPct val="20000"/>
        </a:spcBef>
        <a:spcAft>
          <a:spcPct val="0"/>
        </a:spcAft>
        <a:buClr>
          <a:srgbClr val="FFCC00"/>
        </a:buClr>
        <a:buChar char="»"/>
        <a:defRPr sz="2000">
          <a:solidFill>
            <a:srgbClr val="B2B2B2"/>
          </a:solidFill>
          <a:latin typeface="+mn-lt"/>
        </a:defRPr>
      </a:lvl5pPr>
      <a:lvl6pPr marL="2743200" indent="-228600" algn="l" rtl="0" fontAlgn="base">
        <a:spcBef>
          <a:spcPct val="20000"/>
        </a:spcBef>
        <a:spcAft>
          <a:spcPct val="0"/>
        </a:spcAft>
        <a:buClr>
          <a:srgbClr val="FFCC00"/>
        </a:buClr>
        <a:buChar char="»"/>
        <a:defRPr sz="2000">
          <a:solidFill>
            <a:srgbClr val="B2B2B2"/>
          </a:solidFill>
          <a:latin typeface="+mn-lt"/>
        </a:defRPr>
      </a:lvl6pPr>
      <a:lvl7pPr marL="3200400" indent="-228600" algn="l" rtl="0" fontAlgn="base">
        <a:spcBef>
          <a:spcPct val="20000"/>
        </a:spcBef>
        <a:spcAft>
          <a:spcPct val="0"/>
        </a:spcAft>
        <a:buClr>
          <a:srgbClr val="FFCC00"/>
        </a:buClr>
        <a:buChar char="»"/>
        <a:defRPr sz="2000">
          <a:solidFill>
            <a:srgbClr val="B2B2B2"/>
          </a:solidFill>
          <a:latin typeface="+mn-lt"/>
        </a:defRPr>
      </a:lvl7pPr>
      <a:lvl8pPr marL="3657600" indent="-228600" algn="l" rtl="0" fontAlgn="base">
        <a:spcBef>
          <a:spcPct val="20000"/>
        </a:spcBef>
        <a:spcAft>
          <a:spcPct val="0"/>
        </a:spcAft>
        <a:buClr>
          <a:srgbClr val="FFCC00"/>
        </a:buClr>
        <a:buChar char="»"/>
        <a:defRPr sz="2000">
          <a:solidFill>
            <a:srgbClr val="B2B2B2"/>
          </a:solidFill>
          <a:latin typeface="+mn-lt"/>
        </a:defRPr>
      </a:lvl8pPr>
      <a:lvl9pPr marL="4114800" indent="-228600" algn="l" rtl="0" fontAlgn="base">
        <a:spcBef>
          <a:spcPct val="20000"/>
        </a:spcBef>
        <a:spcAft>
          <a:spcPct val="0"/>
        </a:spcAft>
        <a:buClr>
          <a:srgbClr val="FFCC00"/>
        </a:buClr>
        <a:buChar char="»"/>
        <a:defRPr sz="2000">
          <a:solidFill>
            <a:srgbClr val="B2B2B2"/>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25.xml"/><Relationship Id="rId4" Type="http://schemas.openxmlformats.org/officeDocument/2006/relationships/chart" Target="../charts/chart29.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2.xml"/><Relationship Id="rId1" Type="http://schemas.openxmlformats.org/officeDocument/2006/relationships/slideLayout" Target="../slideLayouts/slideLayout25.xml"/><Relationship Id="rId5" Type="http://schemas.openxmlformats.org/officeDocument/2006/relationships/chart" Target="../charts/chart32.xml"/><Relationship Id="rId4" Type="http://schemas.openxmlformats.org/officeDocument/2006/relationships/chart" Target="../charts/chart31.xml"/></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5.xml"/><Relationship Id="rId4" Type="http://schemas.openxmlformats.org/officeDocument/2006/relationships/chart" Target="../charts/char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19075" y="250215"/>
            <a:ext cx="8934450" cy="765175"/>
          </a:xfrm>
        </p:spPr>
        <p:txBody>
          <a:bodyPr/>
          <a:lstStyle/>
          <a:p>
            <a:r>
              <a:rPr lang="en-US" sz="3000" dirty="0"/>
              <a:t>Low </a:t>
            </a:r>
            <a:r>
              <a:rPr lang="en-US" sz="3000" dirty="0" smtClean="0"/>
              <a:t>growth in advanced economies: </a:t>
            </a:r>
            <a:r>
              <a:rPr lang="en-US" sz="3000" dirty="0"/>
              <a:t>a fatality?</a:t>
            </a:r>
          </a:p>
        </p:txBody>
      </p:sp>
      <p:sp>
        <p:nvSpPr>
          <p:cNvPr id="8" name="Rectangle 7"/>
          <p:cNvSpPr>
            <a:spLocks noChangeArrowheads="1"/>
          </p:cNvSpPr>
          <p:nvPr/>
        </p:nvSpPr>
        <p:spPr bwMode="auto">
          <a:xfrm>
            <a:off x="344879" y="5762968"/>
            <a:ext cx="5930045" cy="958300"/>
          </a:xfrm>
          <a:prstGeom prst="rect">
            <a:avLst/>
          </a:prstGeom>
          <a:noFill/>
          <a:ln w="9525">
            <a:noFill/>
            <a:miter lim="800000"/>
            <a:headEnd/>
            <a:tailEnd/>
          </a:ln>
        </p:spPr>
        <p:txBody>
          <a:bodyPr/>
          <a:lstStyle/>
          <a:p>
            <a:pPr indent="6350" algn="l">
              <a:lnSpc>
                <a:spcPct val="75000"/>
              </a:lnSpc>
              <a:spcBef>
                <a:spcPct val="20000"/>
              </a:spcBef>
              <a:spcAft>
                <a:spcPts val="600"/>
              </a:spcAft>
              <a:tabLst>
                <a:tab pos="685800" algn="l"/>
              </a:tabLst>
            </a:pPr>
            <a:r>
              <a:rPr lang="fr-BE" sz="1600" dirty="0">
                <a:solidFill>
                  <a:srgbClr val="003366"/>
                </a:solidFill>
              </a:rPr>
              <a:t>Economics and Research </a:t>
            </a:r>
            <a:r>
              <a:rPr lang="fr-BE" sz="1600" dirty="0" smtClean="0">
                <a:solidFill>
                  <a:srgbClr val="003366"/>
                </a:solidFill>
              </a:rPr>
              <a:t>Department</a:t>
            </a:r>
          </a:p>
          <a:p>
            <a:pPr indent="6350" algn="l">
              <a:lnSpc>
                <a:spcPct val="75000"/>
              </a:lnSpc>
              <a:spcBef>
                <a:spcPct val="20000"/>
              </a:spcBef>
              <a:spcAft>
                <a:spcPts val="600"/>
              </a:spcAft>
              <a:tabLst>
                <a:tab pos="685800" algn="l"/>
              </a:tabLst>
            </a:pPr>
            <a:endParaRPr lang="fr-BE" sz="1600" dirty="0">
              <a:solidFill>
                <a:srgbClr val="003366"/>
              </a:solidFill>
            </a:endParaRPr>
          </a:p>
          <a:p>
            <a:pPr marL="180975" indent="-180975" algn="l">
              <a:lnSpc>
                <a:spcPct val="75000"/>
              </a:lnSpc>
              <a:spcBef>
                <a:spcPct val="20000"/>
              </a:spcBef>
              <a:spcAft>
                <a:spcPts val="600"/>
              </a:spcAft>
              <a:tabLst>
                <a:tab pos="685800" algn="l"/>
              </a:tabLst>
            </a:pPr>
            <a:r>
              <a:rPr lang="fr-BE" sz="1600" dirty="0">
                <a:solidFill>
                  <a:srgbClr val="003366"/>
                </a:solidFill>
              </a:rPr>
              <a:t>*  </a:t>
            </a:r>
            <a:r>
              <a:rPr lang="en-US" sz="1200" dirty="0" smtClean="0">
                <a:solidFill>
                  <a:srgbClr val="003366"/>
                </a:solidFill>
              </a:rPr>
              <a:t>The </a:t>
            </a:r>
            <a:r>
              <a:rPr lang="en-US" sz="1200" dirty="0">
                <a:solidFill>
                  <a:srgbClr val="003366"/>
                </a:solidFill>
              </a:rPr>
              <a:t>information and views set out in </a:t>
            </a:r>
            <a:r>
              <a:rPr lang="en-US" sz="1200" dirty="0" smtClean="0">
                <a:solidFill>
                  <a:srgbClr val="003366"/>
                </a:solidFill>
              </a:rPr>
              <a:t>this presentation </a:t>
            </a:r>
            <a:r>
              <a:rPr lang="en-US" sz="1200" dirty="0">
                <a:solidFill>
                  <a:srgbClr val="003366"/>
                </a:solidFill>
              </a:rPr>
              <a:t>are those of the </a:t>
            </a:r>
            <a:r>
              <a:rPr lang="en-US" sz="1200" dirty="0" smtClean="0">
                <a:solidFill>
                  <a:srgbClr val="003366"/>
                </a:solidFill>
              </a:rPr>
              <a:t>author </a:t>
            </a:r>
            <a:r>
              <a:rPr lang="en-US" sz="1200" dirty="0">
                <a:solidFill>
                  <a:srgbClr val="003366"/>
                </a:solidFill>
              </a:rPr>
              <a:t>and do not necessarily reflect the official opinion of the </a:t>
            </a:r>
            <a:r>
              <a:rPr lang="en-US" sz="1200" dirty="0" smtClean="0">
                <a:solidFill>
                  <a:srgbClr val="003366"/>
                </a:solidFill>
              </a:rPr>
              <a:t>National Bank of Belgium. </a:t>
            </a:r>
            <a:endParaRPr lang="en-US" sz="1200" dirty="0">
              <a:solidFill>
                <a:srgbClr val="003366"/>
              </a:solidFill>
            </a:endParaRPr>
          </a:p>
          <a:p>
            <a:pPr indent="6350" algn="l">
              <a:lnSpc>
                <a:spcPct val="75000"/>
              </a:lnSpc>
              <a:spcBef>
                <a:spcPct val="20000"/>
              </a:spcBef>
              <a:spcAft>
                <a:spcPts val="600"/>
              </a:spcAft>
              <a:tabLst>
                <a:tab pos="685800" algn="l"/>
              </a:tabLst>
            </a:pPr>
            <a:endParaRPr lang="fr-BE" sz="1600" dirty="0">
              <a:solidFill>
                <a:srgbClr val="003366"/>
              </a:solidFill>
            </a:endParaRPr>
          </a:p>
        </p:txBody>
      </p:sp>
      <p:sp>
        <p:nvSpPr>
          <p:cNvPr id="4" name="Rectangle 3">
            <a:extLst>
              <a:ext uri="{FF2B5EF4-FFF2-40B4-BE49-F238E27FC236}">
                <a16:creationId xmlns="" xmlns:a16="http://schemas.microsoft.com/office/drawing/2014/main" id="{D5ABDD30-D8A0-4CE8-928C-4AE90641CED5}"/>
              </a:ext>
            </a:extLst>
          </p:cNvPr>
          <p:cNvSpPr txBox="1">
            <a:spLocks noChangeArrowheads="1"/>
          </p:cNvSpPr>
          <p:nvPr/>
        </p:nvSpPr>
        <p:spPr bwMode="auto">
          <a:xfrm>
            <a:off x="285465" y="1912348"/>
            <a:ext cx="3300412" cy="615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lnSpc>
                <a:spcPct val="75000"/>
              </a:lnSpc>
              <a:spcBef>
                <a:spcPct val="20000"/>
              </a:spcBef>
              <a:spcAft>
                <a:spcPct val="0"/>
              </a:spcAft>
              <a:defRPr sz="1600">
                <a:solidFill>
                  <a:srgbClr val="003366"/>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defRPr sz="24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a:lnSpc>
                <a:spcPct val="110000"/>
              </a:lnSpc>
            </a:pPr>
            <a:r>
              <a:rPr lang="nl-NL" sz="1800" kern="0" dirty="0" err="1"/>
              <a:t>Naïm</a:t>
            </a:r>
            <a:r>
              <a:rPr lang="nl-NL" sz="1800" kern="0" dirty="0"/>
              <a:t> </a:t>
            </a:r>
            <a:r>
              <a:rPr lang="nl-NL" sz="1800" kern="0" dirty="0" err="1" smtClean="0"/>
              <a:t>Cordemans</a:t>
            </a:r>
            <a:r>
              <a:rPr lang="nl-NL" sz="1800" kern="0" dirty="0" smtClean="0"/>
              <a:t>*</a:t>
            </a:r>
            <a:endParaRPr lang="nl-NL" sz="1800" kern="0" dirty="0"/>
          </a:p>
          <a:p>
            <a:pPr>
              <a:lnSpc>
                <a:spcPct val="110000"/>
              </a:lnSpc>
            </a:pPr>
            <a:r>
              <a:rPr lang="nl-NL" sz="1800" kern="0" dirty="0"/>
              <a:t>Economist</a:t>
            </a:r>
          </a:p>
        </p:txBody>
      </p:sp>
      <p:sp>
        <p:nvSpPr>
          <p:cNvPr id="5" name="Rectangle 3">
            <a:extLst>
              <a:ext uri="{FF2B5EF4-FFF2-40B4-BE49-F238E27FC236}">
                <a16:creationId xmlns="" xmlns:a16="http://schemas.microsoft.com/office/drawing/2014/main" id="{DA58CCDB-A178-414D-B311-080BB1C9EBA9}"/>
              </a:ext>
            </a:extLst>
          </p:cNvPr>
          <p:cNvSpPr txBox="1">
            <a:spLocks noChangeArrowheads="1"/>
          </p:cNvSpPr>
          <p:nvPr/>
        </p:nvSpPr>
        <p:spPr bwMode="auto">
          <a:xfrm>
            <a:off x="245699" y="1440000"/>
            <a:ext cx="7828540" cy="31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lnSpc>
                <a:spcPct val="75000"/>
              </a:lnSpc>
              <a:spcBef>
                <a:spcPct val="20000"/>
              </a:spcBef>
              <a:spcAft>
                <a:spcPct val="0"/>
              </a:spcAft>
              <a:defRPr sz="1600">
                <a:solidFill>
                  <a:srgbClr val="003366"/>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defRPr sz="24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r>
              <a:rPr lang="fr-BE" sz="1800" b="1" kern="0" dirty="0"/>
              <a:t>Société Royale d’Économie Politique de Belgique</a:t>
            </a:r>
            <a:r>
              <a:rPr lang="fr-BE" sz="1800" kern="0" dirty="0"/>
              <a:t>, </a:t>
            </a:r>
            <a:r>
              <a:rPr lang="fr-FR" sz="1800" kern="0" dirty="0"/>
              <a:t>9 </a:t>
            </a:r>
            <a:r>
              <a:rPr lang="fr-FR" sz="1800" kern="0" dirty="0" err="1"/>
              <a:t>O</a:t>
            </a:r>
            <a:r>
              <a:rPr lang="fr-FR" sz="1800" kern="0" dirty="0" err="1" smtClean="0"/>
              <a:t>ctober</a:t>
            </a:r>
            <a:r>
              <a:rPr lang="fr-FR" sz="1800" kern="0" dirty="0" smtClean="0"/>
              <a:t> </a:t>
            </a:r>
            <a:r>
              <a:rPr lang="fr-FR" sz="1800" kern="0" dirty="0"/>
              <a:t>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3824" y="110926"/>
            <a:ext cx="9020175"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600" dirty="0" err="1"/>
              <a:t>Labour</a:t>
            </a:r>
            <a:r>
              <a:rPr lang="en-US" sz="2600" dirty="0"/>
              <a:t> </a:t>
            </a:r>
            <a:r>
              <a:rPr lang="en-US" sz="2600" dirty="0" err="1"/>
              <a:t>utilisation</a:t>
            </a:r>
            <a:r>
              <a:rPr lang="en-US" sz="2600" dirty="0"/>
              <a:t> &amp; productivity growth have declined</a:t>
            </a:r>
          </a:p>
          <a:p>
            <a:r>
              <a:rPr lang="en-GB" sz="1800" b="0" dirty="0"/>
              <a:t>(annual % changes, 5-year moving average)</a:t>
            </a:r>
          </a:p>
        </p:txBody>
      </p:sp>
      <p:graphicFrame>
        <p:nvGraphicFramePr>
          <p:cNvPr id="6" name="Chart 5"/>
          <p:cNvGraphicFramePr/>
          <p:nvPr>
            <p:extLst>
              <p:ext uri="{D42A27DB-BD31-4B8C-83A1-F6EECF244321}">
                <p14:modId xmlns:p14="http://schemas.microsoft.com/office/powerpoint/2010/main" val="3393746199"/>
              </p:ext>
            </p:extLst>
          </p:nvPr>
        </p:nvGraphicFramePr>
        <p:xfrm>
          <a:off x="210228" y="939800"/>
          <a:ext cx="4374472" cy="2317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1618411004"/>
              </p:ext>
            </p:extLst>
          </p:nvPr>
        </p:nvGraphicFramePr>
        <p:xfrm>
          <a:off x="4546600" y="3282950"/>
          <a:ext cx="4343400" cy="2317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val="1214418049"/>
              </p:ext>
            </p:extLst>
          </p:nvPr>
        </p:nvGraphicFramePr>
        <p:xfrm>
          <a:off x="210227" y="3263900"/>
          <a:ext cx="8219397" cy="30170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extLst>
              <p:ext uri="{D42A27DB-BD31-4B8C-83A1-F6EECF244321}">
                <p14:modId xmlns:p14="http://schemas.microsoft.com/office/powerpoint/2010/main" val="1074608623"/>
              </p:ext>
            </p:extLst>
          </p:nvPr>
        </p:nvGraphicFramePr>
        <p:xfrm>
          <a:off x="4533900" y="939800"/>
          <a:ext cx="4343400" cy="231775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266700" y="6134950"/>
            <a:ext cx="7404100" cy="461665"/>
          </a:xfrm>
          <a:prstGeom prst="rect">
            <a:avLst/>
          </a:prstGeom>
          <a:noFill/>
        </p:spPr>
        <p:txBody>
          <a:bodyPr wrap="square" rtlCol="0">
            <a:spAutoFit/>
          </a:bodyPr>
          <a:lstStyle/>
          <a:p>
            <a:pPr algn="l"/>
            <a:r>
              <a:rPr lang="en-GB" sz="1200" dirty="0">
                <a:solidFill>
                  <a:schemeClr val="tx1"/>
                </a:solidFill>
              </a:rPr>
              <a:t>Source: OECD, Conference Board.</a:t>
            </a:r>
          </a:p>
          <a:p>
            <a:pPr algn="l"/>
            <a:r>
              <a:rPr lang="en-GB" sz="1200" baseline="30000" dirty="0">
                <a:solidFill>
                  <a:schemeClr val="tx1"/>
                </a:solidFill>
              </a:rPr>
              <a:t>(1)</a:t>
            </a:r>
            <a:r>
              <a:rPr lang="en-GB" sz="1200" dirty="0">
                <a:solidFill>
                  <a:schemeClr val="tx1"/>
                </a:solidFill>
              </a:rPr>
              <a:t> Average for France and Germany before 2000.</a:t>
            </a:r>
          </a:p>
        </p:txBody>
      </p:sp>
    </p:spTree>
    <p:extLst>
      <p:ext uri="{BB962C8B-B14F-4D97-AF65-F5344CB8AC3E}">
        <p14:creationId xmlns:p14="http://schemas.microsoft.com/office/powerpoint/2010/main" val="646490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03225" y="2162175"/>
            <a:ext cx="8356600" cy="40163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54300" indent="-514350" algn="l" eaLnBrk="0" hangingPunct="0">
              <a:lnSpc>
                <a:spcPct val="200000"/>
              </a:lnSpc>
              <a:buFont typeface="+mj-lt"/>
              <a:buAutoNum type="romanUcPeriod" startAt="2"/>
              <a:defRPr/>
            </a:pPr>
            <a:r>
              <a:rPr lang="en-US" sz="2500" b="1" kern="0" dirty="0">
                <a:solidFill>
                  <a:srgbClr val="262674"/>
                </a:solidFill>
              </a:rPr>
              <a:t>Why is current economic growth low?</a:t>
            </a:r>
          </a:p>
          <a:p>
            <a:pPr marL="914400" lvl="1" indent="-457200" algn="l" eaLnBrk="0" hangingPunct="0">
              <a:lnSpc>
                <a:spcPct val="200000"/>
              </a:lnSpc>
              <a:buFont typeface="+mj-lt"/>
              <a:buAutoNum type="alphaUcPeriod"/>
              <a:defRPr/>
            </a:pPr>
            <a:r>
              <a:rPr lang="en-GB" sz="2500" b="1" kern="0" dirty="0" smtClean="0">
                <a:solidFill>
                  <a:srgbClr val="262674"/>
                </a:solidFill>
              </a:rPr>
              <a:t>Labour</a:t>
            </a:r>
            <a:r>
              <a:rPr lang="en-US" sz="2500" b="1" kern="0" dirty="0" smtClean="0">
                <a:solidFill>
                  <a:srgbClr val="262674"/>
                </a:solidFill>
              </a:rPr>
              <a:t> </a:t>
            </a:r>
            <a:r>
              <a:rPr lang="en-GB" sz="2500" b="1" kern="0" dirty="0">
                <a:solidFill>
                  <a:srgbClr val="262674"/>
                </a:solidFill>
              </a:rPr>
              <a:t>utilisation</a:t>
            </a:r>
            <a:r>
              <a:rPr lang="en-US" sz="2500" b="1" kern="0" dirty="0">
                <a:solidFill>
                  <a:srgbClr val="262674"/>
                </a:solidFill>
              </a:rPr>
              <a:t> </a:t>
            </a:r>
            <a:endParaRPr lang="en-US" sz="2500" b="1" kern="0" dirty="0" smtClean="0">
              <a:solidFill>
                <a:srgbClr val="262674"/>
              </a:solidFill>
            </a:endParaRPr>
          </a:p>
          <a:p>
            <a:pPr marL="914400" lvl="1" indent="-457200" algn="l" eaLnBrk="0" hangingPunct="0">
              <a:lnSpc>
                <a:spcPct val="200000"/>
              </a:lnSpc>
              <a:buFont typeface="+mj-lt"/>
              <a:buAutoNum type="alphaUcPeriod"/>
              <a:defRPr/>
            </a:pPr>
            <a:r>
              <a:rPr lang="en-GB" sz="2500" dirty="0" smtClean="0">
                <a:solidFill>
                  <a:schemeClr val="bg1">
                    <a:lumMod val="50000"/>
                  </a:schemeClr>
                </a:solidFill>
              </a:rPr>
              <a:t>Labour</a:t>
            </a:r>
            <a:r>
              <a:rPr lang="en-US" sz="2500" dirty="0" smtClean="0">
                <a:solidFill>
                  <a:schemeClr val="bg1">
                    <a:lumMod val="50000"/>
                  </a:schemeClr>
                </a:solidFill>
              </a:rPr>
              <a:t> </a:t>
            </a:r>
            <a:r>
              <a:rPr lang="en-US" sz="2500" dirty="0">
                <a:solidFill>
                  <a:schemeClr val="bg1">
                    <a:lumMod val="50000"/>
                  </a:schemeClr>
                </a:solidFill>
              </a:rPr>
              <a:t>productivity</a:t>
            </a:r>
          </a:p>
          <a:p>
            <a:pPr marL="400050" marR="0" lvl="0" indent="-400050" algn="l" defTabSz="914400" rtl="0" eaLnBrk="0" fontAlgn="base" latinLnBrk="0" hangingPunct="0">
              <a:lnSpc>
                <a:spcPct val="200000"/>
              </a:lnSpc>
              <a:spcBef>
                <a:spcPct val="0"/>
              </a:spcBef>
              <a:spcAft>
                <a:spcPct val="0"/>
              </a:spcAft>
              <a:buClrTx/>
              <a:buSzTx/>
              <a:tabLst/>
              <a:defRPr/>
            </a:pPr>
            <a:endParaRPr kumimoji="0" lang="nl-BE" sz="2500" b="1" i="0" u="none" strike="noStrike" kern="0" cap="none" spc="0" normalizeH="0" baseline="0" noProof="0" dirty="0">
              <a:ln>
                <a:noFill/>
              </a:ln>
              <a:solidFill>
                <a:srgbClr val="00B1F0"/>
              </a:solidFill>
              <a:effectLst/>
              <a:uLnTx/>
              <a:uFillTx/>
              <a:latin typeface="+mj-lt"/>
              <a:ea typeface="+mj-ea"/>
              <a:cs typeface="+mj-cs"/>
            </a:endParaRPr>
          </a:p>
        </p:txBody>
      </p:sp>
      <p:sp>
        <p:nvSpPr>
          <p:cNvPr id="4" name="Rectangle 2"/>
          <p:cNvSpPr>
            <a:spLocks noGrp="1" noChangeArrowheads="1"/>
          </p:cNvSpPr>
          <p:nvPr>
            <p:ph type="title"/>
          </p:nvPr>
        </p:nvSpPr>
        <p:spPr>
          <a:xfrm>
            <a:off x="219075" y="250215"/>
            <a:ext cx="8934450" cy="765175"/>
          </a:xfrm>
        </p:spPr>
        <p:txBody>
          <a:bodyPr/>
          <a:lstStyle/>
          <a:p>
            <a:r>
              <a:rPr lang="en-US" sz="3000" dirty="0"/>
              <a:t>Low </a:t>
            </a:r>
            <a:r>
              <a:rPr lang="en-US" sz="3000" dirty="0" smtClean="0"/>
              <a:t>growth in advanced economies: </a:t>
            </a:r>
            <a:r>
              <a:rPr lang="en-US" sz="3000" dirty="0"/>
              <a:t>a fatality?</a:t>
            </a:r>
          </a:p>
        </p:txBody>
      </p:sp>
    </p:spTree>
    <p:extLst>
      <p:ext uri="{BB962C8B-B14F-4D97-AF65-F5344CB8AC3E}">
        <p14:creationId xmlns:p14="http://schemas.microsoft.com/office/powerpoint/2010/main" val="3096041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7828" y="91876"/>
            <a:ext cx="9009972"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GB" sz="2600" dirty="0"/>
              <a:t>Population ageing and the GFC played a significant role</a:t>
            </a:r>
          </a:p>
          <a:p>
            <a:r>
              <a:rPr lang="en-GB" sz="1800" b="0" dirty="0"/>
              <a:t>(annual %, 5-year moving average)</a:t>
            </a:r>
          </a:p>
        </p:txBody>
      </p:sp>
      <p:graphicFrame>
        <p:nvGraphicFramePr>
          <p:cNvPr id="9" name="Chart 8"/>
          <p:cNvGraphicFramePr/>
          <p:nvPr>
            <p:extLst>
              <p:ext uri="{D42A27DB-BD31-4B8C-83A1-F6EECF244321}">
                <p14:modId xmlns:p14="http://schemas.microsoft.com/office/powerpoint/2010/main" val="807527989"/>
              </p:ext>
            </p:extLst>
          </p:nvPr>
        </p:nvGraphicFramePr>
        <p:xfrm>
          <a:off x="203200" y="936426"/>
          <a:ext cx="4394200" cy="23177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04800" y="6293700"/>
            <a:ext cx="7404100" cy="276999"/>
          </a:xfrm>
          <a:prstGeom prst="rect">
            <a:avLst/>
          </a:prstGeom>
          <a:noFill/>
        </p:spPr>
        <p:txBody>
          <a:bodyPr wrap="square" rtlCol="0">
            <a:spAutoFit/>
          </a:bodyPr>
          <a:lstStyle/>
          <a:p>
            <a:pPr algn="l"/>
            <a:r>
              <a:rPr lang="en-GB" sz="1200" dirty="0">
                <a:solidFill>
                  <a:schemeClr val="tx1"/>
                </a:solidFill>
              </a:rPr>
              <a:t>Source: OECD, Eurostat.</a:t>
            </a:r>
          </a:p>
        </p:txBody>
      </p:sp>
      <p:graphicFrame>
        <p:nvGraphicFramePr>
          <p:cNvPr id="12" name="Chart 11"/>
          <p:cNvGraphicFramePr/>
          <p:nvPr>
            <p:extLst>
              <p:ext uri="{D42A27DB-BD31-4B8C-83A1-F6EECF244321}">
                <p14:modId xmlns:p14="http://schemas.microsoft.com/office/powerpoint/2010/main" val="2298149326"/>
              </p:ext>
            </p:extLst>
          </p:nvPr>
        </p:nvGraphicFramePr>
        <p:xfrm>
          <a:off x="215900" y="3263900"/>
          <a:ext cx="8496300" cy="32317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4133402338"/>
              </p:ext>
            </p:extLst>
          </p:nvPr>
        </p:nvGraphicFramePr>
        <p:xfrm>
          <a:off x="4483100" y="936426"/>
          <a:ext cx="4394200" cy="23177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extLst>
              <p:ext uri="{D42A27DB-BD31-4B8C-83A1-F6EECF244321}">
                <p14:modId xmlns:p14="http://schemas.microsoft.com/office/powerpoint/2010/main" val="1628741405"/>
              </p:ext>
            </p:extLst>
          </p:nvPr>
        </p:nvGraphicFramePr>
        <p:xfrm>
          <a:off x="4512014" y="3238500"/>
          <a:ext cx="4394200" cy="2565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15734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55600" y="63301"/>
            <a:ext cx="8940800" cy="8002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GB" sz="2800" dirty="0"/>
              <a:t>Work-life balance has dramatically improved</a:t>
            </a:r>
            <a:endParaRPr lang="en-GB" sz="2800" b="0" dirty="0"/>
          </a:p>
        </p:txBody>
      </p:sp>
      <p:sp>
        <p:nvSpPr>
          <p:cNvPr id="7" name="TextBox 6"/>
          <p:cNvSpPr txBox="1"/>
          <p:nvPr/>
        </p:nvSpPr>
        <p:spPr>
          <a:xfrm>
            <a:off x="1133814" y="901699"/>
            <a:ext cx="6400800" cy="677108"/>
          </a:xfrm>
          <a:prstGeom prst="rect">
            <a:avLst/>
          </a:prstGeom>
          <a:noFill/>
        </p:spPr>
        <p:txBody>
          <a:bodyPr wrap="square" rtlCol="0">
            <a:spAutoFit/>
          </a:bodyPr>
          <a:lstStyle/>
          <a:p>
            <a:pPr algn="l"/>
            <a:r>
              <a:rPr lang="en-US" sz="2000" b="1" dirty="0">
                <a:solidFill>
                  <a:schemeClr val="tx1"/>
                </a:solidFill>
              </a:rPr>
              <a:t>Average number of hours per worker</a:t>
            </a:r>
          </a:p>
          <a:p>
            <a:pPr algn="l"/>
            <a:r>
              <a:rPr lang="en-US" dirty="0">
                <a:solidFill>
                  <a:schemeClr val="tx1"/>
                </a:solidFill>
              </a:rPr>
              <a:t>(per year)</a:t>
            </a:r>
          </a:p>
        </p:txBody>
      </p:sp>
      <p:sp>
        <p:nvSpPr>
          <p:cNvPr id="8" name="TextBox 7"/>
          <p:cNvSpPr txBox="1"/>
          <p:nvPr/>
        </p:nvSpPr>
        <p:spPr>
          <a:xfrm>
            <a:off x="546100" y="6077800"/>
            <a:ext cx="7162800" cy="461665"/>
          </a:xfrm>
          <a:prstGeom prst="rect">
            <a:avLst/>
          </a:prstGeom>
          <a:noFill/>
        </p:spPr>
        <p:txBody>
          <a:bodyPr wrap="square" rtlCol="0">
            <a:spAutoFit/>
          </a:bodyPr>
          <a:lstStyle/>
          <a:p>
            <a:pPr algn="l"/>
            <a:r>
              <a:rPr lang="en-GB" sz="1200" dirty="0">
                <a:solidFill>
                  <a:schemeClr val="tx1"/>
                </a:solidFill>
              </a:rPr>
              <a:t>Source: The Conference Board</a:t>
            </a:r>
          </a:p>
          <a:p>
            <a:pPr algn="l"/>
            <a:r>
              <a:rPr lang="en-GB" sz="1200" baseline="30000" dirty="0">
                <a:solidFill>
                  <a:schemeClr val="tx1"/>
                </a:solidFill>
              </a:rPr>
              <a:t>(1</a:t>
            </a:r>
            <a:r>
              <a:rPr lang="en-GB" sz="1200" baseline="30000" dirty="0" smtClean="0">
                <a:solidFill>
                  <a:schemeClr val="tx1"/>
                </a:solidFill>
              </a:rPr>
              <a:t>)</a:t>
            </a:r>
            <a:r>
              <a:rPr lang="en-GB" sz="1200" dirty="0" smtClean="0">
                <a:solidFill>
                  <a:schemeClr val="tx1"/>
                </a:solidFill>
              </a:rPr>
              <a:t> </a:t>
            </a:r>
            <a:r>
              <a:rPr lang="en-GB" sz="1200" dirty="0">
                <a:solidFill>
                  <a:schemeClr val="tx1"/>
                </a:solidFill>
              </a:rPr>
              <a:t>Average for France, Germany, Italy and Spain before 1995.</a:t>
            </a:r>
          </a:p>
        </p:txBody>
      </p:sp>
      <p:grpSp>
        <p:nvGrpSpPr>
          <p:cNvPr id="3" name="Group 2"/>
          <p:cNvGrpSpPr/>
          <p:nvPr/>
        </p:nvGrpSpPr>
        <p:grpSpPr>
          <a:xfrm>
            <a:off x="495300" y="1397000"/>
            <a:ext cx="8013700" cy="4533900"/>
            <a:chOff x="495300" y="1397000"/>
            <a:chExt cx="8013700" cy="4533900"/>
          </a:xfrm>
        </p:grpSpPr>
        <p:graphicFrame>
          <p:nvGraphicFramePr>
            <p:cNvPr id="6" name="Chart 5"/>
            <p:cNvGraphicFramePr/>
            <p:nvPr>
              <p:extLst>
                <p:ext uri="{D42A27DB-BD31-4B8C-83A1-F6EECF244321}">
                  <p14:modId xmlns:p14="http://schemas.microsoft.com/office/powerpoint/2010/main" val="4110530066"/>
                </p:ext>
              </p:extLst>
            </p:nvPr>
          </p:nvGraphicFramePr>
          <p:xfrm>
            <a:off x="495300" y="1397000"/>
            <a:ext cx="8013700" cy="45339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870700" y="5432082"/>
              <a:ext cx="495300" cy="323165"/>
            </a:xfrm>
            <a:prstGeom prst="rect">
              <a:avLst/>
            </a:prstGeom>
            <a:noFill/>
          </p:spPr>
          <p:txBody>
            <a:bodyPr wrap="square" rtlCol="0">
              <a:spAutoFit/>
            </a:bodyPr>
            <a:lstStyle/>
            <a:p>
              <a:r>
                <a:rPr lang="fr-BE" sz="1500" dirty="0">
                  <a:solidFill>
                    <a:schemeClr val="tx1"/>
                  </a:solidFill>
                </a:rPr>
                <a:t>(1)</a:t>
              </a:r>
            </a:p>
          </p:txBody>
        </p:sp>
      </p:grpSp>
    </p:spTree>
    <p:extLst>
      <p:ext uri="{BB962C8B-B14F-4D97-AF65-F5344CB8AC3E}">
        <p14:creationId xmlns:p14="http://schemas.microsoft.com/office/powerpoint/2010/main" val="2404188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744998477"/>
              </p:ext>
            </p:extLst>
          </p:nvPr>
        </p:nvGraphicFramePr>
        <p:xfrm>
          <a:off x="317500" y="1507529"/>
          <a:ext cx="8470900" cy="46900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5500" y="1018976"/>
            <a:ext cx="7594600" cy="615553"/>
          </a:xfrm>
          <a:prstGeom prst="rect">
            <a:avLst/>
          </a:prstGeom>
          <a:noFill/>
        </p:spPr>
        <p:txBody>
          <a:bodyPr wrap="square" rtlCol="0">
            <a:spAutoFit/>
          </a:bodyPr>
          <a:lstStyle/>
          <a:p>
            <a:pPr algn="l"/>
            <a:r>
              <a:rPr lang="en-US" b="1" dirty="0">
                <a:solidFill>
                  <a:schemeClr val="tx1"/>
                </a:solidFill>
              </a:rPr>
              <a:t>Real GDP growth per working-age person (15-64y)</a:t>
            </a:r>
          </a:p>
          <a:p>
            <a:pPr algn="l"/>
            <a:r>
              <a:rPr lang="en-US" sz="1600" dirty="0">
                <a:solidFill>
                  <a:schemeClr val="tx1"/>
                </a:solidFill>
              </a:rPr>
              <a:t>(annual %, 5-year moving average, ) </a:t>
            </a:r>
          </a:p>
        </p:txBody>
      </p:sp>
      <p:sp>
        <p:nvSpPr>
          <p:cNvPr id="8" name="TextBox 7"/>
          <p:cNvSpPr txBox="1"/>
          <p:nvPr/>
        </p:nvSpPr>
        <p:spPr>
          <a:xfrm>
            <a:off x="584200" y="6277400"/>
            <a:ext cx="1574800" cy="276999"/>
          </a:xfrm>
          <a:prstGeom prst="rect">
            <a:avLst/>
          </a:prstGeom>
          <a:noFill/>
        </p:spPr>
        <p:txBody>
          <a:bodyPr wrap="square" rtlCol="0">
            <a:spAutoFit/>
          </a:bodyPr>
          <a:lstStyle/>
          <a:p>
            <a:pPr algn="l"/>
            <a:r>
              <a:rPr lang="fr-BE" sz="1200" dirty="0">
                <a:solidFill>
                  <a:schemeClr val="tx1"/>
                </a:solidFill>
              </a:rPr>
              <a:t>Source: OECD</a:t>
            </a:r>
          </a:p>
        </p:txBody>
      </p:sp>
      <p:sp>
        <p:nvSpPr>
          <p:cNvPr id="11" name="Rectangle 2"/>
          <p:cNvSpPr txBox="1">
            <a:spLocks noChangeArrowheads="1"/>
          </p:cNvSpPr>
          <p:nvPr/>
        </p:nvSpPr>
        <p:spPr bwMode="auto">
          <a:xfrm>
            <a:off x="171451" y="101599"/>
            <a:ext cx="8877300"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600" dirty="0"/>
              <a:t>Ageing creates a significant drag on economic growth</a:t>
            </a:r>
            <a:endParaRPr lang="nl-NL" sz="2600" kern="0" dirty="0"/>
          </a:p>
        </p:txBody>
      </p:sp>
    </p:spTree>
    <p:extLst>
      <p:ext uri="{BB962C8B-B14F-4D97-AF65-F5344CB8AC3E}">
        <p14:creationId xmlns:p14="http://schemas.microsoft.com/office/powerpoint/2010/main" val="2582750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03225" y="2162175"/>
            <a:ext cx="8356600" cy="40163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54300" indent="-514350" algn="l" eaLnBrk="0" hangingPunct="0">
              <a:lnSpc>
                <a:spcPct val="200000"/>
              </a:lnSpc>
              <a:buFont typeface="+mj-lt"/>
              <a:buAutoNum type="romanUcPeriod" startAt="2"/>
              <a:defRPr/>
            </a:pPr>
            <a:r>
              <a:rPr lang="en-US" sz="2500" b="1" kern="0" dirty="0">
                <a:solidFill>
                  <a:srgbClr val="262674"/>
                </a:solidFill>
              </a:rPr>
              <a:t>Why is current economic growth low?</a:t>
            </a:r>
          </a:p>
          <a:p>
            <a:pPr marL="914400" lvl="1" indent="-457200" algn="l" eaLnBrk="0" hangingPunct="0">
              <a:lnSpc>
                <a:spcPct val="200000"/>
              </a:lnSpc>
              <a:buFont typeface="+mj-lt"/>
              <a:buAutoNum type="alphaUcPeriod"/>
              <a:defRPr/>
            </a:pPr>
            <a:r>
              <a:rPr lang="en-GB" sz="2500" dirty="0">
                <a:solidFill>
                  <a:schemeClr val="bg1">
                    <a:lumMod val="50000"/>
                  </a:schemeClr>
                </a:solidFill>
              </a:rPr>
              <a:t>Labour</a:t>
            </a:r>
            <a:r>
              <a:rPr lang="en-US" sz="2500" dirty="0">
                <a:solidFill>
                  <a:schemeClr val="bg1">
                    <a:lumMod val="50000"/>
                  </a:schemeClr>
                </a:solidFill>
              </a:rPr>
              <a:t> </a:t>
            </a:r>
            <a:r>
              <a:rPr lang="en-GB" sz="2500" dirty="0">
                <a:solidFill>
                  <a:schemeClr val="bg1">
                    <a:lumMod val="50000"/>
                  </a:schemeClr>
                </a:solidFill>
              </a:rPr>
              <a:t>utilisation</a:t>
            </a:r>
            <a:r>
              <a:rPr lang="en-US" sz="2500" dirty="0">
                <a:solidFill>
                  <a:schemeClr val="bg1">
                    <a:lumMod val="50000"/>
                  </a:schemeClr>
                </a:solidFill>
              </a:rPr>
              <a:t> </a:t>
            </a:r>
          </a:p>
          <a:p>
            <a:pPr marL="914400" lvl="1" indent="-457200" algn="l" eaLnBrk="0" hangingPunct="0">
              <a:lnSpc>
                <a:spcPct val="200000"/>
              </a:lnSpc>
              <a:buFont typeface="+mj-lt"/>
              <a:buAutoNum type="alphaUcPeriod"/>
              <a:defRPr/>
            </a:pPr>
            <a:r>
              <a:rPr lang="en-GB" sz="2500" b="1" kern="0" dirty="0">
                <a:solidFill>
                  <a:srgbClr val="262674"/>
                </a:solidFill>
              </a:rPr>
              <a:t>Labour</a:t>
            </a:r>
            <a:r>
              <a:rPr lang="en-US" sz="2500" b="1" kern="0" dirty="0">
                <a:solidFill>
                  <a:srgbClr val="262674"/>
                </a:solidFill>
              </a:rPr>
              <a:t> productivity</a:t>
            </a:r>
          </a:p>
          <a:p>
            <a:pPr marL="400050" marR="0" lvl="0" indent="-400050" algn="l" defTabSz="914400" rtl="0" eaLnBrk="0" fontAlgn="base" latinLnBrk="0" hangingPunct="0">
              <a:lnSpc>
                <a:spcPct val="200000"/>
              </a:lnSpc>
              <a:spcBef>
                <a:spcPct val="0"/>
              </a:spcBef>
              <a:spcAft>
                <a:spcPct val="0"/>
              </a:spcAft>
              <a:buClrTx/>
              <a:buSzTx/>
              <a:tabLst/>
              <a:defRPr/>
            </a:pPr>
            <a:endParaRPr kumimoji="0" lang="nl-BE" sz="2500" b="1" i="0" u="none" strike="noStrike" kern="0" cap="none" spc="0" normalizeH="0" baseline="0" noProof="0" dirty="0">
              <a:ln>
                <a:noFill/>
              </a:ln>
              <a:solidFill>
                <a:srgbClr val="00B1F0"/>
              </a:solidFill>
              <a:effectLst/>
              <a:uLnTx/>
              <a:uFillTx/>
              <a:latin typeface="+mj-lt"/>
              <a:ea typeface="+mj-ea"/>
              <a:cs typeface="+mj-cs"/>
            </a:endParaRPr>
          </a:p>
        </p:txBody>
      </p:sp>
      <p:sp>
        <p:nvSpPr>
          <p:cNvPr id="4" name="Rectangle 2"/>
          <p:cNvSpPr>
            <a:spLocks noGrp="1" noChangeArrowheads="1"/>
          </p:cNvSpPr>
          <p:nvPr>
            <p:ph type="title"/>
          </p:nvPr>
        </p:nvSpPr>
        <p:spPr>
          <a:xfrm>
            <a:off x="219075" y="250215"/>
            <a:ext cx="8934450" cy="765175"/>
          </a:xfrm>
        </p:spPr>
        <p:txBody>
          <a:bodyPr/>
          <a:lstStyle/>
          <a:p>
            <a:r>
              <a:rPr lang="en-US" sz="3000" dirty="0"/>
              <a:t>Low </a:t>
            </a:r>
            <a:r>
              <a:rPr lang="en-US" sz="3000" dirty="0" smtClean="0"/>
              <a:t>growth in advanced economies: </a:t>
            </a:r>
            <a:r>
              <a:rPr lang="en-US" sz="3000" dirty="0"/>
              <a:t>a fatality?</a:t>
            </a:r>
          </a:p>
        </p:txBody>
      </p:sp>
    </p:spTree>
    <p:extLst>
      <p:ext uri="{BB962C8B-B14F-4D97-AF65-F5344CB8AC3E}">
        <p14:creationId xmlns:p14="http://schemas.microsoft.com/office/powerpoint/2010/main" val="4100051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317450186"/>
              </p:ext>
            </p:extLst>
          </p:nvPr>
        </p:nvGraphicFramePr>
        <p:xfrm>
          <a:off x="304800" y="1482128"/>
          <a:ext cx="7988300" cy="470397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66774" y="6090850"/>
            <a:ext cx="3708399" cy="523220"/>
          </a:xfrm>
          <a:prstGeom prst="rect">
            <a:avLst/>
          </a:prstGeom>
          <a:noFill/>
        </p:spPr>
        <p:txBody>
          <a:bodyPr wrap="square" rtlCol="0">
            <a:spAutoFit/>
          </a:bodyPr>
          <a:lstStyle/>
          <a:p>
            <a:pPr algn="l"/>
            <a:r>
              <a:rPr lang="fr-BE" sz="1200" dirty="0">
                <a:solidFill>
                  <a:schemeClr val="tx1"/>
                </a:solidFill>
              </a:rPr>
              <a:t>Source: </a:t>
            </a:r>
            <a:r>
              <a:rPr lang="fr-BE" sz="1200" dirty="0" err="1">
                <a:solidFill>
                  <a:schemeClr val="tx1"/>
                </a:solidFill>
              </a:rPr>
              <a:t>Conference</a:t>
            </a:r>
            <a:r>
              <a:rPr lang="fr-BE" sz="1200" dirty="0">
                <a:solidFill>
                  <a:schemeClr val="tx1"/>
                </a:solidFill>
              </a:rPr>
              <a:t> </a:t>
            </a:r>
            <a:r>
              <a:rPr lang="fr-BE" sz="1200" dirty="0" err="1">
                <a:solidFill>
                  <a:schemeClr val="tx1"/>
                </a:solidFill>
              </a:rPr>
              <a:t>Board</a:t>
            </a:r>
            <a:r>
              <a:rPr lang="fr-BE" sz="1200" dirty="0">
                <a:solidFill>
                  <a:schemeClr val="tx1"/>
                </a:solidFill>
              </a:rPr>
              <a:t>, OECD</a:t>
            </a:r>
          </a:p>
          <a:p>
            <a:pPr algn="l"/>
            <a:endParaRPr lang="fr-BE" sz="400" dirty="0">
              <a:solidFill>
                <a:schemeClr val="tx1"/>
              </a:solidFill>
            </a:endParaRPr>
          </a:p>
          <a:p>
            <a:pPr algn="l"/>
            <a:r>
              <a:rPr lang="fr-BE" sz="1200" baseline="30000" dirty="0">
                <a:solidFill>
                  <a:schemeClr val="tx1"/>
                </a:solidFill>
              </a:rPr>
              <a:t>(1)</a:t>
            </a:r>
            <a:r>
              <a:rPr lang="fr-BE" sz="1200" dirty="0">
                <a:solidFill>
                  <a:schemeClr val="tx1"/>
                </a:solidFill>
              </a:rPr>
              <a:t> 2016 pour la zone euro</a:t>
            </a:r>
          </a:p>
        </p:txBody>
      </p:sp>
      <p:sp>
        <p:nvSpPr>
          <p:cNvPr id="7" name="TextBox 6"/>
          <p:cNvSpPr txBox="1"/>
          <p:nvPr/>
        </p:nvSpPr>
        <p:spPr>
          <a:xfrm>
            <a:off x="749299" y="996550"/>
            <a:ext cx="7594600" cy="615553"/>
          </a:xfrm>
          <a:prstGeom prst="rect">
            <a:avLst/>
          </a:prstGeom>
          <a:noFill/>
        </p:spPr>
        <p:txBody>
          <a:bodyPr wrap="square" rtlCol="0">
            <a:spAutoFit/>
          </a:bodyPr>
          <a:lstStyle/>
          <a:p>
            <a:pPr algn="l"/>
            <a:r>
              <a:rPr lang="en-US" b="1" dirty="0">
                <a:solidFill>
                  <a:schemeClr val="tx1"/>
                </a:solidFill>
              </a:rPr>
              <a:t>GDP per hour worked</a:t>
            </a:r>
          </a:p>
          <a:p>
            <a:pPr algn="l"/>
            <a:r>
              <a:rPr lang="en-US" sz="1600" dirty="0">
                <a:solidFill>
                  <a:schemeClr val="tx1"/>
                </a:solidFill>
              </a:rPr>
              <a:t>(annual average growth) </a:t>
            </a:r>
          </a:p>
        </p:txBody>
      </p:sp>
      <p:sp>
        <p:nvSpPr>
          <p:cNvPr id="8" name="Rectangle 2"/>
          <p:cNvSpPr txBox="1">
            <a:spLocks noChangeArrowheads="1"/>
          </p:cNvSpPr>
          <p:nvPr/>
        </p:nvSpPr>
        <p:spPr bwMode="auto">
          <a:xfrm>
            <a:off x="304800" y="136525"/>
            <a:ext cx="8839200"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400" dirty="0"/>
              <a:t>Labour productivity </a:t>
            </a:r>
            <a:r>
              <a:rPr lang="en-US" sz="2400" dirty="0" smtClean="0"/>
              <a:t>growth has </a:t>
            </a:r>
            <a:r>
              <a:rPr lang="en-US" sz="2400" dirty="0"/>
              <a:t>declined across the board</a:t>
            </a:r>
            <a:endParaRPr lang="nl-NL" sz="2400" u="sng" kern="0" dirty="0"/>
          </a:p>
        </p:txBody>
      </p:sp>
      <p:sp>
        <p:nvSpPr>
          <p:cNvPr id="2" name="TextBox 1"/>
          <p:cNvSpPr txBox="1"/>
          <p:nvPr/>
        </p:nvSpPr>
        <p:spPr>
          <a:xfrm>
            <a:off x="3629025" y="4991100"/>
            <a:ext cx="523875" cy="323165"/>
          </a:xfrm>
          <a:prstGeom prst="rect">
            <a:avLst/>
          </a:prstGeom>
          <a:noFill/>
        </p:spPr>
        <p:txBody>
          <a:bodyPr wrap="square" rtlCol="0">
            <a:spAutoFit/>
          </a:bodyPr>
          <a:lstStyle/>
          <a:p>
            <a:r>
              <a:rPr lang="fr-BE" sz="1500" dirty="0">
                <a:solidFill>
                  <a:schemeClr val="tx1"/>
                </a:solidFill>
              </a:rPr>
              <a:t>(1)</a:t>
            </a:r>
            <a:endParaRPr lang="en-GB" sz="1500" dirty="0">
              <a:solidFill>
                <a:schemeClr val="tx1"/>
              </a:solidFill>
            </a:endParaRPr>
          </a:p>
        </p:txBody>
      </p:sp>
    </p:spTree>
    <p:extLst>
      <p:ext uri="{BB962C8B-B14F-4D97-AF65-F5344CB8AC3E}">
        <p14:creationId xmlns:p14="http://schemas.microsoft.com/office/powerpoint/2010/main" val="322267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4028" y="63301"/>
            <a:ext cx="9009972"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GB" sz="2600" dirty="0"/>
              <a:t>Capital accumulation and TFP growth have decelerated </a:t>
            </a:r>
            <a:endParaRPr lang="en-US" sz="2600" u="sng" dirty="0"/>
          </a:p>
          <a:p>
            <a:r>
              <a:rPr lang="en-GB" sz="1800" b="0" dirty="0"/>
              <a:t>(annual % point contribution, 5-year moving average)</a:t>
            </a:r>
          </a:p>
        </p:txBody>
      </p:sp>
      <p:graphicFrame>
        <p:nvGraphicFramePr>
          <p:cNvPr id="9" name="Chart 8"/>
          <p:cNvGraphicFramePr/>
          <p:nvPr>
            <p:extLst>
              <p:ext uri="{D42A27DB-BD31-4B8C-83A1-F6EECF244321}">
                <p14:modId xmlns:p14="http://schemas.microsoft.com/office/powerpoint/2010/main" val="1012206372"/>
              </p:ext>
            </p:extLst>
          </p:nvPr>
        </p:nvGraphicFramePr>
        <p:xfrm>
          <a:off x="241300" y="872926"/>
          <a:ext cx="4394200" cy="23177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66700" y="6281000"/>
            <a:ext cx="7315200" cy="276999"/>
          </a:xfrm>
          <a:prstGeom prst="rect">
            <a:avLst/>
          </a:prstGeom>
          <a:noFill/>
        </p:spPr>
        <p:txBody>
          <a:bodyPr wrap="square" rtlCol="0">
            <a:spAutoFit/>
          </a:bodyPr>
          <a:lstStyle/>
          <a:p>
            <a:pPr algn="l"/>
            <a:r>
              <a:rPr lang="en-GB" sz="1200" dirty="0">
                <a:solidFill>
                  <a:schemeClr val="tx1"/>
                </a:solidFill>
              </a:rPr>
              <a:t>Source: OECD, Eurostat.</a:t>
            </a:r>
          </a:p>
        </p:txBody>
      </p:sp>
      <p:graphicFrame>
        <p:nvGraphicFramePr>
          <p:cNvPr id="8" name="Chart 7"/>
          <p:cNvGraphicFramePr/>
          <p:nvPr>
            <p:extLst>
              <p:ext uri="{D42A27DB-BD31-4B8C-83A1-F6EECF244321}">
                <p14:modId xmlns:p14="http://schemas.microsoft.com/office/powerpoint/2010/main" val="2826118920"/>
              </p:ext>
            </p:extLst>
          </p:nvPr>
        </p:nvGraphicFramePr>
        <p:xfrm>
          <a:off x="134028" y="3213100"/>
          <a:ext cx="8255000" cy="3080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4112474677"/>
              </p:ext>
            </p:extLst>
          </p:nvPr>
        </p:nvGraphicFramePr>
        <p:xfrm>
          <a:off x="4522957" y="3263900"/>
          <a:ext cx="4394200" cy="24540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extLst>
              <p:ext uri="{D42A27DB-BD31-4B8C-83A1-F6EECF244321}">
                <p14:modId xmlns:p14="http://schemas.microsoft.com/office/powerpoint/2010/main" val="1739625998"/>
              </p:ext>
            </p:extLst>
          </p:nvPr>
        </p:nvGraphicFramePr>
        <p:xfrm>
          <a:off x="4522957" y="847526"/>
          <a:ext cx="4394200" cy="23177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64732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4776" y="130175"/>
            <a:ext cx="8953499"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400" dirty="0"/>
              <a:t>What contributes to Total Factor Productivity (TFP) growth ? </a:t>
            </a:r>
            <a:endParaRPr lang="nl-NL" sz="2400" u="sng" kern="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618" y="1149583"/>
            <a:ext cx="6037263" cy="49480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990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97385" y="1306828"/>
            <a:ext cx="8593350" cy="4569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40000" indent="-400050" algn="l" eaLnBrk="0" hangingPunct="0">
              <a:lnSpc>
                <a:spcPct val="200000"/>
              </a:lnSpc>
              <a:buFont typeface="+mj-lt"/>
              <a:buAutoNum type="romanUcPeriod"/>
              <a:defRPr/>
            </a:pPr>
            <a:r>
              <a:rPr lang="en-US" sz="2500" dirty="0">
                <a:solidFill>
                  <a:schemeClr val="bg1">
                    <a:lumMod val="50000"/>
                  </a:schemeClr>
                </a:solidFill>
                <a:latin typeface="+mj-lt"/>
              </a:rPr>
              <a:t>Economic growth in historical perspective</a:t>
            </a:r>
          </a:p>
          <a:p>
            <a:pPr marL="540000" indent="-400050" algn="l" eaLnBrk="0" hangingPunct="0">
              <a:lnSpc>
                <a:spcPct val="200000"/>
              </a:lnSpc>
              <a:buFont typeface="+mj-lt"/>
              <a:buAutoNum type="romanUcPeriod"/>
              <a:defRPr/>
            </a:pPr>
            <a:r>
              <a:rPr lang="en-US" sz="2500" dirty="0">
                <a:solidFill>
                  <a:schemeClr val="bg1">
                    <a:lumMod val="50000"/>
                  </a:schemeClr>
                </a:solidFill>
                <a:latin typeface="+mj-lt"/>
              </a:rPr>
              <a:t>Why is current economic growth low?</a:t>
            </a:r>
          </a:p>
          <a:p>
            <a:pPr marL="540000" indent="-400050" algn="l" eaLnBrk="0" hangingPunct="0">
              <a:lnSpc>
                <a:spcPct val="200000"/>
              </a:lnSpc>
              <a:buFont typeface="+mj-lt"/>
              <a:buAutoNum type="romanUcPeriod"/>
              <a:defRPr/>
            </a:pPr>
            <a:r>
              <a:rPr lang="en-US" sz="2500" b="1" kern="0" dirty="0">
                <a:solidFill>
                  <a:srgbClr val="262674"/>
                </a:solidFill>
                <a:latin typeface="+mj-lt"/>
                <a:ea typeface="+mj-ea"/>
                <a:cs typeface="+mj-cs"/>
              </a:rPr>
              <a:t>What caused </a:t>
            </a:r>
            <a:r>
              <a:rPr lang="en-GB" sz="2500" b="1" kern="0" dirty="0">
                <a:solidFill>
                  <a:srgbClr val="262674"/>
                </a:solidFill>
                <a:latin typeface="+mj-lt"/>
                <a:ea typeface="+mj-ea"/>
                <a:cs typeface="+mj-cs"/>
              </a:rPr>
              <a:t>labour</a:t>
            </a:r>
            <a:r>
              <a:rPr lang="en-US" sz="2500" b="1" kern="0" dirty="0">
                <a:solidFill>
                  <a:srgbClr val="262674"/>
                </a:solidFill>
                <a:latin typeface="+mj-lt"/>
                <a:ea typeface="+mj-ea"/>
                <a:cs typeface="+mj-cs"/>
              </a:rPr>
              <a:t> productivity growth to decline?</a:t>
            </a:r>
          </a:p>
          <a:p>
            <a:pPr marL="540000" indent="-400050" algn="l" eaLnBrk="0" hangingPunct="0">
              <a:lnSpc>
                <a:spcPct val="200000"/>
              </a:lnSpc>
              <a:buFont typeface="+mj-lt"/>
              <a:buAutoNum type="romanUcPeriod"/>
              <a:defRPr/>
            </a:pPr>
            <a:r>
              <a:rPr lang="en-US" sz="2500" dirty="0" smtClean="0">
                <a:solidFill>
                  <a:schemeClr val="bg1">
                    <a:lumMod val="50000"/>
                  </a:schemeClr>
                </a:solidFill>
                <a:latin typeface="+mj-lt"/>
              </a:rPr>
              <a:t>What prospects </a:t>
            </a:r>
            <a:r>
              <a:rPr lang="en-US" sz="2500" dirty="0">
                <a:solidFill>
                  <a:schemeClr val="bg1">
                    <a:lumMod val="50000"/>
                  </a:schemeClr>
                </a:solidFill>
                <a:latin typeface="+mj-lt"/>
              </a:rPr>
              <a:t>for future economic </a:t>
            </a:r>
            <a:r>
              <a:rPr lang="en-US" sz="2500" dirty="0" smtClean="0">
                <a:solidFill>
                  <a:schemeClr val="bg1">
                    <a:lumMod val="50000"/>
                  </a:schemeClr>
                </a:solidFill>
                <a:latin typeface="+mj-lt"/>
              </a:rPr>
              <a:t>growth? </a:t>
            </a:r>
            <a:endParaRPr lang="en-US" sz="2500" dirty="0">
              <a:solidFill>
                <a:schemeClr val="bg1">
                  <a:lumMod val="50000"/>
                </a:schemeClr>
              </a:solidFill>
              <a:latin typeface="+mj-lt"/>
            </a:endParaRPr>
          </a:p>
          <a:p>
            <a:pPr marL="540000" indent="-400050" algn="l" eaLnBrk="0" hangingPunct="0">
              <a:lnSpc>
                <a:spcPct val="200000"/>
              </a:lnSpc>
              <a:buFont typeface="+mj-lt"/>
              <a:buAutoNum type="romanUcPeriod"/>
              <a:defRPr/>
            </a:pPr>
            <a:r>
              <a:rPr lang="en-US" sz="2500" kern="0" dirty="0" smtClean="0">
                <a:solidFill>
                  <a:schemeClr val="bg1">
                    <a:lumMod val="50000"/>
                  </a:schemeClr>
                </a:solidFill>
                <a:latin typeface="+mj-lt"/>
              </a:rPr>
              <a:t>Is </a:t>
            </a:r>
            <a:r>
              <a:rPr lang="en-US" sz="2500" kern="0" dirty="0">
                <a:solidFill>
                  <a:schemeClr val="bg1">
                    <a:lumMod val="50000"/>
                  </a:schemeClr>
                </a:solidFill>
                <a:latin typeface="+mj-lt"/>
              </a:rPr>
              <a:t>low economic growth worrisome</a:t>
            </a:r>
            <a:r>
              <a:rPr lang="en-US" sz="2500" kern="0" dirty="0" smtClean="0">
                <a:solidFill>
                  <a:schemeClr val="bg1">
                    <a:lumMod val="50000"/>
                  </a:schemeClr>
                </a:solidFill>
                <a:latin typeface="+mj-lt"/>
              </a:rPr>
              <a:t>?</a:t>
            </a:r>
            <a:endParaRPr lang="nl-BE" sz="2500" kern="0" dirty="0" smtClean="0">
              <a:solidFill>
                <a:srgbClr val="00B1F0"/>
              </a:solidFill>
              <a:latin typeface="+mj-lt"/>
            </a:endParaRPr>
          </a:p>
          <a:p>
            <a:pPr marL="540000" indent="-400050" algn="l" eaLnBrk="0" hangingPunct="0">
              <a:lnSpc>
                <a:spcPct val="200000"/>
              </a:lnSpc>
              <a:buFont typeface="+mj-lt"/>
              <a:buAutoNum type="romanUcPeriod"/>
              <a:defRPr/>
            </a:pPr>
            <a:r>
              <a:rPr lang="en-US" sz="2500" kern="0" dirty="0" smtClean="0">
                <a:solidFill>
                  <a:schemeClr val="bg1">
                    <a:lumMod val="50000"/>
                  </a:schemeClr>
                </a:solidFill>
                <a:latin typeface="+mj-lt"/>
              </a:rPr>
              <a:t>How </a:t>
            </a:r>
            <a:r>
              <a:rPr lang="en-US" sz="2500" kern="0" dirty="0">
                <a:solidFill>
                  <a:schemeClr val="bg1">
                    <a:lumMod val="50000"/>
                  </a:schemeClr>
                </a:solidFill>
                <a:latin typeface="+mj-lt"/>
              </a:rPr>
              <a:t>to </a:t>
            </a:r>
            <a:r>
              <a:rPr lang="en-US" sz="2500" kern="0" dirty="0" smtClean="0">
                <a:solidFill>
                  <a:schemeClr val="bg1">
                    <a:lumMod val="50000"/>
                  </a:schemeClr>
                </a:solidFill>
                <a:latin typeface="+mj-lt"/>
              </a:rPr>
              <a:t>respond?</a:t>
            </a:r>
          </a:p>
          <a:p>
            <a:pPr marL="540000" algn="l" eaLnBrk="0" hangingPunct="0">
              <a:lnSpc>
                <a:spcPct val="200000"/>
              </a:lnSpc>
            </a:pPr>
            <a:endParaRPr kumimoji="0" lang="nl-BE" sz="2500" b="1" i="0" u="none" strike="noStrike" kern="0" cap="none" spc="0" normalizeH="0" baseline="0" noProof="0" dirty="0">
              <a:ln>
                <a:noFill/>
              </a:ln>
              <a:solidFill>
                <a:srgbClr val="00B1F0"/>
              </a:solidFill>
              <a:effectLst/>
              <a:uLnTx/>
              <a:uFillTx/>
              <a:latin typeface="+mj-lt"/>
              <a:ea typeface="+mj-ea"/>
              <a:cs typeface="+mj-cs"/>
            </a:endParaRPr>
          </a:p>
        </p:txBody>
      </p:sp>
      <p:sp>
        <p:nvSpPr>
          <p:cNvPr id="4" name="Rectangle 2"/>
          <p:cNvSpPr>
            <a:spLocks noGrp="1" noChangeArrowheads="1"/>
          </p:cNvSpPr>
          <p:nvPr>
            <p:ph type="title"/>
          </p:nvPr>
        </p:nvSpPr>
        <p:spPr>
          <a:xfrm>
            <a:off x="219075" y="250215"/>
            <a:ext cx="8934450" cy="765175"/>
          </a:xfrm>
        </p:spPr>
        <p:txBody>
          <a:bodyPr/>
          <a:lstStyle/>
          <a:p>
            <a:r>
              <a:rPr lang="en-US" sz="3000" dirty="0"/>
              <a:t>Low </a:t>
            </a:r>
            <a:r>
              <a:rPr lang="en-US" sz="3000" dirty="0" smtClean="0"/>
              <a:t>growth in advanced economies: </a:t>
            </a:r>
            <a:r>
              <a:rPr lang="en-US" sz="3000" dirty="0"/>
              <a:t>a fatality?</a:t>
            </a:r>
          </a:p>
        </p:txBody>
      </p:sp>
    </p:spTree>
    <p:extLst>
      <p:ext uri="{BB962C8B-B14F-4D97-AF65-F5344CB8AC3E}">
        <p14:creationId xmlns:p14="http://schemas.microsoft.com/office/powerpoint/2010/main" val="96557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 xmlns:a16="http://schemas.microsoft.com/office/drawing/2014/main" id="{03CD01FF-6BB4-4BB6-916D-080043262E86}"/>
              </a:ext>
            </a:extLst>
          </p:cNvPr>
          <p:cNvGraphicFramePr/>
          <p:nvPr>
            <p:extLst>
              <p:ext uri="{D42A27DB-BD31-4B8C-83A1-F6EECF244321}">
                <p14:modId xmlns:p14="http://schemas.microsoft.com/office/powerpoint/2010/main" val="854903890"/>
              </p:ext>
            </p:extLst>
          </p:nvPr>
        </p:nvGraphicFramePr>
        <p:xfrm>
          <a:off x="481263" y="1485899"/>
          <a:ext cx="8097253" cy="466223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a:extLst>
              <a:ext uri="{FF2B5EF4-FFF2-40B4-BE49-F238E27FC236}">
                <a16:creationId xmlns="" xmlns:a16="http://schemas.microsoft.com/office/drawing/2014/main" id="{097A7A11-0911-44AD-951B-A7BD920199B7}"/>
              </a:ext>
            </a:extLst>
          </p:cNvPr>
          <p:cNvSpPr txBox="1">
            <a:spLocks noChangeArrowheads="1"/>
          </p:cNvSpPr>
          <p:nvPr/>
        </p:nvSpPr>
        <p:spPr bwMode="auto">
          <a:xfrm>
            <a:off x="393120" y="204577"/>
            <a:ext cx="8542968"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400" dirty="0" smtClean="0"/>
              <a:t>GDP growth </a:t>
            </a:r>
            <a:r>
              <a:rPr lang="en-US" sz="2400" dirty="0"/>
              <a:t>has been relentlessly weak since the crisis</a:t>
            </a:r>
            <a:endParaRPr lang="nl-NL" sz="2400" kern="0" dirty="0"/>
          </a:p>
        </p:txBody>
      </p:sp>
      <p:sp>
        <p:nvSpPr>
          <p:cNvPr id="9" name="Oval 8">
            <a:extLst>
              <a:ext uri="{FF2B5EF4-FFF2-40B4-BE49-F238E27FC236}">
                <a16:creationId xmlns="" xmlns:a16="http://schemas.microsoft.com/office/drawing/2014/main" id="{74A2D20B-F7D3-4A52-9DFF-F1EAF2A2CC6D}"/>
              </a:ext>
            </a:extLst>
          </p:cNvPr>
          <p:cNvSpPr/>
          <p:nvPr/>
        </p:nvSpPr>
        <p:spPr bwMode="auto">
          <a:xfrm>
            <a:off x="7629525" y="2033560"/>
            <a:ext cx="676275" cy="1002559"/>
          </a:xfrm>
          <a:prstGeom prst="ellips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a:ln>
                <a:noFill/>
              </a:ln>
              <a:solidFill>
                <a:schemeClr val="bg2"/>
              </a:solidFill>
              <a:effectLst/>
              <a:latin typeface="Arial" charset="0"/>
            </a:endParaRPr>
          </a:p>
        </p:txBody>
      </p:sp>
      <p:sp>
        <p:nvSpPr>
          <p:cNvPr id="10" name="TextBox 9">
            <a:extLst>
              <a:ext uri="{FF2B5EF4-FFF2-40B4-BE49-F238E27FC236}">
                <a16:creationId xmlns="" xmlns:a16="http://schemas.microsoft.com/office/drawing/2014/main" id="{9C258025-681B-4967-BFF4-39757B79EF2F}"/>
              </a:ext>
            </a:extLst>
          </p:cNvPr>
          <p:cNvSpPr txBox="1"/>
          <p:nvPr/>
        </p:nvSpPr>
        <p:spPr>
          <a:xfrm>
            <a:off x="815975" y="1050726"/>
            <a:ext cx="7594600" cy="615553"/>
          </a:xfrm>
          <a:prstGeom prst="rect">
            <a:avLst/>
          </a:prstGeom>
          <a:noFill/>
        </p:spPr>
        <p:txBody>
          <a:bodyPr wrap="square" rtlCol="0">
            <a:spAutoFit/>
          </a:bodyPr>
          <a:lstStyle/>
          <a:p>
            <a:pPr algn="l"/>
            <a:r>
              <a:rPr lang="en-US" b="1" dirty="0">
                <a:solidFill>
                  <a:schemeClr val="tx1"/>
                </a:solidFill>
              </a:rPr>
              <a:t>Real GDP growth</a:t>
            </a:r>
          </a:p>
          <a:p>
            <a:pPr algn="l"/>
            <a:r>
              <a:rPr lang="en-US" sz="1600" dirty="0">
                <a:solidFill>
                  <a:schemeClr val="tx1"/>
                </a:solidFill>
              </a:rPr>
              <a:t>(annual %)</a:t>
            </a:r>
            <a:r>
              <a:rPr lang="en-US" sz="1400" baseline="30000" dirty="0">
                <a:solidFill>
                  <a:schemeClr val="tx1"/>
                </a:solidFill>
              </a:rPr>
              <a:t>(1)</a:t>
            </a:r>
            <a:r>
              <a:rPr lang="en-US" sz="1600" dirty="0">
                <a:solidFill>
                  <a:schemeClr val="tx1"/>
                </a:solidFill>
              </a:rPr>
              <a:t> </a:t>
            </a:r>
          </a:p>
        </p:txBody>
      </p:sp>
      <p:sp>
        <p:nvSpPr>
          <p:cNvPr id="11" name="TextBox 10">
            <a:extLst>
              <a:ext uri="{FF2B5EF4-FFF2-40B4-BE49-F238E27FC236}">
                <a16:creationId xmlns="" xmlns:a16="http://schemas.microsoft.com/office/drawing/2014/main" id="{BC036DB9-4D84-4270-9030-8100C21A7F7D}"/>
              </a:ext>
            </a:extLst>
          </p:cNvPr>
          <p:cNvSpPr txBox="1"/>
          <p:nvPr/>
        </p:nvSpPr>
        <p:spPr>
          <a:xfrm>
            <a:off x="161925" y="6150400"/>
            <a:ext cx="7791450" cy="400110"/>
          </a:xfrm>
          <a:prstGeom prst="rect">
            <a:avLst/>
          </a:prstGeom>
          <a:noFill/>
        </p:spPr>
        <p:txBody>
          <a:bodyPr wrap="square" rtlCol="0">
            <a:spAutoFit/>
          </a:bodyPr>
          <a:lstStyle/>
          <a:p>
            <a:pPr algn="l"/>
            <a:r>
              <a:rPr lang="en-GB" sz="1000" dirty="0">
                <a:solidFill>
                  <a:schemeClr val="tx1"/>
                </a:solidFill>
              </a:rPr>
              <a:t>Source: IMF.</a:t>
            </a:r>
          </a:p>
          <a:p>
            <a:pPr algn="l"/>
            <a:r>
              <a:rPr lang="en-GB" sz="1000" dirty="0">
                <a:solidFill>
                  <a:schemeClr val="tx1"/>
                </a:solidFill>
              </a:rPr>
              <a:t>(1) Dotted line corresponds to the GDP average for advanced economies, respectively between 2000 and 2007 and 2010 and 2017.</a:t>
            </a:r>
          </a:p>
        </p:txBody>
      </p:sp>
      <p:cxnSp>
        <p:nvCxnSpPr>
          <p:cNvPr id="13" name="Straight Arrow Connector 12">
            <a:extLst>
              <a:ext uri="{FF2B5EF4-FFF2-40B4-BE49-F238E27FC236}">
                <a16:creationId xmlns="" xmlns:a16="http://schemas.microsoft.com/office/drawing/2014/main" id="{2A99E982-0279-45A3-A935-34713D7145F5}"/>
              </a:ext>
            </a:extLst>
          </p:cNvPr>
          <p:cNvCxnSpPr>
            <a:cxnSpLocks/>
          </p:cNvCxnSpPr>
          <p:nvPr/>
        </p:nvCxnSpPr>
        <p:spPr bwMode="auto">
          <a:xfrm flipH="1">
            <a:off x="7553325" y="3104011"/>
            <a:ext cx="333376" cy="615553"/>
          </a:xfrm>
          <a:prstGeom prst="straightConnector1">
            <a:avLst/>
          </a:prstGeom>
          <a:noFill/>
          <a:ln w="3175" cap="flat" cmpd="sng" algn="ctr">
            <a:solidFill>
              <a:schemeClr val="tx1"/>
            </a:solidFill>
            <a:prstDash val="solid"/>
            <a:round/>
            <a:headEnd type="none" w="med" len="med"/>
            <a:tailEnd type="triangle"/>
          </a:ln>
          <a:effectLst/>
        </p:spPr>
      </p:cxnSp>
      <p:sp>
        <p:nvSpPr>
          <p:cNvPr id="14" name="TextBox 13">
            <a:extLst>
              <a:ext uri="{FF2B5EF4-FFF2-40B4-BE49-F238E27FC236}">
                <a16:creationId xmlns="" xmlns:a16="http://schemas.microsoft.com/office/drawing/2014/main" id="{53FD443F-3D32-4D16-9E43-3B49C6AAC416}"/>
              </a:ext>
            </a:extLst>
          </p:cNvPr>
          <p:cNvSpPr txBox="1"/>
          <p:nvPr/>
        </p:nvSpPr>
        <p:spPr>
          <a:xfrm>
            <a:off x="6686550" y="3668265"/>
            <a:ext cx="1724026" cy="584775"/>
          </a:xfrm>
          <a:prstGeom prst="rect">
            <a:avLst/>
          </a:prstGeom>
          <a:noFill/>
        </p:spPr>
        <p:txBody>
          <a:bodyPr wrap="square" rtlCol="0">
            <a:spAutoFit/>
          </a:bodyPr>
          <a:lstStyle/>
          <a:p>
            <a:r>
              <a:rPr lang="fr-BE" sz="1600" b="1" dirty="0">
                <a:solidFill>
                  <a:schemeClr val="tx1"/>
                </a:solidFill>
              </a:rPr>
              <a:t>Momentum </a:t>
            </a:r>
            <a:r>
              <a:rPr lang="fr-BE" sz="1600" b="1" dirty="0" err="1">
                <a:solidFill>
                  <a:schemeClr val="tx1"/>
                </a:solidFill>
              </a:rPr>
              <a:t>since</a:t>
            </a:r>
            <a:r>
              <a:rPr lang="fr-BE" sz="1600" b="1" dirty="0">
                <a:solidFill>
                  <a:schemeClr val="tx1"/>
                </a:solidFill>
              </a:rPr>
              <a:t> mid-2017</a:t>
            </a:r>
          </a:p>
        </p:txBody>
      </p:sp>
    </p:spTree>
    <p:extLst>
      <p:ext uri="{BB962C8B-B14F-4D97-AF65-F5344CB8AC3E}">
        <p14:creationId xmlns:p14="http://schemas.microsoft.com/office/powerpoint/2010/main" val="784425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96564" y="260350"/>
            <a:ext cx="8947436" cy="917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GB" sz="2600" dirty="0"/>
              <a:t>III. What caused labour productivity </a:t>
            </a:r>
            <a:r>
              <a:rPr lang="en-GB" sz="2600" dirty="0" smtClean="0"/>
              <a:t>growth to </a:t>
            </a:r>
            <a:r>
              <a:rPr lang="en-GB" sz="2600" dirty="0"/>
              <a:t>decline?</a:t>
            </a:r>
          </a:p>
        </p:txBody>
      </p:sp>
      <p:sp>
        <p:nvSpPr>
          <p:cNvPr id="6" name="Rectangle 2"/>
          <p:cNvSpPr txBox="1">
            <a:spLocks noChangeArrowheads="1"/>
          </p:cNvSpPr>
          <p:nvPr/>
        </p:nvSpPr>
        <p:spPr bwMode="auto">
          <a:xfrm>
            <a:off x="1485900" y="2324100"/>
            <a:ext cx="5638800" cy="2324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pPr marL="571500" indent="-571500">
              <a:buFont typeface="+mj-lt"/>
              <a:buAutoNum type="alphaUcPeriod"/>
            </a:pPr>
            <a:r>
              <a:rPr lang="en-GB" sz="2800" dirty="0"/>
              <a:t>Structural factors</a:t>
            </a:r>
          </a:p>
          <a:p>
            <a:pPr marL="571500" indent="-571500">
              <a:buAutoNum type="alphaUcPeriod"/>
            </a:pPr>
            <a:endParaRPr lang="en-GB" sz="2800" dirty="0"/>
          </a:p>
          <a:p>
            <a:pPr marL="571500" indent="-571500">
              <a:buAutoNum type="alphaUcPeriod"/>
            </a:pPr>
            <a:r>
              <a:rPr lang="en-GB" sz="2800" dirty="0">
                <a:solidFill>
                  <a:schemeClr val="bg1">
                    <a:lumMod val="50000"/>
                  </a:schemeClr>
                </a:solidFill>
                <a:ea typeface="+mn-ea"/>
                <a:cs typeface="+mn-cs"/>
              </a:rPr>
              <a:t>Crisis-related factors</a:t>
            </a:r>
          </a:p>
          <a:p>
            <a:pPr marL="571500" indent="-571500">
              <a:buAutoNum type="alphaUcPeriod"/>
            </a:pPr>
            <a:endParaRPr lang="en-GB" sz="2800" dirty="0">
              <a:solidFill>
                <a:schemeClr val="bg1">
                  <a:lumMod val="50000"/>
                </a:schemeClr>
              </a:solidFill>
              <a:ea typeface="+mn-ea"/>
              <a:cs typeface="+mn-cs"/>
            </a:endParaRPr>
          </a:p>
          <a:p>
            <a:pPr marL="571500" indent="-571500">
              <a:buAutoNum type="alphaUcPeriod"/>
            </a:pPr>
            <a:r>
              <a:rPr lang="en-GB" sz="2800" dirty="0">
                <a:solidFill>
                  <a:schemeClr val="bg1">
                    <a:lumMod val="50000"/>
                  </a:schemeClr>
                </a:solidFill>
                <a:ea typeface="+mn-ea"/>
                <a:cs typeface="+mn-cs"/>
              </a:rPr>
              <a:t>Measurement issues </a:t>
            </a:r>
          </a:p>
        </p:txBody>
      </p:sp>
    </p:spTree>
    <p:extLst>
      <p:ext uri="{BB962C8B-B14F-4D97-AF65-F5344CB8AC3E}">
        <p14:creationId xmlns:p14="http://schemas.microsoft.com/office/powerpoint/2010/main" val="407132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155802"/>
            <a:ext cx="7391400" cy="40013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2"/>
          <p:cNvSpPr txBox="1">
            <a:spLocks noChangeArrowheads="1"/>
          </p:cNvSpPr>
          <p:nvPr/>
        </p:nvSpPr>
        <p:spPr bwMode="auto">
          <a:xfrm>
            <a:off x="368300" y="234950"/>
            <a:ext cx="5118100" cy="815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pPr marL="342900" indent="-342900" algn="just">
              <a:buAutoNum type="arabicParenBoth"/>
            </a:pPr>
            <a:r>
              <a:rPr lang="en-US" sz="2800" dirty="0">
                <a:solidFill>
                  <a:srgbClr val="002060"/>
                </a:solidFill>
              </a:rPr>
              <a:t> Waning ICT boom </a:t>
            </a:r>
          </a:p>
        </p:txBody>
      </p:sp>
      <p:sp>
        <p:nvSpPr>
          <p:cNvPr id="7" name="TextBox 6"/>
          <p:cNvSpPr txBox="1"/>
          <p:nvPr/>
        </p:nvSpPr>
        <p:spPr>
          <a:xfrm>
            <a:off x="673101" y="1225150"/>
            <a:ext cx="7289799" cy="892552"/>
          </a:xfrm>
          <a:prstGeom prst="rect">
            <a:avLst/>
          </a:prstGeom>
          <a:noFill/>
        </p:spPr>
        <p:txBody>
          <a:bodyPr wrap="square" rtlCol="0">
            <a:spAutoFit/>
          </a:bodyPr>
          <a:lstStyle/>
          <a:p>
            <a:pPr algn="l"/>
            <a:r>
              <a:rPr lang="en-GB" b="1" dirty="0">
                <a:solidFill>
                  <a:schemeClr val="tx1"/>
                </a:solidFill>
              </a:rPr>
              <a:t>Total Factor Productivity Growth in ICT- and Non-ICT-Intensive Sectors in Advanced Economies</a:t>
            </a:r>
          </a:p>
          <a:p>
            <a:pPr algn="l"/>
            <a:r>
              <a:rPr lang="en-US" sz="1600" dirty="0">
                <a:solidFill>
                  <a:schemeClr val="tx1"/>
                </a:solidFill>
              </a:rPr>
              <a:t>(</a:t>
            </a:r>
            <a:r>
              <a:rPr lang="en-GB" sz="1600" dirty="0">
                <a:solidFill>
                  <a:schemeClr val="tx1"/>
                </a:solidFill>
              </a:rPr>
              <a:t>Average Across Countries, 6-year moving average, %)</a:t>
            </a:r>
            <a:r>
              <a:rPr lang="en-US" sz="1600" dirty="0">
                <a:solidFill>
                  <a:schemeClr val="tx1"/>
                </a:solidFill>
              </a:rPr>
              <a:t> </a:t>
            </a:r>
          </a:p>
        </p:txBody>
      </p:sp>
      <p:sp>
        <p:nvSpPr>
          <p:cNvPr id="8" name="TextBox 7"/>
          <p:cNvSpPr txBox="1"/>
          <p:nvPr/>
        </p:nvSpPr>
        <p:spPr>
          <a:xfrm>
            <a:off x="711200" y="6224200"/>
            <a:ext cx="1600200" cy="276999"/>
          </a:xfrm>
          <a:prstGeom prst="rect">
            <a:avLst/>
          </a:prstGeom>
          <a:noFill/>
        </p:spPr>
        <p:txBody>
          <a:bodyPr wrap="square" rtlCol="0">
            <a:spAutoFit/>
          </a:bodyPr>
          <a:lstStyle/>
          <a:p>
            <a:pPr algn="l"/>
            <a:r>
              <a:rPr lang="fr-BE" sz="1200" dirty="0">
                <a:solidFill>
                  <a:schemeClr val="tx1"/>
                </a:solidFill>
              </a:rPr>
              <a:t>Source: IMF</a:t>
            </a:r>
          </a:p>
        </p:txBody>
      </p:sp>
    </p:spTree>
    <p:extLst>
      <p:ext uri="{BB962C8B-B14F-4D97-AF65-F5344CB8AC3E}">
        <p14:creationId xmlns:p14="http://schemas.microsoft.com/office/powerpoint/2010/main" val="1033525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7228" y="1612900"/>
            <a:ext cx="8590872" cy="4962897"/>
          </a:xfrm>
          <a:prstGeom prst="rect">
            <a:avLst/>
          </a:prstGeom>
        </p:spPr>
        <p:txBody>
          <a:bodyPr wrap="square">
            <a:spAutoFit/>
          </a:bodyPr>
          <a:lstStyle/>
          <a:p>
            <a:pPr>
              <a:lnSpc>
                <a:spcPct val="150000"/>
              </a:lnSpc>
            </a:pPr>
            <a:r>
              <a:rPr lang="en-GB" sz="2500" dirty="0">
                <a:solidFill>
                  <a:srgbClr val="002060"/>
                </a:solidFill>
              </a:rPr>
              <a:t>Invention since 2000 has </a:t>
            </a:r>
            <a:r>
              <a:rPr lang="en-US" sz="2500" dirty="0">
                <a:solidFill>
                  <a:srgbClr val="002060"/>
                </a:solidFill>
              </a:rPr>
              <a:t>centered</a:t>
            </a:r>
            <a:r>
              <a:rPr lang="en-GB" sz="2500" dirty="0">
                <a:solidFill>
                  <a:srgbClr val="002060"/>
                </a:solidFill>
              </a:rPr>
              <a:t> on entertainment and communication devices that are smaller, smarter, and more capable, but do not fundamentally change labour productivity or the standard of living in the way that electric light, motor cars, or indoor plumbing changed it. </a:t>
            </a:r>
          </a:p>
          <a:p>
            <a:pPr>
              <a:lnSpc>
                <a:spcPct val="150000"/>
              </a:lnSpc>
            </a:pPr>
            <a:endParaRPr lang="en-GB" sz="2500" dirty="0">
              <a:solidFill>
                <a:srgbClr val="002060"/>
              </a:solidFill>
            </a:endParaRPr>
          </a:p>
          <a:p>
            <a:pPr algn="r">
              <a:lnSpc>
                <a:spcPct val="150000"/>
              </a:lnSpc>
            </a:pPr>
            <a:r>
              <a:rPr lang="en-GB" sz="2500" b="1" dirty="0">
                <a:solidFill>
                  <a:srgbClr val="002060"/>
                </a:solidFill>
              </a:rPr>
              <a:t>Robert J Gordon, 2012</a:t>
            </a:r>
          </a:p>
          <a:p>
            <a:pPr algn="just">
              <a:lnSpc>
                <a:spcPct val="150000"/>
              </a:lnSpc>
            </a:pPr>
            <a:endParaRPr lang="en-GB" dirty="0">
              <a:solidFill>
                <a:srgbClr val="002060"/>
              </a:solidFill>
            </a:endParaRPr>
          </a:p>
          <a:p>
            <a:pPr algn="just">
              <a:lnSpc>
                <a:spcPct val="150000"/>
              </a:lnSpc>
            </a:pPr>
            <a:endParaRPr lang="fr-BE" i="1" dirty="0">
              <a:solidFill>
                <a:srgbClr val="002060"/>
              </a:solidFill>
            </a:endParaRPr>
          </a:p>
        </p:txBody>
      </p:sp>
      <p:sp>
        <p:nvSpPr>
          <p:cNvPr id="6" name="Rectangle 2"/>
          <p:cNvSpPr txBox="1">
            <a:spLocks noChangeArrowheads="1"/>
          </p:cNvSpPr>
          <p:nvPr/>
        </p:nvSpPr>
        <p:spPr bwMode="auto">
          <a:xfrm>
            <a:off x="203200" y="254790"/>
            <a:ext cx="8724900" cy="7612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pPr>
              <a:lnSpc>
                <a:spcPct val="150000"/>
              </a:lnSpc>
            </a:pPr>
            <a:r>
              <a:rPr lang="en-GB" sz="2800" dirty="0">
                <a:solidFill>
                  <a:srgbClr val="002060"/>
                </a:solidFill>
              </a:rPr>
              <a:t>(2) Recent </a:t>
            </a:r>
            <a:r>
              <a:rPr lang="en-GB" sz="2800" dirty="0" smtClean="0">
                <a:solidFill>
                  <a:srgbClr val="002060"/>
                </a:solidFill>
              </a:rPr>
              <a:t>innovations are </a:t>
            </a:r>
            <a:r>
              <a:rPr lang="en-GB" sz="2800" dirty="0">
                <a:solidFill>
                  <a:srgbClr val="002060"/>
                </a:solidFill>
              </a:rPr>
              <a:t>less “revolutionary</a:t>
            </a:r>
            <a:r>
              <a:rPr lang="en-GB" sz="2800" dirty="0" smtClean="0">
                <a:solidFill>
                  <a:srgbClr val="002060"/>
                </a:solidFill>
              </a:rPr>
              <a:t>” ?</a:t>
            </a:r>
            <a:endParaRPr lang="en-GB" sz="2800" dirty="0">
              <a:solidFill>
                <a:srgbClr val="002060"/>
              </a:solidFill>
            </a:endParaRPr>
          </a:p>
        </p:txBody>
      </p:sp>
    </p:spTree>
    <p:extLst>
      <p:ext uri="{BB962C8B-B14F-4D97-AF65-F5344CB8AC3E}">
        <p14:creationId xmlns:p14="http://schemas.microsoft.com/office/powerpoint/2010/main" val="2541393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981198"/>
            <a:ext cx="7721600" cy="2923877"/>
          </a:xfrm>
          <a:prstGeom prst="rect">
            <a:avLst/>
          </a:prstGeom>
        </p:spPr>
        <p:txBody>
          <a:bodyPr wrap="square">
            <a:spAutoFit/>
          </a:bodyPr>
          <a:lstStyle/>
          <a:p>
            <a:r>
              <a:rPr lang="en-GB" sz="4000" dirty="0">
                <a:solidFill>
                  <a:schemeClr val="tx1"/>
                </a:solidFill>
              </a:rPr>
              <a:t>“You can see the computer age everywhere but in the productivity statistics.”</a:t>
            </a:r>
          </a:p>
          <a:p>
            <a:endParaRPr lang="fr-BE" sz="3200" dirty="0"/>
          </a:p>
          <a:p>
            <a:pPr algn="r"/>
            <a:r>
              <a:rPr lang="fr-BE" sz="3200" dirty="0"/>
              <a:t>	</a:t>
            </a:r>
            <a:r>
              <a:rPr lang="fr-BE" sz="2500" b="1" dirty="0"/>
              <a:t>Robert Solow (1987)</a:t>
            </a:r>
          </a:p>
        </p:txBody>
      </p:sp>
      <p:sp>
        <p:nvSpPr>
          <p:cNvPr id="6" name="Rectangle 2"/>
          <p:cNvSpPr txBox="1">
            <a:spLocks noChangeArrowheads="1"/>
          </p:cNvSpPr>
          <p:nvPr/>
        </p:nvSpPr>
        <p:spPr bwMode="auto">
          <a:xfrm>
            <a:off x="342900" y="260350"/>
            <a:ext cx="8559800" cy="917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GB" sz="2800" dirty="0" smtClean="0"/>
              <a:t>Is </a:t>
            </a:r>
            <a:r>
              <a:rPr lang="en-GB" sz="2800" dirty="0"/>
              <a:t>there a new “productivity paradox”? </a:t>
            </a:r>
          </a:p>
        </p:txBody>
      </p:sp>
    </p:spTree>
    <p:extLst>
      <p:ext uri="{BB962C8B-B14F-4D97-AF65-F5344CB8AC3E}">
        <p14:creationId xmlns:p14="http://schemas.microsoft.com/office/powerpoint/2010/main" val="2986595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575" y="6133930"/>
            <a:ext cx="7450500" cy="400110"/>
          </a:xfrm>
          <a:prstGeom prst="rect">
            <a:avLst/>
          </a:prstGeom>
          <a:noFill/>
        </p:spPr>
        <p:txBody>
          <a:bodyPr wrap="square" rtlCol="0" anchor="b" anchorCtr="0">
            <a:spAutoFit/>
          </a:bodyPr>
          <a:lstStyle/>
          <a:p>
            <a:pPr marL="0" marR="0" lvl="0" indent="0" algn="l" defTabSz="914400" rtl="0" eaLnBrk="1" fontAlgn="base" latinLnBrk="0" hangingPunct="1">
              <a:spcBef>
                <a:spcPct val="0"/>
              </a:spcBef>
              <a:spcAft>
                <a:spcPct val="0"/>
              </a:spcAft>
              <a:buClr>
                <a:srgbClr val="CC3300"/>
              </a:buClr>
              <a:buSzPct val="90000"/>
              <a:buFont typeface="Arial" charset="0"/>
              <a:buNone/>
            </a:pPr>
            <a:r>
              <a:rPr kumimoji="0" lang="fr-BE" sz="1000" b="0" i="0" u="none" strike="noStrike" cap="none" normalizeH="0" baseline="0" dirty="0">
                <a:ln>
                  <a:noFill/>
                </a:ln>
                <a:solidFill>
                  <a:schemeClr val="tx1"/>
                </a:solidFill>
                <a:effectLst/>
              </a:rPr>
              <a:t>Source: D. Andrews, C. </a:t>
            </a:r>
            <a:r>
              <a:rPr kumimoji="0" lang="fr-BE" sz="1000" b="0" i="0" u="none" strike="noStrike" cap="none" normalizeH="0" baseline="0" dirty="0" err="1">
                <a:ln>
                  <a:noFill/>
                </a:ln>
                <a:solidFill>
                  <a:schemeClr val="tx1"/>
                </a:solidFill>
                <a:effectLst/>
              </a:rPr>
              <a:t>Criscuolo</a:t>
            </a:r>
            <a:r>
              <a:rPr kumimoji="0" lang="fr-BE" sz="1000" b="0" i="0" u="none" strike="noStrike" cap="none" normalizeH="0" baseline="0" dirty="0">
                <a:ln>
                  <a:noFill/>
                </a:ln>
                <a:solidFill>
                  <a:schemeClr val="tx1"/>
                </a:solidFill>
                <a:effectLst/>
              </a:rPr>
              <a:t> en P. Gal (2016), The global </a:t>
            </a:r>
            <a:r>
              <a:rPr kumimoji="0" lang="fr-BE" sz="1000" b="0" i="0" u="none" strike="noStrike" cap="none" normalizeH="0" baseline="0" dirty="0" err="1">
                <a:ln>
                  <a:noFill/>
                </a:ln>
                <a:solidFill>
                  <a:schemeClr val="tx1"/>
                </a:solidFill>
                <a:effectLst/>
              </a:rPr>
              <a:t>productivity</a:t>
            </a:r>
            <a:r>
              <a:rPr kumimoji="0" lang="fr-BE" sz="1000" b="0" i="0" u="none" strike="noStrike" cap="none" normalizeH="0" baseline="0" dirty="0">
                <a:ln>
                  <a:noFill/>
                </a:ln>
                <a:solidFill>
                  <a:schemeClr val="tx1"/>
                </a:solidFill>
                <a:effectLst/>
              </a:rPr>
              <a:t> </a:t>
            </a:r>
            <a:r>
              <a:rPr kumimoji="0" lang="fr-BE" sz="1000" b="0" i="0" u="none" strike="noStrike" cap="none" normalizeH="0" baseline="0" dirty="0" err="1">
                <a:ln>
                  <a:noFill/>
                </a:ln>
                <a:solidFill>
                  <a:schemeClr val="tx1"/>
                </a:solidFill>
                <a:effectLst/>
              </a:rPr>
              <a:t>slowdown</a:t>
            </a:r>
            <a:r>
              <a:rPr kumimoji="0" lang="fr-BE" sz="1000" b="0" i="0" u="none" strike="noStrike" cap="none" normalizeH="0" baseline="0" dirty="0">
                <a:ln>
                  <a:noFill/>
                </a:ln>
                <a:solidFill>
                  <a:schemeClr val="tx1"/>
                </a:solidFill>
                <a:effectLst/>
              </a:rPr>
              <a:t>,</a:t>
            </a:r>
            <a:r>
              <a:rPr kumimoji="0" lang="fr-BE" sz="1000" b="0" i="0" u="none" strike="noStrike" cap="none" normalizeH="0" dirty="0">
                <a:ln>
                  <a:noFill/>
                </a:ln>
                <a:solidFill>
                  <a:schemeClr val="tx1"/>
                </a:solidFill>
                <a:effectLst/>
              </a:rPr>
              <a:t> </a:t>
            </a:r>
            <a:r>
              <a:rPr kumimoji="0" lang="fr-BE" sz="1000" b="0" i="0" u="none" strike="noStrike" cap="none" normalizeH="0" dirty="0" err="1">
                <a:ln>
                  <a:noFill/>
                </a:ln>
                <a:solidFill>
                  <a:schemeClr val="tx1"/>
                </a:solidFill>
                <a:effectLst/>
              </a:rPr>
              <a:t>technology</a:t>
            </a:r>
            <a:r>
              <a:rPr kumimoji="0" lang="fr-BE" sz="1000" b="0" i="0" u="none" strike="noStrike" cap="none" normalizeH="0" dirty="0">
                <a:ln>
                  <a:noFill/>
                </a:ln>
                <a:solidFill>
                  <a:schemeClr val="tx1"/>
                </a:solidFill>
                <a:effectLst/>
              </a:rPr>
              <a:t> divergence and public </a:t>
            </a:r>
            <a:r>
              <a:rPr kumimoji="0" lang="fr-BE" sz="1000" b="0" i="0" u="none" strike="noStrike" cap="none" normalizeH="0" dirty="0" err="1">
                <a:ln>
                  <a:noFill/>
                </a:ln>
                <a:solidFill>
                  <a:schemeClr val="tx1"/>
                </a:solidFill>
                <a:effectLst/>
              </a:rPr>
              <a:t>policy</a:t>
            </a:r>
            <a:r>
              <a:rPr lang="fr-BE" sz="1000" dirty="0">
                <a:solidFill>
                  <a:schemeClr val="tx1"/>
                </a:solidFill>
              </a:rPr>
              <a:t>: a </a:t>
            </a:r>
            <a:r>
              <a:rPr lang="fr-BE" sz="1000" dirty="0" err="1">
                <a:solidFill>
                  <a:schemeClr val="tx1"/>
                </a:solidFill>
              </a:rPr>
              <a:t>firm</a:t>
            </a:r>
            <a:r>
              <a:rPr lang="fr-BE" sz="1000" dirty="0">
                <a:solidFill>
                  <a:schemeClr val="tx1"/>
                </a:solidFill>
              </a:rPr>
              <a:t> </a:t>
            </a:r>
            <a:r>
              <a:rPr lang="fr-BE" sz="1000" dirty="0" err="1">
                <a:solidFill>
                  <a:schemeClr val="tx1"/>
                </a:solidFill>
              </a:rPr>
              <a:t>level</a:t>
            </a:r>
            <a:r>
              <a:rPr lang="fr-BE" sz="1000" dirty="0">
                <a:solidFill>
                  <a:schemeClr val="tx1"/>
                </a:solidFill>
              </a:rPr>
              <a:t> perspective, OECD background </a:t>
            </a:r>
            <a:r>
              <a:rPr lang="fr-BE" sz="1000" dirty="0" err="1">
                <a:solidFill>
                  <a:schemeClr val="tx1"/>
                </a:solidFill>
              </a:rPr>
              <a:t>paper</a:t>
            </a:r>
            <a:r>
              <a:rPr lang="fr-BE" sz="1000" dirty="0">
                <a:solidFill>
                  <a:schemeClr val="tx1"/>
                </a:solidFill>
              </a:rPr>
              <a:t>, 2016, figure 1, p. 15.</a:t>
            </a:r>
            <a:r>
              <a:rPr kumimoji="0" lang="fr-BE" sz="1000" b="0" i="0" u="none" strike="noStrike" cap="none" normalizeH="0" baseline="0" dirty="0">
                <a:ln>
                  <a:noFill/>
                </a:ln>
                <a:solidFill>
                  <a:schemeClr val="tx1"/>
                </a:solidFill>
                <a:effectLst/>
              </a:rPr>
              <a:t>	</a:t>
            </a: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829"/>
          <a:stretch/>
        </p:blipFill>
        <p:spPr bwMode="auto">
          <a:xfrm>
            <a:off x="476250" y="1449979"/>
            <a:ext cx="7962899" cy="44479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2"/>
          <p:cNvSpPr txBox="1">
            <a:spLocks noChangeArrowheads="1"/>
          </p:cNvSpPr>
          <p:nvPr/>
        </p:nvSpPr>
        <p:spPr bwMode="auto">
          <a:xfrm>
            <a:off x="254000" y="225225"/>
            <a:ext cx="9004300" cy="650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600" kern="0" dirty="0" smtClean="0"/>
              <a:t>(3) </a:t>
            </a:r>
            <a:r>
              <a:rPr lang="en-US" sz="2600" kern="0" dirty="0"/>
              <a:t>Breakdown of the productivity diffusion machine</a:t>
            </a:r>
          </a:p>
          <a:p>
            <a:endParaRPr lang="en-US" sz="2600" kern="0" dirty="0"/>
          </a:p>
        </p:txBody>
      </p:sp>
      <p:sp>
        <p:nvSpPr>
          <p:cNvPr id="6" name="TextBox 5"/>
          <p:cNvSpPr txBox="1"/>
          <p:nvPr/>
        </p:nvSpPr>
        <p:spPr>
          <a:xfrm>
            <a:off x="434974" y="843950"/>
            <a:ext cx="7594600" cy="615553"/>
          </a:xfrm>
          <a:prstGeom prst="rect">
            <a:avLst/>
          </a:prstGeom>
          <a:noFill/>
        </p:spPr>
        <p:txBody>
          <a:bodyPr wrap="square" rtlCol="0">
            <a:spAutoFit/>
          </a:bodyPr>
          <a:lstStyle/>
          <a:p>
            <a:pPr algn="l"/>
            <a:r>
              <a:rPr lang="en-US" b="1" dirty="0">
                <a:solidFill>
                  <a:schemeClr val="tx1"/>
                </a:solidFill>
              </a:rPr>
              <a:t>Value-added per worker</a:t>
            </a:r>
          </a:p>
          <a:p>
            <a:pPr algn="l"/>
            <a:r>
              <a:rPr lang="en-US" sz="1600" dirty="0">
                <a:solidFill>
                  <a:schemeClr val="tx1"/>
                </a:solidFill>
              </a:rPr>
              <a:t>(annual average growth) </a:t>
            </a:r>
          </a:p>
        </p:txBody>
      </p:sp>
    </p:spTree>
    <p:extLst>
      <p:ext uri="{BB962C8B-B14F-4D97-AF65-F5344CB8AC3E}">
        <p14:creationId xmlns:p14="http://schemas.microsoft.com/office/powerpoint/2010/main" val="1010816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30200" y="266499"/>
            <a:ext cx="8382000" cy="650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600" kern="0" dirty="0" smtClean="0"/>
              <a:t>(4) </a:t>
            </a:r>
            <a:r>
              <a:rPr lang="en-US" sz="2600" kern="0" dirty="0"/>
              <a:t>An ageing workforce</a:t>
            </a:r>
          </a:p>
          <a:p>
            <a:r>
              <a:rPr lang="en-US" sz="2200" b="0" kern="0" dirty="0"/>
              <a:t>(worker aged 55+, in % of total workers)</a:t>
            </a:r>
          </a:p>
        </p:txBody>
      </p:sp>
      <p:graphicFrame>
        <p:nvGraphicFramePr>
          <p:cNvPr id="5" name="Chart 4"/>
          <p:cNvGraphicFramePr/>
          <p:nvPr>
            <p:extLst>
              <p:ext uri="{D42A27DB-BD31-4B8C-83A1-F6EECF244321}">
                <p14:modId xmlns:p14="http://schemas.microsoft.com/office/powerpoint/2010/main" val="3513593858"/>
              </p:ext>
            </p:extLst>
          </p:nvPr>
        </p:nvGraphicFramePr>
        <p:xfrm>
          <a:off x="330200" y="1244600"/>
          <a:ext cx="8483600" cy="498989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1500" y="6095999"/>
            <a:ext cx="7213600" cy="276999"/>
          </a:xfrm>
          <a:prstGeom prst="rect">
            <a:avLst/>
          </a:prstGeom>
          <a:noFill/>
        </p:spPr>
        <p:txBody>
          <a:bodyPr wrap="square" rtlCol="0">
            <a:spAutoFit/>
          </a:bodyPr>
          <a:lstStyle/>
          <a:p>
            <a:pPr algn="l"/>
            <a:r>
              <a:rPr lang="fr-BE" sz="1200" dirty="0">
                <a:solidFill>
                  <a:schemeClr val="tx1"/>
                </a:solidFill>
              </a:rPr>
              <a:t>Source: Thomson Reuters </a:t>
            </a:r>
            <a:r>
              <a:rPr lang="fr-BE" sz="1200" dirty="0" err="1">
                <a:solidFill>
                  <a:schemeClr val="tx1"/>
                </a:solidFill>
              </a:rPr>
              <a:t>Datastream</a:t>
            </a:r>
            <a:endParaRPr lang="fr-BE" sz="1200" dirty="0">
              <a:solidFill>
                <a:schemeClr val="tx1"/>
              </a:solidFill>
            </a:endParaRPr>
          </a:p>
        </p:txBody>
      </p:sp>
      <p:grpSp>
        <p:nvGrpSpPr>
          <p:cNvPr id="14" name="Group 13"/>
          <p:cNvGrpSpPr/>
          <p:nvPr/>
        </p:nvGrpSpPr>
        <p:grpSpPr>
          <a:xfrm>
            <a:off x="1016000" y="1555690"/>
            <a:ext cx="7531100" cy="400110"/>
            <a:chOff x="1054100" y="1454090"/>
            <a:chExt cx="7531100" cy="400110"/>
          </a:xfrm>
        </p:grpSpPr>
        <p:sp>
          <p:nvSpPr>
            <p:cNvPr id="10" name="TextBox 9"/>
            <p:cNvSpPr txBox="1"/>
            <p:nvPr/>
          </p:nvSpPr>
          <p:spPr>
            <a:xfrm>
              <a:off x="1054100" y="1454090"/>
              <a:ext cx="1498600" cy="400110"/>
            </a:xfrm>
            <a:prstGeom prst="rect">
              <a:avLst/>
            </a:prstGeom>
            <a:noFill/>
          </p:spPr>
          <p:txBody>
            <a:bodyPr wrap="square" rtlCol="0">
              <a:spAutoFit/>
            </a:bodyPr>
            <a:lstStyle/>
            <a:p>
              <a:r>
                <a:rPr lang="fr-BE" sz="2000" b="1" dirty="0">
                  <a:solidFill>
                    <a:schemeClr val="tx1"/>
                  </a:solidFill>
                </a:rPr>
                <a:t>US</a:t>
              </a:r>
            </a:p>
          </p:txBody>
        </p:sp>
        <p:sp>
          <p:nvSpPr>
            <p:cNvPr id="15" name="TextBox 14"/>
            <p:cNvSpPr txBox="1"/>
            <p:nvPr/>
          </p:nvSpPr>
          <p:spPr>
            <a:xfrm>
              <a:off x="3251200" y="1454090"/>
              <a:ext cx="1498600" cy="400110"/>
            </a:xfrm>
            <a:prstGeom prst="rect">
              <a:avLst/>
            </a:prstGeom>
            <a:noFill/>
          </p:spPr>
          <p:txBody>
            <a:bodyPr wrap="square" rtlCol="0">
              <a:spAutoFit/>
            </a:bodyPr>
            <a:lstStyle/>
            <a:p>
              <a:r>
                <a:rPr lang="fr-BE" sz="2000" b="1" dirty="0">
                  <a:solidFill>
                    <a:schemeClr val="tx1"/>
                  </a:solidFill>
                </a:rPr>
                <a:t>EA</a:t>
              </a:r>
            </a:p>
          </p:txBody>
        </p:sp>
        <p:sp>
          <p:nvSpPr>
            <p:cNvPr id="16" name="TextBox 15"/>
            <p:cNvSpPr txBox="1"/>
            <p:nvPr/>
          </p:nvSpPr>
          <p:spPr>
            <a:xfrm>
              <a:off x="5029200" y="1454090"/>
              <a:ext cx="1498600" cy="400110"/>
            </a:xfrm>
            <a:prstGeom prst="rect">
              <a:avLst/>
            </a:prstGeom>
            <a:noFill/>
          </p:spPr>
          <p:txBody>
            <a:bodyPr wrap="square" rtlCol="0">
              <a:spAutoFit/>
            </a:bodyPr>
            <a:lstStyle/>
            <a:p>
              <a:r>
                <a:rPr lang="fr-BE" sz="2000" b="1" dirty="0">
                  <a:solidFill>
                    <a:schemeClr val="tx1"/>
                  </a:solidFill>
                </a:rPr>
                <a:t>JP</a:t>
              </a:r>
            </a:p>
          </p:txBody>
        </p:sp>
        <p:sp>
          <p:nvSpPr>
            <p:cNvPr id="17" name="TextBox 16"/>
            <p:cNvSpPr txBox="1"/>
            <p:nvPr/>
          </p:nvSpPr>
          <p:spPr>
            <a:xfrm>
              <a:off x="7086600" y="1454090"/>
              <a:ext cx="1498600" cy="400110"/>
            </a:xfrm>
            <a:prstGeom prst="rect">
              <a:avLst/>
            </a:prstGeom>
            <a:noFill/>
          </p:spPr>
          <p:txBody>
            <a:bodyPr wrap="square" rtlCol="0">
              <a:spAutoFit/>
            </a:bodyPr>
            <a:lstStyle/>
            <a:p>
              <a:r>
                <a:rPr lang="fr-BE" sz="2000" b="1" dirty="0">
                  <a:solidFill>
                    <a:schemeClr val="tx1"/>
                  </a:solidFill>
                </a:rPr>
                <a:t>UK</a:t>
              </a:r>
            </a:p>
          </p:txBody>
        </p:sp>
      </p:grpSp>
    </p:spTree>
    <p:extLst>
      <p:ext uri="{BB962C8B-B14F-4D97-AF65-F5344CB8AC3E}">
        <p14:creationId xmlns:p14="http://schemas.microsoft.com/office/powerpoint/2010/main" val="1979748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086447971"/>
              </p:ext>
            </p:extLst>
          </p:nvPr>
        </p:nvGraphicFramePr>
        <p:xfrm>
          <a:off x="533400" y="1346200"/>
          <a:ext cx="7594600" cy="46609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txBox="1">
            <a:spLocks noChangeArrowheads="1"/>
          </p:cNvSpPr>
          <p:nvPr/>
        </p:nvSpPr>
        <p:spPr bwMode="auto">
          <a:xfrm>
            <a:off x="330200" y="266499"/>
            <a:ext cx="8382000" cy="650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GB" sz="2600" kern="0" dirty="0" smtClean="0"/>
              <a:t>(5) </a:t>
            </a:r>
            <a:r>
              <a:rPr lang="en-GB" sz="2600" kern="0" dirty="0"/>
              <a:t>Slowing global trade integration</a:t>
            </a:r>
          </a:p>
          <a:p>
            <a:r>
              <a:rPr lang="en-US" sz="2200" b="0" kern="0" dirty="0"/>
              <a:t>(world trade growth, 5-years moving average)</a:t>
            </a:r>
          </a:p>
        </p:txBody>
      </p:sp>
      <p:sp>
        <p:nvSpPr>
          <p:cNvPr id="7" name="TextBox 6"/>
          <p:cNvSpPr txBox="1"/>
          <p:nvPr/>
        </p:nvSpPr>
        <p:spPr>
          <a:xfrm>
            <a:off x="571500" y="6095999"/>
            <a:ext cx="7213600" cy="276999"/>
          </a:xfrm>
          <a:prstGeom prst="rect">
            <a:avLst/>
          </a:prstGeom>
          <a:noFill/>
        </p:spPr>
        <p:txBody>
          <a:bodyPr wrap="square" rtlCol="0">
            <a:spAutoFit/>
          </a:bodyPr>
          <a:lstStyle/>
          <a:p>
            <a:pPr algn="l"/>
            <a:r>
              <a:rPr lang="fr-BE" sz="1200" dirty="0">
                <a:solidFill>
                  <a:schemeClr val="tx1"/>
                </a:solidFill>
              </a:rPr>
              <a:t>Source: Thomson Reuters </a:t>
            </a:r>
            <a:r>
              <a:rPr lang="fr-BE" sz="1200" dirty="0" err="1">
                <a:solidFill>
                  <a:schemeClr val="tx1"/>
                </a:solidFill>
              </a:rPr>
              <a:t>Datastream</a:t>
            </a:r>
            <a:endParaRPr lang="fr-BE" sz="1200" dirty="0">
              <a:solidFill>
                <a:schemeClr val="tx1"/>
              </a:solidFill>
            </a:endParaRPr>
          </a:p>
        </p:txBody>
      </p:sp>
    </p:spTree>
    <p:extLst>
      <p:ext uri="{BB962C8B-B14F-4D97-AF65-F5344CB8AC3E}">
        <p14:creationId xmlns:p14="http://schemas.microsoft.com/office/powerpoint/2010/main" val="16316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411766481"/>
              </p:ext>
            </p:extLst>
          </p:nvPr>
        </p:nvGraphicFramePr>
        <p:xfrm>
          <a:off x="241300" y="1099150"/>
          <a:ext cx="4425950" cy="48895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14374" y="5878125"/>
            <a:ext cx="7553325" cy="707886"/>
          </a:xfrm>
          <a:prstGeom prst="rect">
            <a:avLst/>
          </a:prstGeom>
          <a:noFill/>
        </p:spPr>
        <p:txBody>
          <a:bodyPr wrap="square" rtlCol="0">
            <a:spAutoFit/>
          </a:bodyPr>
          <a:lstStyle/>
          <a:p>
            <a:pPr algn="l"/>
            <a:r>
              <a:rPr lang="fr-BE" sz="1000" dirty="0">
                <a:solidFill>
                  <a:schemeClr val="tx1"/>
                </a:solidFill>
              </a:rPr>
              <a:t>Source: OECD</a:t>
            </a:r>
          </a:p>
          <a:p>
            <a:pPr algn="l"/>
            <a:r>
              <a:rPr lang="fr-BE" sz="1000" baseline="30000" dirty="0">
                <a:solidFill>
                  <a:schemeClr val="tx1"/>
                </a:solidFill>
              </a:rPr>
              <a:t>(1</a:t>
            </a:r>
            <a:r>
              <a:rPr lang="fr-BE" sz="1000" baseline="30000" dirty="0" smtClean="0">
                <a:solidFill>
                  <a:schemeClr val="tx1"/>
                </a:solidFill>
              </a:rPr>
              <a:t>)</a:t>
            </a:r>
            <a:r>
              <a:rPr lang="fr-BE" sz="1000" baseline="30000" dirty="0">
                <a:solidFill>
                  <a:schemeClr val="tx1"/>
                </a:solidFill>
              </a:rPr>
              <a:t> </a:t>
            </a:r>
            <a:r>
              <a:rPr lang="en-US" sz="1000" dirty="0" smtClean="0">
                <a:solidFill>
                  <a:schemeClr val="tx1"/>
                </a:solidFill>
              </a:rPr>
              <a:t>The </a:t>
            </a:r>
            <a:r>
              <a:rPr lang="en-US" sz="1000" dirty="0">
                <a:solidFill>
                  <a:schemeClr val="tx1"/>
                </a:solidFill>
              </a:rPr>
              <a:t>Gini coefficient is based on the comparison of cumulative proportions of the population against cumulative proportions of income they receive, and it ranges between 0 in the case of perfect equality and 1 in the case of perfect inequality.</a:t>
            </a:r>
            <a:endParaRPr lang="fr-BE" sz="1000" dirty="0">
              <a:solidFill>
                <a:schemeClr val="tx1"/>
              </a:solidFill>
            </a:endParaRPr>
          </a:p>
          <a:p>
            <a:pPr algn="l"/>
            <a:r>
              <a:rPr lang="fr-BE" sz="1000" baseline="30000" dirty="0">
                <a:solidFill>
                  <a:schemeClr val="tx1"/>
                </a:solidFill>
              </a:rPr>
              <a:t>(2</a:t>
            </a:r>
            <a:r>
              <a:rPr lang="fr-BE" sz="1000" baseline="30000" dirty="0" smtClean="0">
                <a:solidFill>
                  <a:schemeClr val="tx1"/>
                </a:solidFill>
              </a:rPr>
              <a:t>)</a:t>
            </a:r>
            <a:r>
              <a:rPr lang="fr-BE" sz="1000" dirty="0" smtClean="0">
                <a:solidFill>
                  <a:schemeClr val="tx1"/>
                </a:solidFill>
              </a:rPr>
              <a:t> </a:t>
            </a:r>
            <a:r>
              <a:rPr lang="fr-BE" sz="1000" dirty="0">
                <a:solidFill>
                  <a:schemeClr val="tx1"/>
                </a:solidFill>
              </a:rPr>
              <a:t>Palma ratio </a:t>
            </a:r>
            <a:r>
              <a:rPr lang="en-GB" sz="1000" dirty="0">
                <a:solidFill>
                  <a:schemeClr val="tx1"/>
                </a:solidFill>
              </a:rPr>
              <a:t>is</a:t>
            </a:r>
            <a:r>
              <a:rPr lang="fr-BE" sz="1000" dirty="0">
                <a:solidFill>
                  <a:schemeClr val="tx1"/>
                </a:solidFill>
              </a:rPr>
              <a:t> the</a:t>
            </a:r>
            <a:r>
              <a:rPr lang="en-GB" sz="1000" dirty="0">
                <a:solidFill>
                  <a:schemeClr val="tx1"/>
                </a:solidFill>
              </a:rPr>
              <a:t> ratio of the income share of the top 10% to that of the bottom 40%</a:t>
            </a:r>
            <a:endParaRPr lang="fr-BE" sz="1000" dirty="0">
              <a:solidFill>
                <a:schemeClr val="tx1"/>
              </a:solidFill>
            </a:endParaRPr>
          </a:p>
        </p:txBody>
      </p:sp>
      <p:sp>
        <p:nvSpPr>
          <p:cNvPr id="7" name="Rectangle 2"/>
          <p:cNvSpPr txBox="1">
            <a:spLocks noChangeArrowheads="1"/>
          </p:cNvSpPr>
          <p:nvPr/>
        </p:nvSpPr>
        <p:spPr bwMode="auto">
          <a:xfrm>
            <a:off x="121328" y="156764"/>
            <a:ext cx="8641672"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600" dirty="0" smtClean="0"/>
              <a:t>(6) </a:t>
            </a:r>
            <a:r>
              <a:rPr lang="en-US" sz="2600" dirty="0"/>
              <a:t>Increased </a:t>
            </a:r>
            <a:r>
              <a:rPr lang="en-US" sz="2600" dirty="0" smtClean="0"/>
              <a:t>income inequalities</a:t>
            </a:r>
            <a:endParaRPr lang="en-US" sz="2600" u="sng" dirty="0"/>
          </a:p>
        </p:txBody>
      </p:sp>
      <p:graphicFrame>
        <p:nvGraphicFramePr>
          <p:cNvPr id="8" name="Chart 7"/>
          <p:cNvGraphicFramePr/>
          <p:nvPr>
            <p:extLst>
              <p:ext uri="{D42A27DB-BD31-4B8C-83A1-F6EECF244321}">
                <p14:modId xmlns:p14="http://schemas.microsoft.com/office/powerpoint/2010/main" val="599379396"/>
              </p:ext>
            </p:extLst>
          </p:nvPr>
        </p:nvGraphicFramePr>
        <p:xfrm>
          <a:off x="4699000" y="1099150"/>
          <a:ext cx="4203700" cy="4889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094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309658645"/>
              </p:ext>
            </p:extLst>
          </p:nvPr>
        </p:nvGraphicFramePr>
        <p:xfrm>
          <a:off x="241300" y="952500"/>
          <a:ext cx="8432800" cy="50361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1500" y="6059100"/>
            <a:ext cx="7213600" cy="276999"/>
          </a:xfrm>
          <a:prstGeom prst="rect">
            <a:avLst/>
          </a:prstGeom>
          <a:noFill/>
        </p:spPr>
        <p:txBody>
          <a:bodyPr wrap="square" rtlCol="0">
            <a:spAutoFit/>
          </a:bodyPr>
          <a:lstStyle/>
          <a:p>
            <a:pPr algn="l"/>
            <a:r>
              <a:rPr lang="fr-BE" sz="1200" dirty="0">
                <a:solidFill>
                  <a:schemeClr val="tx1"/>
                </a:solidFill>
              </a:rPr>
              <a:t>Source: OECD</a:t>
            </a:r>
          </a:p>
        </p:txBody>
      </p:sp>
      <p:sp>
        <p:nvSpPr>
          <p:cNvPr id="7" name="Rectangle 2"/>
          <p:cNvSpPr txBox="1">
            <a:spLocks noChangeArrowheads="1"/>
          </p:cNvSpPr>
          <p:nvPr/>
        </p:nvSpPr>
        <p:spPr bwMode="auto">
          <a:xfrm>
            <a:off x="317500" y="55164"/>
            <a:ext cx="8737600"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600" dirty="0" smtClean="0"/>
              <a:t>Elevated wealth inequalities</a:t>
            </a:r>
            <a:endParaRPr lang="en-US" sz="2600" dirty="0"/>
          </a:p>
        </p:txBody>
      </p:sp>
    </p:spTree>
    <p:extLst>
      <p:ext uri="{BB962C8B-B14F-4D97-AF65-F5344CB8AC3E}">
        <p14:creationId xmlns:p14="http://schemas.microsoft.com/office/powerpoint/2010/main" val="2034028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97528" y="190500"/>
            <a:ext cx="8946472"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pPr>
              <a:lnSpc>
                <a:spcPct val="150000"/>
              </a:lnSpc>
            </a:pPr>
            <a:r>
              <a:rPr lang="en-GB" sz="2800" dirty="0" smtClean="0">
                <a:solidFill>
                  <a:srgbClr val="002060"/>
                </a:solidFill>
              </a:rPr>
              <a:t>(7) </a:t>
            </a:r>
            <a:r>
              <a:rPr lang="en-GB" sz="2800" dirty="0">
                <a:solidFill>
                  <a:srgbClr val="002060"/>
                </a:solidFill>
              </a:rPr>
              <a:t>Declining pace of educational attainment growth </a:t>
            </a:r>
          </a:p>
        </p:txBody>
      </p:sp>
      <p:graphicFrame>
        <p:nvGraphicFramePr>
          <p:cNvPr id="6" name="Chart 5"/>
          <p:cNvGraphicFramePr/>
          <p:nvPr>
            <p:extLst>
              <p:ext uri="{D42A27DB-BD31-4B8C-83A1-F6EECF244321}">
                <p14:modId xmlns:p14="http://schemas.microsoft.com/office/powerpoint/2010/main" val="3264804798"/>
              </p:ext>
            </p:extLst>
          </p:nvPr>
        </p:nvGraphicFramePr>
        <p:xfrm>
          <a:off x="508001" y="1714500"/>
          <a:ext cx="4064000" cy="43243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725555" y="1071175"/>
            <a:ext cx="3878534" cy="787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dirty="0">
                <a:solidFill>
                  <a:schemeClr val="tx2"/>
                </a:solidFill>
              </a:rPr>
              <a:t>People of 25y and over with 4y college degree or more </a:t>
            </a:r>
            <a:r>
              <a:rPr lang="en-GB" sz="1200" noProof="0" dirty="0">
                <a:solidFill>
                  <a:schemeClr val="tx2"/>
                </a:solidFill>
              </a:rPr>
              <a:t>(US, percentage of total, </a:t>
            </a:r>
            <a:r>
              <a:rPr lang="en-US" sz="1200" dirty="0">
                <a:solidFill>
                  <a:schemeClr val="tx1"/>
                </a:solidFill>
              </a:rPr>
              <a:t>annual growth rate, 5-year moving average</a:t>
            </a:r>
            <a:r>
              <a:rPr lang="en-GB" sz="1200" noProof="0" dirty="0">
                <a:solidFill>
                  <a:schemeClr val="tx2"/>
                </a:solidFill>
              </a:rPr>
              <a:t>)</a:t>
            </a:r>
          </a:p>
        </p:txBody>
      </p:sp>
      <p:sp>
        <p:nvSpPr>
          <p:cNvPr id="8" name="TextBox 7"/>
          <p:cNvSpPr txBox="1"/>
          <p:nvPr/>
        </p:nvSpPr>
        <p:spPr>
          <a:xfrm>
            <a:off x="571500" y="6186100"/>
            <a:ext cx="5219700" cy="276999"/>
          </a:xfrm>
          <a:prstGeom prst="rect">
            <a:avLst/>
          </a:prstGeom>
          <a:noFill/>
        </p:spPr>
        <p:txBody>
          <a:bodyPr wrap="square" rtlCol="0">
            <a:spAutoFit/>
          </a:bodyPr>
          <a:lstStyle/>
          <a:p>
            <a:pPr algn="l"/>
            <a:r>
              <a:rPr lang="fr-BE" sz="1200" dirty="0">
                <a:solidFill>
                  <a:schemeClr val="tx1"/>
                </a:solidFill>
              </a:rPr>
              <a:t>Source: U.S. </a:t>
            </a:r>
            <a:r>
              <a:rPr lang="fr-BE" sz="1200" dirty="0" err="1">
                <a:solidFill>
                  <a:schemeClr val="tx1"/>
                </a:solidFill>
              </a:rPr>
              <a:t>Census</a:t>
            </a:r>
            <a:r>
              <a:rPr lang="fr-BE" sz="1200" dirty="0">
                <a:solidFill>
                  <a:schemeClr val="tx1"/>
                </a:solidFill>
              </a:rPr>
              <a:t> Bureau, Eurostat.</a:t>
            </a:r>
          </a:p>
        </p:txBody>
      </p:sp>
      <p:graphicFrame>
        <p:nvGraphicFramePr>
          <p:cNvPr id="9" name="Chart 8">
            <a:extLst>
              <a:ext uri="{FF2B5EF4-FFF2-40B4-BE49-F238E27FC236}">
                <a16:creationId xmlns="" xmlns:a16="http://schemas.microsoft.com/office/drawing/2014/main" id="{502334FC-5A13-4050-BBD1-1B2603539C4A}"/>
              </a:ext>
            </a:extLst>
          </p:cNvPr>
          <p:cNvGraphicFramePr/>
          <p:nvPr>
            <p:extLst>
              <p:ext uri="{D42A27DB-BD31-4B8C-83A1-F6EECF244321}">
                <p14:modId xmlns:p14="http://schemas.microsoft.com/office/powerpoint/2010/main" val="3970050185"/>
              </p:ext>
            </p:extLst>
          </p:nvPr>
        </p:nvGraphicFramePr>
        <p:xfrm>
          <a:off x="4572000" y="1697110"/>
          <a:ext cx="4196291" cy="4560814"/>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 xmlns:a16="http://schemas.microsoft.com/office/drawing/2014/main" id="{64751F1D-8B60-4856-B304-2B014ABB5442}"/>
              </a:ext>
            </a:extLst>
          </p:cNvPr>
          <p:cNvSpPr/>
          <p:nvPr/>
        </p:nvSpPr>
        <p:spPr>
          <a:xfrm>
            <a:off x="4909823" y="1023550"/>
            <a:ext cx="3763434" cy="830997"/>
          </a:xfrm>
          <a:prstGeom prst="rect">
            <a:avLst/>
          </a:prstGeom>
        </p:spPr>
        <p:txBody>
          <a:bodyPr wrap="square">
            <a:spAutoFit/>
          </a:bodyPr>
          <a:lstStyle/>
          <a:p>
            <a:pPr algn="l"/>
            <a:r>
              <a:rPr lang="en-US" sz="1600" b="1" dirty="0">
                <a:solidFill>
                  <a:srgbClr val="000000"/>
                </a:solidFill>
              </a:rPr>
              <a:t>Population aged 30-34 with tertiary educational attainment</a:t>
            </a:r>
          </a:p>
          <a:p>
            <a:pPr algn="l"/>
            <a:r>
              <a:rPr lang="en-US" sz="1600" dirty="0">
                <a:solidFill>
                  <a:srgbClr val="000000"/>
                </a:solidFill>
              </a:rPr>
              <a:t>(Euro area, % of total population)</a:t>
            </a:r>
          </a:p>
        </p:txBody>
      </p:sp>
    </p:spTree>
    <p:extLst>
      <p:ext uri="{BB962C8B-B14F-4D97-AF65-F5344CB8AC3E}">
        <p14:creationId xmlns:p14="http://schemas.microsoft.com/office/powerpoint/2010/main" val="153969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8245" y="4045308"/>
            <a:ext cx="8765995" cy="2572499"/>
          </a:xfrm>
          <a:prstGeom prst="rect">
            <a:avLst/>
          </a:prstGeom>
        </p:spPr>
        <p:txBody>
          <a:bodyPr wrap="square">
            <a:spAutoFit/>
          </a:bodyPr>
          <a:lstStyle/>
          <a:p>
            <a:pPr algn="just">
              <a:lnSpc>
                <a:spcPct val="120000"/>
              </a:lnSpc>
            </a:pPr>
            <a:r>
              <a:rPr lang="en-GB" sz="2200" b="1" dirty="0" smtClean="0">
                <a:solidFill>
                  <a:srgbClr val="000000"/>
                </a:solidFill>
              </a:rPr>
              <a:t>Population is ageing </a:t>
            </a:r>
          </a:p>
          <a:p>
            <a:pPr algn="just">
              <a:lnSpc>
                <a:spcPct val="120000"/>
              </a:lnSpc>
            </a:pPr>
            <a:r>
              <a:rPr lang="en-GB" sz="2200" dirty="0" smtClean="0">
                <a:solidFill>
                  <a:srgbClr val="000000"/>
                </a:solidFill>
              </a:rPr>
              <a:t>Q1: Are you willing to work more (hours/years)?</a:t>
            </a:r>
          </a:p>
          <a:p>
            <a:pPr marL="285750" indent="-285750" algn="just">
              <a:lnSpc>
                <a:spcPct val="120000"/>
              </a:lnSpc>
              <a:buFont typeface="Arial" panose="020B0604020202020204" pitchFamily="34" charset="0"/>
              <a:buChar char="•"/>
            </a:pPr>
            <a:endParaRPr lang="en-GB" sz="2200" dirty="0" smtClean="0">
              <a:solidFill>
                <a:srgbClr val="000000"/>
              </a:solidFill>
            </a:endParaRPr>
          </a:p>
          <a:p>
            <a:pPr algn="just">
              <a:lnSpc>
                <a:spcPct val="120000"/>
              </a:lnSpc>
            </a:pPr>
            <a:r>
              <a:rPr lang="en-GB" sz="2200" b="1" dirty="0" smtClean="0">
                <a:solidFill>
                  <a:srgbClr val="000000"/>
                </a:solidFill>
              </a:rPr>
              <a:t>Old vs. new innovations</a:t>
            </a:r>
            <a:endParaRPr lang="en-GB" sz="2200" b="1" dirty="0">
              <a:solidFill>
                <a:srgbClr val="000000"/>
              </a:solidFill>
            </a:endParaRPr>
          </a:p>
          <a:p>
            <a:pPr algn="just">
              <a:lnSpc>
                <a:spcPct val="120000"/>
              </a:lnSpc>
            </a:pPr>
            <a:r>
              <a:rPr lang="en-GB" sz="2200" dirty="0" smtClean="0">
                <a:solidFill>
                  <a:srgbClr val="000000"/>
                </a:solidFill>
              </a:rPr>
              <a:t>Q2: Would you give up the Internet for autonomous vehicles? </a:t>
            </a:r>
          </a:p>
          <a:p>
            <a:pPr algn="just">
              <a:lnSpc>
                <a:spcPct val="120000"/>
              </a:lnSpc>
            </a:pPr>
            <a:endParaRPr lang="en-GB" sz="2500" dirty="0">
              <a:solidFill>
                <a:srgbClr val="000000"/>
              </a:solidFill>
            </a:endParaRPr>
          </a:p>
        </p:txBody>
      </p:sp>
      <p:sp>
        <p:nvSpPr>
          <p:cNvPr id="7" name="Rectangle 2"/>
          <p:cNvSpPr>
            <a:spLocks noGrp="1" noChangeArrowheads="1"/>
          </p:cNvSpPr>
          <p:nvPr>
            <p:ph type="title"/>
          </p:nvPr>
        </p:nvSpPr>
        <p:spPr>
          <a:xfrm>
            <a:off x="338242" y="310688"/>
            <a:ext cx="8280328" cy="765175"/>
          </a:xfrm>
        </p:spPr>
        <p:txBody>
          <a:bodyPr/>
          <a:lstStyle/>
          <a:p>
            <a:r>
              <a:rPr lang="en-US" sz="2800" dirty="0" smtClean="0"/>
              <a:t>Is low growth </a:t>
            </a:r>
            <a:r>
              <a:rPr lang="en-US" sz="2800" dirty="0"/>
              <a:t>a fatality</a:t>
            </a:r>
            <a:r>
              <a:rPr lang="en-US" sz="2800" dirty="0" smtClean="0"/>
              <a:t>? </a:t>
            </a:r>
            <a:r>
              <a:rPr lang="en-US" sz="2800" dirty="0"/>
              <a:t> </a:t>
            </a:r>
            <a:r>
              <a:rPr lang="en-US" sz="2800" dirty="0" smtClean="0"/>
              <a:t>In a nutshell</a:t>
            </a:r>
            <a:endParaRPr lang="en-US" sz="2800" dirty="0"/>
          </a:p>
        </p:txBody>
      </p:sp>
      <p:pic>
        <p:nvPicPr>
          <p:cNvPr id="8" name="Picture 7"/>
          <p:cNvPicPr>
            <a:picLocks noChangeAspect="1"/>
          </p:cNvPicPr>
          <p:nvPr/>
        </p:nvPicPr>
        <p:blipFill>
          <a:blip r:embed="rId2"/>
          <a:stretch>
            <a:fillRect/>
          </a:stretch>
        </p:blipFill>
        <p:spPr>
          <a:xfrm>
            <a:off x="2319233" y="1190243"/>
            <a:ext cx="4636104" cy="2596218"/>
          </a:xfrm>
          <a:prstGeom prst="rect">
            <a:avLst/>
          </a:prstGeom>
        </p:spPr>
      </p:pic>
    </p:spTree>
    <p:extLst>
      <p:ext uri="{BB962C8B-B14F-4D97-AF65-F5344CB8AC3E}">
        <p14:creationId xmlns:p14="http://schemas.microsoft.com/office/powerpoint/2010/main" val="1316883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11684" y="260350"/>
            <a:ext cx="8932316" cy="917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GB" sz="2600" dirty="0"/>
              <a:t>III. What caused labour </a:t>
            </a:r>
            <a:r>
              <a:rPr lang="en-GB" sz="2600" dirty="0" smtClean="0"/>
              <a:t>productivity growth </a:t>
            </a:r>
            <a:r>
              <a:rPr lang="en-GB" sz="2600" dirty="0"/>
              <a:t>to decline?</a:t>
            </a:r>
          </a:p>
        </p:txBody>
      </p:sp>
      <p:sp>
        <p:nvSpPr>
          <p:cNvPr id="6" name="Rectangle 2"/>
          <p:cNvSpPr txBox="1">
            <a:spLocks noChangeArrowheads="1"/>
          </p:cNvSpPr>
          <p:nvPr/>
        </p:nvSpPr>
        <p:spPr bwMode="auto">
          <a:xfrm>
            <a:off x="1485900" y="2324100"/>
            <a:ext cx="5638800" cy="2324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pPr marL="571500" indent="-571500">
              <a:buFont typeface="+mj-lt"/>
              <a:buAutoNum type="alphaUcPeriod"/>
            </a:pPr>
            <a:r>
              <a:rPr lang="en-GB" sz="2800" dirty="0">
                <a:solidFill>
                  <a:schemeClr val="bg1">
                    <a:lumMod val="50000"/>
                  </a:schemeClr>
                </a:solidFill>
                <a:ea typeface="+mn-ea"/>
                <a:cs typeface="+mn-cs"/>
              </a:rPr>
              <a:t>Structural factors</a:t>
            </a:r>
          </a:p>
          <a:p>
            <a:pPr marL="571500" indent="-571500">
              <a:buAutoNum type="alphaUcPeriod"/>
            </a:pPr>
            <a:endParaRPr lang="en-GB" sz="2800" dirty="0"/>
          </a:p>
          <a:p>
            <a:pPr marL="571500" indent="-571500">
              <a:buAutoNum type="alphaUcPeriod"/>
            </a:pPr>
            <a:r>
              <a:rPr lang="en-GB" sz="2800" dirty="0"/>
              <a:t>Crisis-related factors</a:t>
            </a:r>
          </a:p>
          <a:p>
            <a:pPr marL="571500" indent="-571500">
              <a:buAutoNum type="alphaUcPeriod"/>
            </a:pPr>
            <a:endParaRPr lang="en-GB" sz="2800" dirty="0">
              <a:solidFill>
                <a:schemeClr val="bg1">
                  <a:lumMod val="50000"/>
                </a:schemeClr>
              </a:solidFill>
              <a:ea typeface="+mn-ea"/>
              <a:cs typeface="+mn-cs"/>
            </a:endParaRPr>
          </a:p>
          <a:p>
            <a:pPr marL="571500" indent="-571500">
              <a:buAutoNum type="alphaUcPeriod"/>
            </a:pPr>
            <a:r>
              <a:rPr lang="en-GB" sz="2800" dirty="0">
                <a:solidFill>
                  <a:schemeClr val="bg1">
                    <a:lumMod val="50000"/>
                  </a:schemeClr>
                </a:solidFill>
                <a:ea typeface="+mn-ea"/>
                <a:cs typeface="+mn-cs"/>
              </a:rPr>
              <a:t>Measurement issues </a:t>
            </a:r>
          </a:p>
        </p:txBody>
      </p:sp>
    </p:spTree>
    <p:extLst>
      <p:ext uri="{BB962C8B-B14F-4D97-AF65-F5344CB8AC3E}">
        <p14:creationId xmlns:p14="http://schemas.microsoft.com/office/powerpoint/2010/main" val="3898101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30200" y="153589"/>
            <a:ext cx="8636000"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600" dirty="0"/>
              <a:t>(1) An adverse feedback loop</a:t>
            </a:r>
            <a:endParaRPr lang="en-US" sz="2600" u="sng" dirty="0"/>
          </a:p>
        </p:txBody>
      </p:sp>
      <p:grpSp>
        <p:nvGrpSpPr>
          <p:cNvPr id="32" name="Group 31"/>
          <p:cNvGrpSpPr/>
          <p:nvPr/>
        </p:nvGrpSpPr>
        <p:grpSpPr>
          <a:xfrm>
            <a:off x="317500" y="1433114"/>
            <a:ext cx="8166100" cy="4777186"/>
            <a:chOff x="304926" y="988614"/>
            <a:chExt cx="8177974" cy="4777186"/>
          </a:xfrm>
        </p:grpSpPr>
        <p:sp>
          <p:nvSpPr>
            <p:cNvPr id="11" name="Oval 10"/>
            <p:cNvSpPr/>
            <p:nvPr/>
          </p:nvSpPr>
          <p:spPr bwMode="auto">
            <a:xfrm>
              <a:off x="5295901" y="2984500"/>
              <a:ext cx="3186999" cy="2374900"/>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tx1"/>
                  </a:solidFill>
                </a:rPr>
                <a:t>   3. </a:t>
              </a:r>
              <a:r>
                <a:rPr lang="en-US" b="1" dirty="0">
                  <a:solidFill>
                    <a:schemeClr val="tx1"/>
                  </a:solidFill>
                </a:rPr>
                <a:t>Subdued labour </a:t>
              </a:r>
            </a:p>
            <a:p>
              <a:pPr marL="0" marR="0" indent="0" algn="ctr" defTabSz="914400" rtl="0" eaLnBrk="1" fontAlgn="base" latinLnBrk="0" hangingPunct="1">
                <a:lnSpc>
                  <a:spcPct val="100000"/>
                </a:lnSpc>
                <a:spcBef>
                  <a:spcPct val="0"/>
                </a:spcBef>
                <a:spcAft>
                  <a:spcPct val="0"/>
                </a:spcAft>
                <a:buClrTx/>
                <a:buSzTx/>
                <a:buFontTx/>
                <a:buNone/>
                <a:tabLst/>
              </a:pPr>
              <a:r>
                <a:rPr lang="en-US" b="1" dirty="0">
                  <a:solidFill>
                    <a:schemeClr val="tx1"/>
                  </a:solidFill>
                </a:rPr>
                <a:t>productivity growth</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a:ln>
                    <a:noFill/>
                  </a:ln>
                  <a:solidFill>
                    <a:schemeClr val="tx1"/>
                  </a:solidFill>
                  <a:effectLst/>
                </a:rPr>
                <a:t>(prospects)</a:t>
              </a:r>
            </a:p>
          </p:txBody>
        </p:sp>
        <p:sp>
          <p:nvSpPr>
            <p:cNvPr id="26" name="Right Arrow 25"/>
            <p:cNvSpPr/>
            <p:nvPr/>
          </p:nvSpPr>
          <p:spPr bwMode="auto">
            <a:xfrm rot="2657283">
              <a:off x="5692275" y="2266114"/>
              <a:ext cx="987187" cy="494840"/>
            </a:xfrm>
            <a:prstGeom prst="rightArrow">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a:ln>
                  <a:noFill/>
                </a:ln>
                <a:solidFill>
                  <a:schemeClr val="bg2"/>
                </a:solidFill>
                <a:effectLst/>
                <a:latin typeface="Arial" charset="0"/>
              </a:endParaRPr>
            </a:p>
          </p:txBody>
        </p:sp>
        <p:sp>
          <p:nvSpPr>
            <p:cNvPr id="28" name="Oval 27"/>
            <p:cNvSpPr/>
            <p:nvPr/>
          </p:nvSpPr>
          <p:spPr bwMode="auto">
            <a:xfrm>
              <a:off x="304926" y="2990192"/>
              <a:ext cx="3675637" cy="2775608"/>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solidFill>
                  <a:schemeClr val="tx1"/>
                </a:solidFill>
              </a:endParaRPr>
            </a:p>
            <a:p>
              <a:pPr marL="0" marR="0" indent="0" algn="ctr" defTabSz="914400" rtl="0" eaLnBrk="1" fontAlgn="base" latinLnBrk="0" hangingPunct="1">
                <a:lnSpc>
                  <a:spcPct val="100000"/>
                </a:lnSpc>
                <a:spcBef>
                  <a:spcPct val="0"/>
                </a:spcBef>
                <a:spcAft>
                  <a:spcPct val="0"/>
                </a:spcAft>
                <a:buClrTx/>
                <a:buSzTx/>
                <a:buFontTx/>
                <a:buNone/>
                <a:tabLst/>
              </a:pPr>
              <a:r>
                <a:rPr lang="en-US" b="1" dirty="0">
                  <a:solidFill>
                    <a:schemeClr val="tx1"/>
                  </a:solidFill>
                </a:rPr>
                <a:t>1. Decline in aggregate demand </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tx1"/>
                  </a:solidFill>
                </a:rPr>
                <a:t>(debt overhang, credit constraints, </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tx1"/>
                  </a:solidFill>
                </a:rPr>
                <a:t>weak balance sheets,</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tx1"/>
                  </a:solidFill>
                </a:rPr>
                <a:t> uncertainty, unemployment, </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tx1"/>
                  </a:solidFill>
                </a:rPr>
                <a:t>low wage growth etc.)</a:t>
              </a:r>
              <a:endParaRPr kumimoji="0" lang="en-US" sz="1600" b="0" i="0" u="none" strike="noStrike" cap="none" normalizeH="0" baseline="0" dirty="0">
                <a:ln>
                  <a:noFill/>
                </a:ln>
                <a:solidFill>
                  <a:schemeClr val="tx1"/>
                </a:solidFill>
                <a:effectLst/>
              </a:endParaRPr>
            </a:p>
          </p:txBody>
        </p:sp>
        <p:sp>
          <p:nvSpPr>
            <p:cNvPr id="29" name="Oval 28"/>
            <p:cNvSpPr/>
            <p:nvPr/>
          </p:nvSpPr>
          <p:spPr bwMode="auto">
            <a:xfrm>
              <a:off x="3073400" y="988614"/>
              <a:ext cx="2611437" cy="1818086"/>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tx1"/>
                  </a:solidFill>
                </a:rPr>
                <a:t>2. </a:t>
              </a:r>
              <a:r>
                <a:rPr lang="en-US" b="1" dirty="0">
                  <a:solidFill>
                    <a:schemeClr val="tx1"/>
                  </a:solidFill>
                </a:rPr>
                <a:t>Decline in</a:t>
              </a:r>
            </a:p>
            <a:p>
              <a:pPr marL="0" marR="0" indent="0" algn="ctr" defTabSz="914400" rtl="0" eaLnBrk="1" fontAlgn="base" latinLnBrk="0" hangingPunct="1">
                <a:lnSpc>
                  <a:spcPct val="100000"/>
                </a:lnSpc>
                <a:spcBef>
                  <a:spcPct val="0"/>
                </a:spcBef>
                <a:spcAft>
                  <a:spcPct val="0"/>
                </a:spcAft>
                <a:buClrTx/>
                <a:buSzTx/>
                <a:buFontTx/>
                <a:buNone/>
                <a:tabLst/>
              </a:pPr>
              <a:r>
                <a:rPr lang="en-US" b="1" dirty="0">
                  <a:solidFill>
                    <a:schemeClr val="tx1"/>
                  </a:solidFill>
                </a:rPr>
                <a:t> fixed-investment &amp; </a:t>
              </a:r>
            </a:p>
            <a:p>
              <a:pPr marL="0" marR="0" indent="0" algn="ctr" defTabSz="914400" rtl="0" eaLnBrk="1" fontAlgn="base" latinLnBrk="0" hangingPunct="1">
                <a:lnSpc>
                  <a:spcPct val="100000"/>
                </a:lnSpc>
                <a:spcBef>
                  <a:spcPct val="0"/>
                </a:spcBef>
                <a:spcAft>
                  <a:spcPct val="0"/>
                </a:spcAft>
                <a:buClrTx/>
                <a:buSzTx/>
                <a:buFontTx/>
                <a:buNone/>
                <a:tabLst/>
              </a:pPr>
              <a:r>
                <a:rPr lang="en-US" b="1" dirty="0">
                  <a:solidFill>
                    <a:schemeClr val="tx1"/>
                  </a:solidFill>
                </a:rPr>
                <a:t>intangible capital</a:t>
              </a:r>
              <a:endParaRPr kumimoji="0" lang="en-US" sz="1800" b="1" i="0" u="none" strike="noStrike" cap="none" normalizeH="0" baseline="0" dirty="0">
                <a:ln>
                  <a:noFill/>
                </a:ln>
                <a:solidFill>
                  <a:schemeClr val="tx1"/>
                </a:solidFill>
                <a:effectLst/>
              </a:endParaRPr>
            </a:p>
          </p:txBody>
        </p:sp>
        <p:sp>
          <p:nvSpPr>
            <p:cNvPr id="30" name="Right Arrow 29"/>
            <p:cNvSpPr/>
            <p:nvPr/>
          </p:nvSpPr>
          <p:spPr bwMode="auto">
            <a:xfrm rot="19401275">
              <a:off x="1572171" y="2127218"/>
              <a:ext cx="1314605" cy="469302"/>
            </a:xfrm>
            <a:prstGeom prst="rightArrow">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a:ln>
                  <a:noFill/>
                </a:ln>
                <a:solidFill>
                  <a:schemeClr val="bg2"/>
                </a:solidFill>
                <a:effectLst/>
                <a:latin typeface="Arial" charset="0"/>
              </a:endParaRPr>
            </a:p>
          </p:txBody>
        </p:sp>
        <p:sp>
          <p:nvSpPr>
            <p:cNvPr id="31" name="Right Arrow 30"/>
            <p:cNvSpPr/>
            <p:nvPr/>
          </p:nvSpPr>
          <p:spPr bwMode="auto">
            <a:xfrm rot="10800000">
              <a:off x="4091731" y="3968620"/>
              <a:ext cx="985754" cy="495560"/>
            </a:xfrm>
            <a:prstGeom prst="rightArrow">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a:ln>
                  <a:noFill/>
                </a:ln>
                <a:solidFill>
                  <a:schemeClr val="bg2"/>
                </a:solidFill>
                <a:effectLst/>
                <a:latin typeface="Arial" charset="0"/>
              </a:endParaRPr>
            </a:p>
          </p:txBody>
        </p:sp>
      </p:grpSp>
    </p:spTree>
    <p:extLst>
      <p:ext uri="{BB962C8B-B14F-4D97-AF65-F5344CB8AC3E}">
        <p14:creationId xmlns:p14="http://schemas.microsoft.com/office/powerpoint/2010/main" val="404315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2D638ED-D03F-440D-8341-BB108F7FAF0E}"/>
              </a:ext>
            </a:extLst>
          </p:cNvPr>
          <p:cNvPicPr>
            <a:picLocks/>
          </p:cNvPicPr>
          <p:nvPr/>
        </p:nvPicPr>
        <p:blipFill>
          <a:blip r:embed="rId2"/>
          <a:stretch>
            <a:fillRect/>
          </a:stretch>
        </p:blipFill>
        <p:spPr>
          <a:xfrm>
            <a:off x="4552950" y="1699714"/>
            <a:ext cx="4327257" cy="4320000"/>
          </a:xfrm>
          <a:prstGeom prst="rect">
            <a:avLst/>
          </a:prstGeom>
        </p:spPr>
      </p:pic>
      <p:pic>
        <p:nvPicPr>
          <p:cNvPr id="7" name="Picture 6">
            <a:extLst>
              <a:ext uri="{FF2B5EF4-FFF2-40B4-BE49-F238E27FC236}">
                <a16:creationId xmlns="" xmlns:a16="http://schemas.microsoft.com/office/drawing/2014/main" id="{A23F92E8-6CF0-4DF1-B131-F03C649D273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15432" y="1699714"/>
            <a:ext cx="4132743" cy="4320000"/>
          </a:xfrm>
          <a:prstGeom prst="rect">
            <a:avLst/>
          </a:prstGeom>
        </p:spPr>
      </p:pic>
      <p:sp>
        <p:nvSpPr>
          <p:cNvPr id="8" name="TextBox 7">
            <a:extLst>
              <a:ext uri="{FF2B5EF4-FFF2-40B4-BE49-F238E27FC236}">
                <a16:creationId xmlns="" xmlns:a16="http://schemas.microsoft.com/office/drawing/2014/main" id="{EE87D6B8-A520-4FA1-B2B1-BA598A1F47FA}"/>
              </a:ext>
            </a:extLst>
          </p:cNvPr>
          <p:cNvSpPr txBox="1"/>
          <p:nvPr/>
        </p:nvSpPr>
        <p:spPr>
          <a:xfrm>
            <a:off x="296382" y="1030672"/>
            <a:ext cx="3491560" cy="553998"/>
          </a:xfrm>
          <a:prstGeom prst="rect">
            <a:avLst/>
          </a:prstGeom>
          <a:noFill/>
        </p:spPr>
        <p:txBody>
          <a:bodyPr wrap="square" rtlCol="0">
            <a:spAutoFit/>
          </a:bodyPr>
          <a:lstStyle/>
          <a:p>
            <a:pPr algn="just"/>
            <a:r>
              <a:rPr lang="en-US" sz="1500" b="1" dirty="0">
                <a:solidFill>
                  <a:srgbClr val="000000"/>
                </a:solidFill>
              </a:rPr>
              <a:t>Credit standards in the euro area</a:t>
            </a:r>
          </a:p>
          <a:p>
            <a:pPr algn="just"/>
            <a:r>
              <a:rPr lang="en-US" sz="1500" dirty="0">
                <a:solidFill>
                  <a:srgbClr val="000000"/>
                </a:solidFill>
              </a:rPr>
              <a:t>(Tightened minus eased or reverse) </a:t>
            </a:r>
          </a:p>
        </p:txBody>
      </p:sp>
      <p:sp>
        <p:nvSpPr>
          <p:cNvPr id="9" name="TextBox 8">
            <a:extLst>
              <a:ext uri="{FF2B5EF4-FFF2-40B4-BE49-F238E27FC236}">
                <a16:creationId xmlns="" xmlns:a16="http://schemas.microsoft.com/office/drawing/2014/main" id="{318ED034-4AB7-4A32-80CB-BCDE3B0E2BB2}"/>
              </a:ext>
            </a:extLst>
          </p:cNvPr>
          <p:cNvSpPr txBox="1"/>
          <p:nvPr/>
        </p:nvSpPr>
        <p:spPr>
          <a:xfrm>
            <a:off x="4448175" y="989305"/>
            <a:ext cx="4547438" cy="692497"/>
          </a:xfrm>
          <a:prstGeom prst="rect">
            <a:avLst/>
          </a:prstGeom>
          <a:noFill/>
        </p:spPr>
        <p:txBody>
          <a:bodyPr wrap="square" rtlCol="0">
            <a:spAutoFit/>
          </a:bodyPr>
          <a:lstStyle/>
          <a:p>
            <a:pPr algn="just" fontAlgn="base">
              <a:spcBef>
                <a:spcPct val="0"/>
              </a:spcBef>
              <a:spcAft>
                <a:spcPct val="0"/>
              </a:spcAft>
            </a:pPr>
            <a:r>
              <a:rPr lang="en-US" sz="1500" b="1" dirty="0">
                <a:solidFill>
                  <a:srgbClr val="000000"/>
                </a:solidFill>
              </a:rPr>
              <a:t>Relationship between TFP growth and credit </a:t>
            </a:r>
          </a:p>
          <a:p>
            <a:pPr algn="just" fontAlgn="base">
              <a:spcBef>
                <a:spcPct val="0"/>
              </a:spcBef>
              <a:spcAft>
                <a:spcPct val="0"/>
              </a:spcAft>
            </a:pPr>
            <a:r>
              <a:rPr lang="en-US" sz="1200" dirty="0">
                <a:solidFill>
                  <a:srgbClr val="000000"/>
                </a:solidFill>
              </a:rPr>
              <a:t>(X-axis: getting credit (average 2003-15); distance to frontier, where frontier = 100; Y-axis: TFP growth (average 2000-15).</a:t>
            </a:r>
          </a:p>
        </p:txBody>
      </p:sp>
      <p:sp>
        <p:nvSpPr>
          <p:cNvPr id="10" name="TextBox 9">
            <a:extLst>
              <a:ext uri="{FF2B5EF4-FFF2-40B4-BE49-F238E27FC236}">
                <a16:creationId xmlns="" xmlns:a16="http://schemas.microsoft.com/office/drawing/2014/main" id="{FD84E9F4-5735-4E5C-B43C-84DAE3F94908}"/>
              </a:ext>
            </a:extLst>
          </p:cNvPr>
          <p:cNvSpPr txBox="1"/>
          <p:nvPr/>
        </p:nvSpPr>
        <p:spPr>
          <a:xfrm>
            <a:off x="366296" y="6029483"/>
            <a:ext cx="5346700" cy="276999"/>
          </a:xfrm>
          <a:prstGeom prst="rect">
            <a:avLst/>
          </a:prstGeom>
          <a:noFill/>
        </p:spPr>
        <p:txBody>
          <a:bodyPr wrap="square" rtlCol="0">
            <a:spAutoFit/>
          </a:bodyPr>
          <a:lstStyle/>
          <a:p>
            <a:pPr algn="l" fontAlgn="base">
              <a:spcBef>
                <a:spcPct val="0"/>
              </a:spcBef>
              <a:spcAft>
                <a:spcPct val="0"/>
              </a:spcAft>
            </a:pPr>
            <a:r>
              <a:rPr lang="fr-BE" sz="1200" dirty="0">
                <a:solidFill>
                  <a:srgbClr val="000000"/>
                </a:solidFill>
              </a:rPr>
              <a:t>Source: ECB, Bank </a:t>
            </a:r>
            <a:r>
              <a:rPr lang="fr-BE" sz="1200" dirty="0" err="1">
                <a:solidFill>
                  <a:srgbClr val="000000"/>
                </a:solidFill>
              </a:rPr>
              <a:t>Lending</a:t>
            </a:r>
            <a:r>
              <a:rPr lang="fr-BE" sz="1200" dirty="0">
                <a:solidFill>
                  <a:srgbClr val="000000"/>
                </a:solidFill>
              </a:rPr>
              <a:t> Survey.</a:t>
            </a:r>
          </a:p>
        </p:txBody>
      </p:sp>
      <p:sp>
        <p:nvSpPr>
          <p:cNvPr id="12" name="Rectangle 2">
            <a:extLst>
              <a:ext uri="{FF2B5EF4-FFF2-40B4-BE49-F238E27FC236}">
                <a16:creationId xmlns="" xmlns:a16="http://schemas.microsoft.com/office/drawing/2014/main" id="{256BE538-2ED5-4672-A88A-AE362DDAF12E}"/>
              </a:ext>
            </a:extLst>
          </p:cNvPr>
          <p:cNvSpPr txBox="1">
            <a:spLocks noChangeArrowheads="1"/>
          </p:cNvSpPr>
          <p:nvPr/>
        </p:nvSpPr>
        <p:spPr bwMode="auto">
          <a:xfrm>
            <a:off x="308670" y="70374"/>
            <a:ext cx="8892480" cy="7678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fr-FR" sz="2600" dirty="0" err="1"/>
              <a:t>Credit</a:t>
            </a:r>
            <a:r>
              <a:rPr lang="fr-FR" sz="2600" dirty="0"/>
              <a:t> </a:t>
            </a:r>
            <a:r>
              <a:rPr lang="fr-FR" sz="2600" dirty="0" err="1"/>
              <a:t>constraints</a:t>
            </a:r>
            <a:endParaRPr lang="en-US" sz="2600" dirty="0"/>
          </a:p>
        </p:txBody>
      </p:sp>
    </p:spTree>
    <p:extLst>
      <p:ext uri="{BB962C8B-B14F-4D97-AF65-F5344CB8AC3E}">
        <p14:creationId xmlns:p14="http://schemas.microsoft.com/office/powerpoint/2010/main" val="2816264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70570" y="32274"/>
            <a:ext cx="8892480" cy="7678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fr-FR" sz="2600" dirty="0"/>
              <a:t>Slow </a:t>
            </a:r>
            <a:r>
              <a:rPr lang="fr-FR" sz="2600" dirty="0" err="1"/>
              <a:t>recovery</a:t>
            </a:r>
            <a:r>
              <a:rPr lang="fr-FR" sz="2600" dirty="0"/>
              <a:t> of </a:t>
            </a:r>
            <a:r>
              <a:rPr lang="fr-FR" sz="2600" dirty="0" err="1"/>
              <a:t>investment</a:t>
            </a:r>
            <a:endParaRPr lang="en-US" sz="2600" dirty="0"/>
          </a:p>
        </p:txBody>
      </p:sp>
      <p:sp>
        <p:nvSpPr>
          <p:cNvPr id="19" name="TextBox 18"/>
          <p:cNvSpPr txBox="1"/>
          <p:nvPr/>
        </p:nvSpPr>
        <p:spPr>
          <a:xfrm>
            <a:off x="681558" y="6148932"/>
            <a:ext cx="5346700" cy="276999"/>
          </a:xfrm>
          <a:prstGeom prst="rect">
            <a:avLst/>
          </a:prstGeom>
          <a:noFill/>
        </p:spPr>
        <p:txBody>
          <a:bodyPr wrap="square" rtlCol="0">
            <a:spAutoFit/>
          </a:bodyPr>
          <a:lstStyle/>
          <a:p>
            <a:pPr algn="l" fontAlgn="base">
              <a:spcBef>
                <a:spcPct val="0"/>
              </a:spcBef>
              <a:spcAft>
                <a:spcPct val="0"/>
              </a:spcAft>
            </a:pPr>
            <a:r>
              <a:rPr lang="fr-BE" sz="1200" dirty="0">
                <a:solidFill>
                  <a:srgbClr val="000000"/>
                </a:solidFill>
              </a:rPr>
              <a:t>Source: </a:t>
            </a:r>
            <a:r>
              <a:rPr lang="fr-BE" sz="1200" dirty="0" smtClean="0">
                <a:solidFill>
                  <a:srgbClr val="000000"/>
                </a:solidFill>
              </a:rPr>
              <a:t>OECD.</a:t>
            </a:r>
            <a:endParaRPr lang="fr-BE" sz="1200" dirty="0">
              <a:solidFill>
                <a:srgbClr val="000000"/>
              </a:solidFill>
            </a:endParaRPr>
          </a:p>
        </p:txBody>
      </p:sp>
      <p:graphicFrame>
        <p:nvGraphicFramePr>
          <p:cNvPr id="12" name="Chart 11"/>
          <p:cNvGraphicFramePr>
            <a:graphicFrameLocks/>
          </p:cNvGraphicFramePr>
          <p:nvPr>
            <p:extLst>
              <p:ext uri="{D42A27DB-BD31-4B8C-83A1-F6EECF244321}">
                <p14:modId xmlns:p14="http://schemas.microsoft.com/office/powerpoint/2010/main" val="2289552865"/>
              </p:ext>
            </p:extLst>
          </p:nvPr>
        </p:nvGraphicFramePr>
        <p:xfrm>
          <a:off x="4636482" y="1405994"/>
          <a:ext cx="4310954" cy="487430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51585" y="975551"/>
            <a:ext cx="2574039" cy="553998"/>
          </a:xfrm>
          <a:prstGeom prst="rect">
            <a:avLst/>
          </a:prstGeom>
          <a:noFill/>
        </p:spPr>
        <p:txBody>
          <a:bodyPr wrap="square" rtlCol="0">
            <a:spAutoFit/>
          </a:bodyPr>
          <a:lstStyle/>
          <a:p>
            <a:pPr algn="l" fontAlgn="base">
              <a:spcBef>
                <a:spcPct val="0"/>
              </a:spcBef>
              <a:spcAft>
                <a:spcPct val="0"/>
              </a:spcAft>
            </a:pPr>
            <a:r>
              <a:rPr lang="en-US" sz="1500" b="1" dirty="0">
                <a:solidFill>
                  <a:srgbClr val="000000"/>
                </a:solidFill>
              </a:rPr>
              <a:t>Total investment</a:t>
            </a:r>
          </a:p>
          <a:p>
            <a:pPr algn="l" fontAlgn="base">
              <a:spcBef>
                <a:spcPct val="0"/>
              </a:spcBef>
              <a:spcAft>
                <a:spcPct val="0"/>
              </a:spcAft>
            </a:pPr>
            <a:r>
              <a:rPr lang="en-US" sz="1500" dirty="0">
                <a:solidFill>
                  <a:srgbClr val="000000"/>
                </a:solidFill>
              </a:rPr>
              <a:t>(index, real terms) </a:t>
            </a:r>
          </a:p>
        </p:txBody>
      </p:sp>
      <p:graphicFrame>
        <p:nvGraphicFramePr>
          <p:cNvPr id="9" name="Chart 8"/>
          <p:cNvGraphicFramePr>
            <a:graphicFrameLocks/>
          </p:cNvGraphicFramePr>
          <p:nvPr>
            <p:extLst>
              <p:ext uri="{D42A27DB-BD31-4B8C-83A1-F6EECF244321}">
                <p14:modId xmlns:p14="http://schemas.microsoft.com/office/powerpoint/2010/main" val="3188630014"/>
              </p:ext>
            </p:extLst>
          </p:nvPr>
        </p:nvGraphicFramePr>
        <p:xfrm>
          <a:off x="459279" y="1523021"/>
          <a:ext cx="4267200" cy="450824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922338" y="896228"/>
            <a:ext cx="3542098" cy="738664"/>
          </a:xfrm>
          <a:prstGeom prst="rect">
            <a:avLst/>
          </a:prstGeom>
          <a:noFill/>
        </p:spPr>
        <p:txBody>
          <a:bodyPr wrap="square" rtlCol="0">
            <a:spAutoFit/>
          </a:bodyPr>
          <a:lstStyle/>
          <a:p>
            <a:pPr algn="l">
              <a:defRPr sz="1800" b="1" i="0" u="none" strike="noStrike" kern="1200" baseline="0">
                <a:solidFill>
                  <a:srgbClr val="000000"/>
                </a:solidFill>
                <a:latin typeface="+mn-lt"/>
                <a:ea typeface="+mn-ea"/>
                <a:cs typeface="+mn-cs"/>
              </a:defRPr>
            </a:pPr>
            <a:r>
              <a:rPr lang="en-GB" sz="1400" dirty="0" err="1"/>
              <a:t>Investissements</a:t>
            </a:r>
            <a:r>
              <a:rPr lang="en-GB" sz="1400" dirty="0"/>
              <a:t> outside residential construction since the 2008-2009 crisis</a:t>
            </a:r>
          </a:p>
          <a:p>
            <a:pPr algn="l" fontAlgn="base">
              <a:spcBef>
                <a:spcPct val="0"/>
              </a:spcBef>
              <a:spcAft>
                <a:spcPct val="0"/>
              </a:spcAft>
            </a:pPr>
            <a:r>
              <a:rPr lang="en-US" sz="1400" dirty="0">
                <a:solidFill>
                  <a:srgbClr val="000000"/>
                </a:solidFill>
              </a:rPr>
              <a:t>(% of GDP, index 2007 = 100) </a:t>
            </a:r>
          </a:p>
        </p:txBody>
      </p:sp>
    </p:spTree>
    <p:extLst>
      <p:ext uri="{BB962C8B-B14F-4D97-AF65-F5344CB8AC3E}">
        <p14:creationId xmlns:p14="http://schemas.microsoft.com/office/powerpoint/2010/main" val="3787067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835110566"/>
              </p:ext>
            </p:extLst>
          </p:nvPr>
        </p:nvGraphicFramePr>
        <p:xfrm>
          <a:off x="0" y="1353932"/>
          <a:ext cx="8724900" cy="47402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96900" y="930409"/>
            <a:ext cx="2355850" cy="584775"/>
          </a:xfrm>
          <a:prstGeom prst="rect">
            <a:avLst/>
          </a:prstGeom>
          <a:noFill/>
        </p:spPr>
        <p:txBody>
          <a:bodyPr wrap="square" rtlCol="0">
            <a:spAutoFit/>
          </a:bodyPr>
          <a:lstStyle/>
          <a:p>
            <a:pPr algn="l"/>
            <a:r>
              <a:rPr lang="en-US" sz="1700" b="1" dirty="0">
                <a:solidFill>
                  <a:schemeClr val="tx1"/>
                </a:solidFill>
              </a:rPr>
              <a:t>Credit to NFC</a:t>
            </a:r>
          </a:p>
          <a:p>
            <a:pPr algn="l"/>
            <a:r>
              <a:rPr lang="en-US" sz="1500" dirty="0">
                <a:solidFill>
                  <a:schemeClr val="tx1"/>
                </a:solidFill>
              </a:rPr>
              <a:t>(1970-2016, % of GDP) </a:t>
            </a:r>
          </a:p>
        </p:txBody>
      </p:sp>
      <p:sp>
        <p:nvSpPr>
          <p:cNvPr id="8" name="TextBox 7"/>
          <p:cNvSpPr txBox="1"/>
          <p:nvPr/>
        </p:nvSpPr>
        <p:spPr>
          <a:xfrm>
            <a:off x="444500" y="6186100"/>
            <a:ext cx="5346700" cy="276999"/>
          </a:xfrm>
          <a:prstGeom prst="rect">
            <a:avLst/>
          </a:prstGeom>
          <a:noFill/>
        </p:spPr>
        <p:txBody>
          <a:bodyPr wrap="square" rtlCol="0">
            <a:spAutoFit/>
          </a:bodyPr>
          <a:lstStyle/>
          <a:p>
            <a:pPr algn="l"/>
            <a:r>
              <a:rPr lang="fr-BE" sz="1200" dirty="0">
                <a:solidFill>
                  <a:schemeClr val="tx1"/>
                </a:solidFill>
              </a:rPr>
              <a:t>Source: BIS, Thomson Reuters </a:t>
            </a:r>
            <a:r>
              <a:rPr lang="fr-BE" sz="1200" dirty="0" err="1">
                <a:solidFill>
                  <a:schemeClr val="tx1"/>
                </a:solidFill>
              </a:rPr>
              <a:t>Datastream</a:t>
            </a:r>
            <a:r>
              <a:rPr lang="fr-BE" sz="1200" dirty="0">
                <a:solidFill>
                  <a:schemeClr val="tx1"/>
                </a:solidFill>
              </a:rPr>
              <a:t>.</a:t>
            </a:r>
          </a:p>
        </p:txBody>
      </p:sp>
      <p:sp>
        <p:nvSpPr>
          <p:cNvPr id="6" name="Rectangle 2"/>
          <p:cNvSpPr txBox="1">
            <a:spLocks noChangeArrowheads="1"/>
          </p:cNvSpPr>
          <p:nvPr/>
        </p:nvSpPr>
        <p:spPr bwMode="auto">
          <a:xfrm>
            <a:off x="215900" y="65081"/>
            <a:ext cx="8636000"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600" dirty="0" smtClean="0"/>
              <a:t>Build-up of debt and debt </a:t>
            </a:r>
            <a:r>
              <a:rPr lang="en-US" sz="2600" dirty="0"/>
              <a:t>overhang </a:t>
            </a:r>
            <a:endParaRPr lang="en-US" sz="2600" u="sng" dirty="0"/>
          </a:p>
        </p:txBody>
      </p:sp>
      <p:graphicFrame>
        <p:nvGraphicFramePr>
          <p:cNvPr id="10" name="Chart 9"/>
          <p:cNvGraphicFramePr/>
          <p:nvPr>
            <p:extLst>
              <p:ext uri="{D42A27DB-BD31-4B8C-83A1-F6EECF244321}">
                <p14:modId xmlns:p14="http://schemas.microsoft.com/office/powerpoint/2010/main" val="187864839"/>
              </p:ext>
            </p:extLst>
          </p:nvPr>
        </p:nvGraphicFramePr>
        <p:xfrm>
          <a:off x="3225454" y="1360214"/>
          <a:ext cx="2832446" cy="43046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919442297"/>
              </p:ext>
            </p:extLst>
          </p:nvPr>
        </p:nvGraphicFramePr>
        <p:xfrm>
          <a:off x="5822950" y="1353932"/>
          <a:ext cx="3181350" cy="474029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6032500" y="943109"/>
            <a:ext cx="2692400" cy="584775"/>
          </a:xfrm>
          <a:prstGeom prst="rect">
            <a:avLst/>
          </a:prstGeom>
          <a:noFill/>
        </p:spPr>
        <p:txBody>
          <a:bodyPr wrap="square" rtlCol="0">
            <a:spAutoFit/>
          </a:bodyPr>
          <a:lstStyle/>
          <a:p>
            <a:pPr algn="l"/>
            <a:r>
              <a:rPr lang="en-US" sz="1700" b="1" dirty="0">
                <a:solidFill>
                  <a:schemeClr val="tx1"/>
                </a:solidFill>
              </a:rPr>
              <a:t>Gross Government debt </a:t>
            </a:r>
            <a:r>
              <a:rPr lang="en-US" sz="1500" dirty="0">
                <a:solidFill>
                  <a:schemeClr val="tx1"/>
                </a:solidFill>
              </a:rPr>
              <a:t>(1970-2017, % of GDP) </a:t>
            </a:r>
          </a:p>
        </p:txBody>
      </p:sp>
      <p:sp>
        <p:nvSpPr>
          <p:cNvPr id="14" name="TextBox 13"/>
          <p:cNvSpPr txBox="1"/>
          <p:nvPr/>
        </p:nvSpPr>
        <p:spPr>
          <a:xfrm>
            <a:off x="3314700" y="917709"/>
            <a:ext cx="2743200" cy="569387"/>
          </a:xfrm>
          <a:prstGeom prst="rect">
            <a:avLst/>
          </a:prstGeom>
          <a:noFill/>
        </p:spPr>
        <p:txBody>
          <a:bodyPr wrap="square" rtlCol="0">
            <a:spAutoFit/>
          </a:bodyPr>
          <a:lstStyle/>
          <a:p>
            <a:pPr algn="l"/>
            <a:r>
              <a:rPr lang="en-US" sz="1700" b="1" dirty="0">
                <a:solidFill>
                  <a:schemeClr val="tx1"/>
                </a:solidFill>
              </a:rPr>
              <a:t>Household debt</a:t>
            </a:r>
          </a:p>
          <a:p>
            <a:pPr algn="l"/>
            <a:r>
              <a:rPr lang="en-US" sz="1400" dirty="0">
                <a:solidFill>
                  <a:schemeClr val="tx1"/>
                </a:solidFill>
              </a:rPr>
              <a:t>(1970-2015, % of disp. income) </a:t>
            </a:r>
          </a:p>
        </p:txBody>
      </p:sp>
    </p:spTree>
    <p:extLst>
      <p:ext uri="{BB962C8B-B14F-4D97-AF65-F5344CB8AC3E}">
        <p14:creationId xmlns:p14="http://schemas.microsoft.com/office/powerpoint/2010/main" val="4206528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615477851"/>
              </p:ext>
            </p:extLst>
          </p:nvPr>
        </p:nvGraphicFramePr>
        <p:xfrm>
          <a:off x="361950" y="1428750"/>
          <a:ext cx="8362950" cy="47573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44500" y="6186100"/>
            <a:ext cx="5346700" cy="276999"/>
          </a:xfrm>
          <a:prstGeom prst="rect">
            <a:avLst/>
          </a:prstGeom>
          <a:noFill/>
        </p:spPr>
        <p:txBody>
          <a:bodyPr wrap="square" rtlCol="0">
            <a:spAutoFit/>
          </a:bodyPr>
          <a:lstStyle/>
          <a:p>
            <a:pPr algn="l"/>
            <a:r>
              <a:rPr lang="fr-BE" sz="1200" dirty="0">
                <a:solidFill>
                  <a:schemeClr val="tx1"/>
                </a:solidFill>
              </a:rPr>
              <a:t>Source: OECD</a:t>
            </a:r>
          </a:p>
        </p:txBody>
      </p:sp>
      <p:sp>
        <p:nvSpPr>
          <p:cNvPr id="7" name="Rectangle 2"/>
          <p:cNvSpPr txBox="1">
            <a:spLocks noChangeArrowheads="1"/>
          </p:cNvSpPr>
          <p:nvPr/>
        </p:nvSpPr>
        <p:spPr bwMode="auto">
          <a:xfrm>
            <a:off x="250825" y="325431"/>
            <a:ext cx="8890000"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600" dirty="0"/>
              <a:t>(2) Hysteresis effects create loss of human capital</a:t>
            </a:r>
          </a:p>
          <a:p>
            <a:r>
              <a:rPr lang="en-US" sz="2600" b="0" dirty="0"/>
              <a:t>     </a:t>
            </a:r>
            <a:endParaRPr lang="en-US" sz="2000" b="0" dirty="0"/>
          </a:p>
        </p:txBody>
      </p:sp>
      <p:sp>
        <p:nvSpPr>
          <p:cNvPr id="8" name="TextBox 1"/>
          <p:cNvSpPr txBox="1"/>
          <p:nvPr/>
        </p:nvSpPr>
        <p:spPr>
          <a:xfrm>
            <a:off x="933450" y="849306"/>
            <a:ext cx="7099300" cy="787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2000" b="1" dirty="0">
                <a:solidFill>
                  <a:schemeClr val="tx2"/>
                </a:solidFill>
              </a:rPr>
              <a:t>Long-term unemployment </a:t>
            </a:r>
          </a:p>
          <a:p>
            <a:pPr algn="l"/>
            <a:r>
              <a:rPr lang="en-GB" sz="1800" noProof="0" dirty="0">
                <a:solidFill>
                  <a:schemeClr val="tx2"/>
                </a:solidFill>
              </a:rPr>
              <a:t>(percentage of active population)</a:t>
            </a:r>
          </a:p>
        </p:txBody>
      </p:sp>
    </p:spTree>
    <p:extLst>
      <p:ext uri="{BB962C8B-B14F-4D97-AF65-F5344CB8AC3E}">
        <p14:creationId xmlns:p14="http://schemas.microsoft.com/office/powerpoint/2010/main" val="1633490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41300" y="232073"/>
            <a:ext cx="8769350" cy="9692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pPr marL="542925" indent="-542925"/>
            <a:r>
              <a:rPr lang="fr-BE" sz="2500" dirty="0"/>
              <a:t>(3) « zombie </a:t>
            </a:r>
            <a:r>
              <a:rPr lang="fr-BE" sz="2500" dirty="0" err="1"/>
              <a:t>firms</a:t>
            </a:r>
            <a:r>
              <a:rPr lang="fr-BE" sz="2500" dirty="0"/>
              <a:t> » </a:t>
            </a:r>
            <a:r>
              <a:rPr lang="fr-BE" sz="2500" baseline="30000" dirty="0"/>
              <a:t>1</a:t>
            </a:r>
            <a:r>
              <a:rPr lang="fr-BE" sz="2500" dirty="0"/>
              <a:t> </a:t>
            </a:r>
            <a:r>
              <a:rPr lang="fr-BE" sz="2500" dirty="0" err="1"/>
              <a:t>weighing</a:t>
            </a:r>
            <a:r>
              <a:rPr lang="fr-BE" sz="2500" dirty="0"/>
              <a:t> on ressource allocation </a:t>
            </a:r>
            <a:r>
              <a:rPr lang="fr-BE" sz="2500" b="0" dirty="0"/>
              <a:t>(in the euro area)</a:t>
            </a:r>
          </a:p>
        </p:txBody>
      </p:sp>
      <p:sp>
        <p:nvSpPr>
          <p:cNvPr id="7" name="TextBox 6"/>
          <p:cNvSpPr txBox="1"/>
          <p:nvPr/>
        </p:nvSpPr>
        <p:spPr>
          <a:xfrm>
            <a:off x="340749" y="5788900"/>
            <a:ext cx="7622152" cy="461665"/>
          </a:xfrm>
          <a:prstGeom prst="rect">
            <a:avLst/>
          </a:prstGeom>
          <a:noFill/>
        </p:spPr>
        <p:txBody>
          <a:bodyPr wrap="square" rtlCol="0">
            <a:spAutoFit/>
          </a:bodyPr>
          <a:lstStyle/>
          <a:p>
            <a:pPr algn="just" fontAlgn="base">
              <a:spcBef>
                <a:spcPct val="0"/>
              </a:spcBef>
              <a:spcAft>
                <a:spcPct val="0"/>
              </a:spcAft>
            </a:pPr>
            <a:r>
              <a:rPr lang="fr-BE" sz="1000" dirty="0">
                <a:solidFill>
                  <a:schemeClr val="tx1"/>
                </a:solidFill>
              </a:rPr>
              <a:t>Source : OCDE.</a:t>
            </a:r>
          </a:p>
          <a:p>
            <a:pPr algn="just" fontAlgn="base">
              <a:spcBef>
                <a:spcPct val="0"/>
              </a:spcBef>
              <a:spcAft>
                <a:spcPct val="0"/>
              </a:spcAft>
            </a:pPr>
            <a:endParaRPr lang="fr-BE" sz="400" dirty="0">
              <a:solidFill>
                <a:schemeClr val="tx1"/>
              </a:solidFill>
            </a:endParaRPr>
          </a:p>
          <a:p>
            <a:pPr algn="just"/>
            <a:r>
              <a:rPr lang="fr-BE" sz="1000" baseline="30000" dirty="0">
                <a:solidFill>
                  <a:schemeClr val="tx1"/>
                </a:solidFill>
              </a:rPr>
              <a:t>1 </a:t>
            </a:r>
            <a:r>
              <a:rPr lang="en-US" sz="1000" dirty="0">
                <a:solidFill>
                  <a:schemeClr val="tx1"/>
                </a:solidFill>
              </a:rPr>
              <a:t>Zombie firms are defined as firms aged ≥10 years and with an interest coverage ratio &lt;1 over three consecutive years.</a:t>
            </a:r>
            <a:endParaRPr lang="fr-BE" sz="1000"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37" y="1333500"/>
            <a:ext cx="4192763" cy="444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Group 1"/>
          <p:cNvGrpSpPr/>
          <p:nvPr/>
        </p:nvGrpSpPr>
        <p:grpSpPr>
          <a:xfrm>
            <a:off x="4572000" y="1333500"/>
            <a:ext cx="4181475" cy="4448175"/>
            <a:chOff x="4572000" y="1916831"/>
            <a:chExt cx="3948966" cy="4167344"/>
          </a:xfrm>
        </p:grpSpPr>
        <p:graphicFrame>
          <p:nvGraphicFramePr>
            <p:cNvPr id="8" name="Chart 7"/>
            <p:cNvGraphicFramePr>
              <a:graphicFrameLocks/>
            </p:cNvGraphicFramePr>
            <p:nvPr>
              <p:extLst>
                <p:ext uri="{D42A27DB-BD31-4B8C-83A1-F6EECF244321}">
                  <p14:modId xmlns:p14="http://schemas.microsoft.com/office/powerpoint/2010/main" val="2086961165"/>
                </p:ext>
              </p:extLst>
            </p:nvPr>
          </p:nvGraphicFramePr>
          <p:xfrm>
            <a:off x="4572000" y="1916831"/>
            <a:ext cx="3948966" cy="416734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624613" y="1940197"/>
              <a:ext cx="3852000" cy="490187"/>
            </a:xfrm>
            <a:prstGeom prst="rect">
              <a:avLst/>
            </a:prstGeom>
            <a:noFill/>
          </p:spPr>
          <p:txBody>
            <a:bodyPr wrap="square" rtlCol="0">
              <a:spAutoFit/>
            </a:bodyPr>
            <a:lstStyle/>
            <a:p>
              <a:pPr algn="l" fontAlgn="base">
                <a:spcBef>
                  <a:spcPct val="0"/>
                </a:spcBef>
                <a:spcAft>
                  <a:spcPct val="0"/>
                </a:spcAft>
              </a:pPr>
              <a:r>
                <a:rPr lang="fr-FR" sz="1400" b="1" dirty="0" err="1">
                  <a:solidFill>
                    <a:srgbClr val="000000"/>
                  </a:solidFill>
                </a:rPr>
                <a:t>Estimate</a:t>
              </a:r>
              <a:r>
                <a:rPr lang="fr-FR" sz="1400" b="1" dirty="0">
                  <a:solidFill>
                    <a:srgbClr val="000000"/>
                  </a:solidFill>
                </a:rPr>
                <a:t> of the capital </a:t>
              </a:r>
              <a:r>
                <a:rPr lang="fr-FR" sz="1400" b="1" dirty="0" err="1">
                  <a:solidFill>
                    <a:srgbClr val="000000"/>
                  </a:solidFill>
                </a:rPr>
                <a:t>going</a:t>
              </a:r>
              <a:r>
                <a:rPr lang="fr-FR" sz="1400" b="1" dirty="0">
                  <a:solidFill>
                    <a:srgbClr val="000000"/>
                  </a:solidFill>
                </a:rPr>
                <a:t> to zombie firms</a:t>
              </a:r>
              <a:r>
                <a:rPr lang="fr-FR" sz="1400" b="1" baseline="30000" dirty="0">
                  <a:solidFill>
                    <a:srgbClr val="000000"/>
                  </a:solidFill>
                </a:rPr>
                <a:t>1</a:t>
              </a:r>
            </a:p>
            <a:p>
              <a:pPr algn="l" fontAlgn="base">
                <a:spcBef>
                  <a:spcPct val="0"/>
                </a:spcBef>
                <a:spcAft>
                  <a:spcPct val="0"/>
                </a:spcAft>
              </a:pPr>
              <a:r>
                <a:rPr lang="en-US" sz="1400" dirty="0">
                  <a:solidFill>
                    <a:srgbClr val="000000"/>
                  </a:solidFill>
                </a:rPr>
                <a:t>(% of total, 2013) </a:t>
              </a:r>
            </a:p>
          </p:txBody>
        </p:sp>
      </p:grpSp>
    </p:spTree>
    <p:extLst>
      <p:ext uri="{BB962C8B-B14F-4D97-AF65-F5344CB8AC3E}">
        <p14:creationId xmlns:p14="http://schemas.microsoft.com/office/powerpoint/2010/main" val="4093262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66323" y="260350"/>
            <a:ext cx="8977677" cy="917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GB" sz="2600" dirty="0"/>
              <a:t>III. What caused labour </a:t>
            </a:r>
            <a:r>
              <a:rPr lang="en-GB" sz="2600" dirty="0" smtClean="0"/>
              <a:t>productivity growth </a:t>
            </a:r>
            <a:r>
              <a:rPr lang="en-GB" sz="2600" dirty="0"/>
              <a:t>to decline?</a:t>
            </a:r>
          </a:p>
        </p:txBody>
      </p:sp>
      <p:sp>
        <p:nvSpPr>
          <p:cNvPr id="6" name="Rectangle 2"/>
          <p:cNvSpPr txBox="1">
            <a:spLocks noChangeArrowheads="1"/>
          </p:cNvSpPr>
          <p:nvPr/>
        </p:nvSpPr>
        <p:spPr bwMode="auto">
          <a:xfrm>
            <a:off x="1485900" y="2324100"/>
            <a:ext cx="5638800" cy="2324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pPr marL="571500" indent="-571500">
              <a:buFont typeface="+mj-lt"/>
              <a:buAutoNum type="alphaUcPeriod"/>
            </a:pPr>
            <a:r>
              <a:rPr lang="en-GB" sz="2800" dirty="0">
                <a:solidFill>
                  <a:schemeClr val="bg1">
                    <a:lumMod val="50000"/>
                  </a:schemeClr>
                </a:solidFill>
                <a:ea typeface="+mn-ea"/>
                <a:cs typeface="+mn-cs"/>
              </a:rPr>
              <a:t>Structural factors</a:t>
            </a:r>
          </a:p>
          <a:p>
            <a:pPr marL="571500" indent="-571500">
              <a:buAutoNum type="alphaUcPeriod"/>
            </a:pPr>
            <a:endParaRPr lang="en-GB" sz="2800" dirty="0"/>
          </a:p>
          <a:p>
            <a:pPr marL="571500" indent="-571500">
              <a:buAutoNum type="alphaUcPeriod"/>
            </a:pPr>
            <a:r>
              <a:rPr lang="en-GB" sz="2800" dirty="0">
                <a:solidFill>
                  <a:schemeClr val="bg1">
                    <a:lumMod val="50000"/>
                  </a:schemeClr>
                </a:solidFill>
                <a:ea typeface="+mn-ea"/>
                <a:cs typeface="+mn-cs"/>
              </a:rPr>
              <a:t>Crisis-related factors</a:t>
            </a:r>
          </a:p>
          <a:p>
            <a:pPr marL="571500" indent="-571500">
              <a:buAutoNum type="alphaUcPeriod"/>
            </a:pPr>
            <a:endParaRPr lang="en-GB" sz="2800" dirty="0">
              <a:solidFill>
                <a:schemeClr val="bg1">
                  <a:lumMod val="50000"/>
                </a:schemeClr>
              </a:solidFill>
              <a:ea typeface="+mn-ea"/>
              <a:cs typeface="+mn-cs"/>
            </a:endParaRPr>
          </a:p>
          <a:p>
            <a:pPr marL="571500" indent="-571500">
              <a:buAutoNum type="alphaUcPeriod"/>
            </a:pPr>
            <a:r>
              <a:rPr lang="en-GB" sz="2800" dirty="0"/>
              <a:t>Measurement issues </a:t>
            </a:r>
          </a:p>
        </p:txBody>
      </p:sp>
    </p:spTree>
    <p:extLst>
      <p:ext uri="{BB962C8B-B14F-4D97-AF65-F5344CB8AC3E}">
        <p14:creationId xmlns:p14="http://schemas.microsoft.com/office/powerpoint/2010/main" val="3623288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26804" y="19050"/>
            <a:ext cx="9006096" cy="917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GB" sz="2500" dirty="0" smtClean="0"/>
              <a:t>Is </a:t>
            </a:r>
            <a:r>
              <a:rPr lang="en-GB" sz="2500" dirty="0"/>
              <a:t>mismeasurement behind the productivity slowdown? </a:t>
            </a:r>
          </a:p>
        </p:txBody>
      </p:sp>
      <p:grpSp>
        <p:nvGrpSpPr>
          <p:cNvPr id="8" name="Group 7"/>
          <p:cNvGrpSpPr/>
          <p:nvPr/>
        </p:nvGrpSpPr>
        <p:grpSpPr>
          <a:xfrm>
            <a:off x="1701800" y="1278136"/>
            <a:ext cx="6781800" cy="3543300"/>
            <a:chOff x="891194" y="1562100"/>
            <a:chExt cx="7716709" cy="365760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1" y="1955800"/>
              <a:ext cx="6575096" cy="3263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1"/>
            <p:cNvSpPr txBox="1"/>
            <p:nvPr/>
          </p:nvSpPr>
          <p:spPr>
            <a:xfrm>
              <a:off x="891194" y="1562100"/>
              <a:ext cx="7716709" cy="4953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700" b="1" dirty="0">
                  <a:solidFill>
                    <a:schemeClr val="tx2"/>
                  </a:solidFill>
                </a:rPr>
                <a:t>U.S. productivity growth: official and adjusted measures</a:t>
              </a:r>
              <a:endParaRPr lang="en-GB" sz="1700" noProof="0" dirty="0">
                <a:solidFill>
                  <a:schemeClr val="tx2"/>
                </a:solidFill>
              </a:endParaRPr>
            </a:p>
          </p:txBody>
        </p:sp>
      </p:grpSp>
      <p:sp>
        <p:nvSpPr>
          <p:cNvPr id="10" name="TextBox 9"/>
          <p:cNvSpPr txBox="1"/>
          <p:nvPr/>
        </p:nvSpPr>
        <p:spPr>
          <a:xfrm>
            <a:off x="177800" y="4984750"/>
            <a:ext cx="8686800" cy="1338828"/>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en-GB" dirty="0">
                <a:solidFill>
                  <a:schemeClr val="tx1"/>
                </a:solidFill>
              </a:rPr>
              <a:t>Measurement error is an issue </a:t>
            </a:r>
          </a:p>
          <a:p>
            <a:pPr marL="285750" indent="-285750" algn="l">
              <a:lnSpc>
                <a:spcPct val="150000"/>
              </a:lnSpc>
              <a:buFont typeface="Arial" panose="020B0604020202020204" pitchFamily="34" charset="0"/>
              <a:buChar char="•"/>
            </a:pPr>
            <a:r>
              <a:rPr lang="en-GB" dirty="0">
                <a:solidFill>
                  <a:schemeClr val="tx1"/>
                </a:solidFill>
              </a:rPr>
              <a:t>Measurement issues affect the digital economy in particular</a:t>
            </a:r>
          </a:p>
          <a:p>
            <a:pPr marL="285750" indent="-285750" algn="l">
              <a:lnSpc>
                <a:spcPct val="150000"/>
              </a:lnSpc>
              <a:buFont typeface="Arial" panose="020B0604020202020204" pitchFamily="34" charset="0"/>
              <a:buChar char="•"/>
            </a:pPr>
            <a:r>
              <a:rPr lang="en-GB" dirty="0">
                <a:solidFill>
                  <a:schemeClr val="tx1"/>
                </a:solidFill>
              </a:rPr>
              <a:t>Mismeasurement is unlikely to explain much of the productivity slowdown </a:t>
            </a:r>
          </a:p>
        </p:txBody>
      </p:sp>
    </p:spTree>
    <p:extLst>
      <p:ext uri="{BB962C8B-B14F-4D97-AF65-F5344CB8AC3E}">
        <p14:creationId xmlns:p14="http://schemas.microsoft.com/office/powerpoint/2010/main" val="114669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97385" y="1306828"/>
            <a:ext cx="8593350" cy="4569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40000" indent="-400050" algn="l" eaLnBrk="0" hangingPunct="0">
              <a:lnSpc>
                <a:spcPct val="200000"/>
              </a:lnSpc>
              <a:buFont typeface="+mj-lt"/>
              <a:buAutoNum type="romanUcPeriod"/>
              <a:defRPr/>
            </a:pPr>
            <a:r>
              <a:rPr lang="en-US" sz="2500" dirty="0">
                <a:solidFill>
                  <a:schemeClr val="bg1">
                    <a:lumMod val="50000"/>
                  </a:schemeClr>
                </a:solidFill>
                <a:latin typeface="+mj-lt"/>
              </a:rPr>
              <a:t>Economic growth in historical perspective</a:t>
            </a:r>
          </a:p>
          <a:p>
            <a:pPr marL="540000" indent="-400050" algn="l" eaLnBrk="0" hangingPunct="0">
              <a:lnSpc>
                <a:spcPct val="200000"/>
              </a:lnSpc>
              <a:buFont typeface="+mj-lt"/>
              <a:buAutoNum type="romanUcPeriod"/>
              <a:defRPr/>
            </a:pPr>
            <a:r>
              <a:rPr lang="en-US" sz="2500" dirty="0">
                <a:solidFill>
                  <a:schemeClr val="bg1">
                    <a:lumMod val="50000"/>
                  </a:schemeClr>
                </a:solidFill>
                <a:latin typeface="+mj-lt"/>
              </a:rPr>
              <a:t>Why is current economic growth low?</a:t>
            </a:r>
          </a:p>
          <a:p>
            <a:pPr marL="540000" indent="-400050" algn="l" eaLnBrk="0" hangingPunct="0">
              <a:lnSpc>
                <a:spcPct val="200000"/>
              </a:lnSpc>
              <a:buFont typeface="+mj-lt"/>
              <a:buAutoNum type="romanUcPeriod"/>
              <a:defRPr/>
            </a:pPr>
            <a:r>
              <a:rPr lang="en-US" sz="2500" dirty="0">
                <a:solidFill>
                  <a:schemeClr val="bg1">
                    <a:lumMod val="50000"/>
                  </a:schemeClr>
                </a:solidFill>
                <a:latin typeface="+mj-lt"/>
              </a:rPr>
              <a:t>What caused </a:t>
            </a:r>
            <a:r>
              <a:rPr lang="en-GB" sz="2500" dirty="0">
                <a:solidFill>
                  <a:schemeClr val="bg1">
                    <a:lumMod val="50000"/>
                  </a:schemeClr>
                </a:solidFill>
                <a:latin typeface="+mj-lt"/>
              </a:rPr>
              <a:t>labour</a:t>
            </a:r>
            <a:r>
              <a:rPr lang="en-US" sz="2500" dirty="0">
                <a:solidFill>
                  <a:schemeClr val="bg1">
                    <a:lumMod val="50000"/>
                  </a:schemeClr>
                </a:solidFill>
                <a:latin typeface="+mj-lt"/>
              </a:rPr>
              <a:t> productivity growth to decline?</a:t>
            </a:r>
          </a:p>
          <a:p>
            <a:pPr marL="540000" indent="-400050" algn="l" eaLnBrk="0" hangingPunct="0">
              <a:lnSpc>
                <a:spcPct val="200000"/>
              </a:lnSpc>
              <a:buFont typeface="+mj-lt"/>
              <a:buAutoNum type="romanUcPeriod"/>
              <a:defRPr/>
            </a:pPr>
            <a:r>
              <a:rPr lang="en-US" sz="2500" b="1" kern="0" dirty="0">
                <a:solidFill>
                  <a:srgbClr val="262674"/>
                </a:solidFill>
                <a:latin typeface="+mj-lt"/>
                <a:ea typeface="+mj-ea"/>
                <a:cs typeface="+mj-cs"/>
              </a:rPr>
              <a:t>What prospects for future economic growth? </a:t>
            </a:r>
          </a:p>
          <a:p>
            <a:pPr marL="540000" indent="-400050" algn="l" eaLnBrk="0" hangingPunct="0">
              <a:lnSpc>
                <a:spcPct val="200000"/>
              </a:lnSpc>
              <a:buFont typeface="+mj-lt"/>
              <a:buAutoNum type="romanUcPeriod"/>
              <a:defRPr/>
            </a:pPr>
            <a:r>
              <a:rPr lang="en-US" sz="2500" kern="0" dirty="0" smtClean="0">
                <a:solidFill>
                  <a:schemeClr val="bg1">
                    <a:lumMod val="50000"/>
                  </a:schemeClr>
                </a:solidFill>
                <a:latin typeface="+mj-lt"/>
              </a:rPr>
              <a:t>Is </a:t>
            </a:r>
            <a:r>
              <a:rPr lang="en-US" sz="2500" kern="0" dirty="0">
                <a:solidFill>
                  <a:schemeClr val="bg1">
                    <a:lumMod val="50000"/>
                  </a:schemeClr>
                </a:solidFill>
                <a:latin typeface="+mj-lt"/>
              </a:rPr>
              <a:t>low economic growth worrisome</a:t>
            </a:r>
            <a:r>
              <a:rPr lang="en-US" sz="2500" kern="0" dirty="0" smtClean="0">
                <a:solidFill>
                  <a:schemeClr val="bg1">
                    <a:lumMod val="50000"/>
                  </a:schemeClr>
                </a:solidFill>
                <a:latin typeface="+mj-lt"/>
              </a:rPr>
              <a:t>?</a:t>
            </a:r>
            <a:endParaRPr lang="nl-BE" sz="2500" kern="0" dirty="0" smtClean="0">
              <a:solidFill>
                <a:srgbClr val="00B1F0"/>
              </a:solidFill>
              <a:latin typeface="+mj-lt"/>
            </a:endParaRPr>
          </a:p>
          <a:p>
            <a:pPr marL="540000" indent="-400050" algn="l" eaLnBrk="0" hangingPunct="0">
              <a:lnSpc>
                <a:spcPct val="200000"/>
              </a:lnSpc>
              <a:buFont typeface="+mj-lt"/>
              <a:buAutoNum type="romanUcPeriod"/>
              <a:defRPr/>
            </a:pPr>
            <a:r>
              <a:rPr lang="en-US" sz="2500" kern="0" dirty="0" smtClean="0">
                <a:solidFill>
                  <a:schemeClr val="bg1">
                    <a:lumMod val="50000"/>
                  </a:schemeClr>
                </a:solidFill>
                <a:latin typeface="+mj-lt"/>
              </a:rPr>
              <a:t>How </a:t>
            </a:r>
            <a:r>
              <a:rPr lang="en-US" sz="2500" kern="0" dirty="0">
                <a:solidFill>
                  <a:schemeClr val="bg1">
                    <a:lumMod val="50000"/>
                  </a:schemeClr>
                </a:solidFill>
                <a:latin typeface="+mj-lt"/>
              </a:rPr>
              <a:t>to </a:t>
            </a:r>
            <a:r>
              <a:rPr lang="en-US" sz="2500" kern="0" dirty="0" smtClean="0">
                <a:solidFill>
                  <a:schemeClr val="bg1">
                    <a:lumMod val="50000"/>
                  </a:schemeClr>
                </a:solidFill>
                <a:latin typeface="+mj-lt"/>
              </a:rPr>
              <a:t>respond?</a:t>
            </a:r>
          </a:p>
          <a:p>
            <a:pPr marL="540000" algn="l" eaLnBrk="0" hangingPunct="0">
              <a:lnSpc>
                <a:spcPct val="200000"/>
              </a:lnSpc>
            </a:pPr>
            <a:endParaRPr kumimoji="0" lang="nl-BE" sz="2500" b="1" i="0" u="none" strike="noStrike" kern="0" cap="none" spc="0" normalizeH="0" baseline="0" noProof="0" dirty="0">
              <a:ln>
                <a:noFill/>
              </a:ln>
              <a:solidFill>
                <a:srgbClr val="00B1F0"/>
              </a:solidFill>
              <a:effectLst/>
              <a:uLnTx/>
              <a:uFillTx/>
              <a:latin typeface="+mj-lt"/>
              <a:ea typeface="+mj-ea"/>
              <a:cs typeface="+mj-cs"/>
            </a:endParaRPr>
          </a:p>
        </p:txBody>
      </p:sp>
      <p:sp>
        <p:nvSpPr>
          <p:cNvPr id="4" name="Rectangle 2"/>
          <p:cNvSpPr>
            <a:spLocks noGrp="1" noChangeArrowheads="1"/>
          </p:cNvSpPr>
          <p:nvPr>
            <p:ph type="title"/>
          </p:nvPr>
        </p:nvSpPr>
        <p:spPr>
          <a:xfrm>
            <a:off x="219075" y="250215"/>
            <a:ext cx="8934450" cy="765175"/>
          </a:xfrm>
        </p:spPr>
        <p:txBody>
          <a:bodyPr/>
          <a:lstStyle/>
          <a:p>
            <a:r>
              <a:rPr lang="en-US" sz="3000" dirty="0"/>
              <a:t>Low </a:t>
            </a:r>
            <a:r>
              <a:rPr lang="en-US" sz="3000" dirty="0" smtClean="0"/>
              <a:t>growth in advanced economies: </a:t>
            </a:r>
            <a:r>
              <a:rPr lang="en-US" sz="3000" dirty="0"/>
              <a:t>a fatality?</a:t>
            </a:r>
          </a:p>
        </p:txBody>
      </p:sp>
    </p:spTree>
    <p:extLst>
      <p:ext uri="{BB962C8B-B14F-4D97-AF65-F5344CB8AC3E}">
        <p14:creationId xmlns:p14="http://schemas.microsoft.com/office/powerpoint/2010/main" val="3212503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97385" y="1306828"/>
            <a:ext cx="8356600" cy="4569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40000" indent="-400050" algn="l" eaLnBrk="0" hangingPunct="0">
              <a:lnSpc>
                <a:spcPct val="200000"/>
              </a:lnSpc>
              <a:buFont typeface="+mj-lt"/>
              <a:buAutoNum type="romanUcPeriod"/>
              <a:defRPr/>
            </a:pPr>
            <a:r>
              <a:rPr lang="en-US" sz="2500" b="1" kern="0" dirty="0" smtClean="0">
                <a:solidFill>
                  <a:srgbClr val="262674"/>
                </a:solidFill>
                <a:latin typeface="+mj-lt"/>
                <a:ea typeface="+mj-ea"/>
                <a:cs typeface="+mj-cs"/>
              </a:rPr>
              <a:t>Economic </a:t>
            </a:r>
            <a:r>
              <a:rPr lang="en-US" sz="2500" b="1" kern="0" dirty="0">
                <a:solidFill>
                  <a:srgbClr val="262674"/>
                </a:solidFill>
                <a:latin typeface="+mj-lt"/>
                <a:ea typeface="+mj-ea"/>
                <a:cs typeface="+mj-cs"/>
              </a:rPr>
              <a:t>growth in historical perspective</a:t>
            </a:r>
          </a:p>
          <a:p>
            <a:pPr marL="540000" indent="-400050" algn="l" eaLnBrk="0" hangingPunct="0">
              <a:lnSpc>
                <a:spcPct val="200000"/>
              </a:lnSpc>
              <a:buFont typeface="+mj-lt"/>
              <a:buAutoNum type="romanUcPeriod"/>
              <a:defRPr/>
            </a:pPr>
            <a:r>
              <a:rPr lang="en-US" sz="2500" dirty="0" smtClean="0">
                <a:solidFill>
                  <a:schemeClr val="bg1">
                    <a:lumMod val="50000"/>
                  </a:schemeClr>
                </a:solidFill>
                <a:latin typeface="+mj-lt"/>
              </a:rPr>
              <a:t>Why is current economic growth low?</a:t>
            </a:r>
            <a:endParaRPr lang="en-US" sz="2500" dirty="0">
              <a:solidFill>
                <a:schemeClr val="bg1">
                  <a:lumMod val="50000"/>
                </a:schemeClr>
              </a:solidFill>
              <a:latin typeface="+mj-lt"/>
            </a:endParaRPr>
          </a:p>
          <a:p>
            <a:pPr marL="540000" indent="-400050" algn="l" eaLnBrk="0" hangingPunct="0">
              <a:lnSpc>
                <a:spcPct val="200000"/>
              </a:lnSpc>
              <a:buFont typeface="+mj-lt"/>
              <a:buAutoNum type="romanUcPeriod"/>
              <a:defRPr/>
            </a:pPr>
            <a:r>
              <a:rPr lang="en-US" sz="2500" dirty="0" smtClean="0">
                <a:solidFill>
                  <a:schemeClr val="bg1">
                    <a:lumMod val="50000"/>
                  </a:schemeClr>
                </a:solidFill>
                <a:latin typeface="+mj-lt"/>
              </a:rPr>
              <a:t>What </a:t>
            </a:r>
            <a:r>
              <a:rPr lang="en-US" sz="2500" dirty="0">
                <a:solidFill>
                  <a:schemeClr val="bg1">
                    <a:lumMod val="50000"/>
                  </a:schemeClr>
                </a:solidFill>
                <a:latin typeface="+mj-lt"/>
              </a:rPr>
              <a:t>caused </a:t>
            </a:r>
            <a:r>
              <a:rPr lang="en-GB" sz="2500" dirty="0">
                <a:solidFill>
                  <a:schemeClr val="bg1">
                    <a:lumMod val="50000"/>
                  </a:schemeClr>
                </a:solidFill>
                <a:latin typeface="+mj-lt"/>
              </a:rPr>
              <a:t>labour</a:t>
            </a:r>
            <a:r>
              <a:rPr lang="en-US" sz="2500" dirty="0">
                <a:solidFill>
                  <a:schemeClr val="bg1">
                    <a:lumMod val="50000"/>
                  </a:schemeClr>
                </a:solidFill>
                <a:latin typeface="+mj-lt"/>
              </a:rPr>
              <a:t> </a:t>
            </a:r>
            <a:r>
              <a:rPr lang="en-US" sz="2500" dirty="0" smtClean="0">
                <a:solidFill>
                  <a:schemeClr val="bg1">
                    <a:lumMod val="50000"/>
                  </a:schemeClr>
                </a:solidFill>
                <a:latin typeface="+mj-lt"/>
              </a:rPr>
              <a:t>productivity growth to decline?</a:t>
            </a:r>
            <a:endParaRPr lang="en-US" sz="2500" dirty="0">
              <a:solidFill>
                <a:schemeClr val="bg1">
                  <a:lumMod val="50000"/>
                </a:schemeClr>
              </a:solidFill>
              <a:latin typeface="+mj-lt"/>
            </a:endParaRPr>
          </a:p>
          <a:p>
            <a:pPr marL="540000" indent="-400050" algn="l" eaLnBrk="0" hangingPunct="0">
              <a:lnSpc>
                <a:spcPct val="200000"/>
              </a:lnSpc>
              <a:buFont typeface="+mj-lt"/>
              <a:buAutoNum type="romanUcPeriod"/>
              <a:defRPr/>
            </a:pPr>
            <a:r>
              <a:rPr lang="en-US" sz="2500" dirty="0" smtClean="0">
                <a:solidFill>
                  <a:schemeClr val="bg1">
                    <a:lumMod val="50000"/>
                  </a:schemeClr>
                </a:solidFill>
                <a:latin typeface="+mj-lt"/>
              </a:rPr>
              <a:t>What prospects </a:t>
            </a:r>
            <a:r>
              <a:rPr lang="en-US" sz="2500" dirty="0">
                <a:solidFill>
                  <a:schemeClr val="bg1">
                    <a:lumMod val="50000"/>
                  </a:schemeClr>
                </a:solidFill>
                <a:latin typeface="+mj-lt"/>
              </a:rPr>
              <a:t>for future economic </a:t>
            </a:r>
            <a:r>
              <a:rPr lang="en-US" sz="2500" dirty="0" smtClean="0">
                <a:solidFill>
                  <a:schemeClr val="bg1">
                    <a:lumMod val="50000"/>
                  </a:schemeClr>
                </a:solidFill>
                <a:latin typeface="+mj-lt"/>
              </a:rPr>
              <a:t>growth? </a:t>
            </a:r>
            <a:endParaRPr lang="en-US" sz="2500" dirty="0">
              <a:solidFill>
                <a:schemeClr val="bg1">
                  <a:lumMod val="50000"/>
                </a:schemeClr>
              </a:solidFill>
              <a:latin typeface="+mj-lt"/>
            </a:endParaRPr>
          </a:p>
          <a:p>
            <a:pPr marL="540000" indent="-400050" algn="l" eaLnBrk="0" hangingPunct="0">
              <a:lnSpc>
                <a:spcPct val="200000"/>
              </a:lnSpc>
              <a:buFont typeface="+mj-lt"/>
              <a:buAutoNum type="romanUcPeriod"/>
              <a:defRPr/>
            </a:pPr>
            <a:r>
              <a:rPr lang="en-US" sz="2500" kern="0" dirty="0" smtClean="0">
                <a:solidFill>
                  <a:schemeClr val="bg1">
                    <a:lumMod val="50000"/>
                  </a:schemeClr>
                </a:solidFill>
                <a:latin typeface="+mj-lt"/>
              </a:rPr>
              <a:t>Is </a:t>
            </a:r>
            <a:r>
              <a:rPr lang="en-US" sz="2500" kern="0" dirty="0">
                <a:solidFill>
                  <a:schemeClr val="bg1">
                    <a:lumMod val="50000"/>
                  </a:schemeClr>
                </a:solidFill>
                <a:latin typeface="+mj-lt"/>
              </a:rPr>
              <a:t>low economic growth worrisome</a:t>
            </a:r>
            <a:r>
              <a:rPr lang="en-US" sz="2500" kern="0" dirty="0" smtClean="0">
                <a:solidFill>
                  <a:schemeClr val="bg1">
                    <a:lumMod val="50000"/>
                  </a:schemeClr>
                </a:solidFill>
                <a:latin typeface="+mj-lt"/>
              </a:rPr>
              <a:t>?</a:t>
            </a:r>
            <a:endParaRPr lang="nl-BE" sz="2500" kern="0" dirty="0" smtClean="0">
              <a:solidFill>
                <a:srgbClr val="00B1F0"/>
              </a:solidFill>
              <a:latin typeface="+mj-lt"/>
            </a:endParaRPr>
          </a:p>
          <a:p>
            <a:pPr marL="540000" indent="-400050" algn="l" eaLnBrk="0" hangingPunct="0">
              <a:lnSpc>
                <a:spcPct val="200000"/>
              </a:lnSpc>
              <a:buFont typeface="+mj-lt"/>
              <a:buAutoNum type="romanUcPeriod"/>
              <a:defRPr/>
            </a:pPr>
            <a:r>
              <a:rPr lang="en-US" sz="2500" kern="0" dirty="0" smtClean="0">
                <a:solidFill>
                  <a:schemeClr val="bg1">
                    <a:lumMod val="50000"/>
                  </a:schemeClr>
                </a:solidFill>
                <a:latin typeface="+mj-lt"/>
              </a:rPr>
              <a:t>How </a:t>
            </a:r>
            <a:r>
              <a:rPr lang="en-US" sz="2500" kern="0" dirty="0">
                <a:solidFill>
                  <a:schemeClr val="bg1">
                    <a:lumMod val="50000"/>
                  </a:schemeClr>
                </a:solidFill>
                <a:latin typeface="+mj-lt"/>
              </a:rPr>
              <a:t>to </a:t>
            </a:r>
            <a:r>
              <a:rPr lang="en-US" sz="2500" kern="0" dirty="0" smtClean="0">
                <a:solidFill>
                  <a:schemeClr val="bg1">
                    <a:lumMod val="50000"/>
                  </a:schemeClr>
                </a:solidFill>
                <a:latin typeface="+mj-lt"/>
              </a:rPr>
              <a:t>respond?</a:t>
            </a:r>
          </a:p>
          <a:p>
            <a:pPr marL="540000" algn="l" eaLnBrk="0" hangingPunct="0">
              <a:lnSpc>
                <a:spcPct val="200000"/>
              </a:lnSpc>
            </a:pPr>
            <a:endParaRPr kumimoji="0" lang="nl-BE" sz="2500" b="1" i="0" u="none" strike="noStrike" kern="0" cap="none" spc="0" normalizeH="0" baseline="0" noProof="0" dirty="0">
              <a:ln>
                <a:noFill/>
              </a:ln>
              <a:solidFill>
                <a:srgbClr val="00B1F0"/>
              </a:solidFill>
              <a:effectLst/>
              <a:uLnTx/>
              <a:uFillTx/>
              <a:latin typeface="+mj-lt"/>
              <a:ea typeface="+mj-ea"/>
              <a:cs typeface="+mj-cs"/>
            </a:endParaRPr>
          </a:p>
        </p:txBody>
      </p:sp>
      <p:sp>
        <p:nvSpPr>
          <p:cNvPr id="4" name="Rectangle 2"/>
          <p:cNvSpPr>
            <a:spLocks noGrp="1" noChangeArrowheads="1"/>
          </p:cNvSpPr>
          <p:nvPr>
            <p:ph type="title"/>
          </p:nvPr>
        </p:nvSpPr>
        <p:spPr>
          <a:xfrm>
            <a:off x="219075" y="250215"/>
            <a:ext cx="8934450" cy="765175"/>
          </a:xfrm>
        </p:spPr>
        <p:txBody>
          <a:bodyPr/>
          <a:lstStyle/>
          <a:p>
            <a:r>
              <a:rPr lang="en-US" sz="3000" dirty="0"/>
              <a:t>Low </a:t>
            </a:r>
            <a:r>
              <a:rPr lang="en-US" sz="3000" dirty="0" smtClean="0"/>
              <a:t>growth in advanced economies: </a:t>
            </a:r>
            <a:r>
              <a:rPr lang="en-US" sz="3000" dirty="0"/>
              <a:t>a fatality?</a:t>
            </a:r>
          </a:p>
        </p:txBody>
      </p:sp>
    </p:spTree>
    <p:extLst>
      <p:ext uri="{BB962C8B-B14F-4D97-AF65-F5344CB8AC3E}">
        <p14:creationId xmlns:p14="http://schemas.microsoft.com/office/powerpoint/2010/main" val="2534596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0" y="6186100"/>
            <a:ext cx="5346700" cy="276999"/>
          </a:xfrm>
          <a:prstGeom prst="rect">
            <a:avLst/>
          </a:prstGeom>
          <a:noFill/>
        </p:spPr>
        <p:txBody>
          <a:bodyPr wrap="square" rtlCol="0">
            <a:spAutoFit/>
          </a:bodyPr>
          <a:lstStyle/>
          <a:p>
            <a:pPr algn="l"/>
            <a:r>
              <a:rPr lang="fr-BE" sz="1200" dirty="0">
                <a:solidFill>
                  <a:schemeClr val="tx1"/>
                </a:solidFill>
              </a:rPr>
              <a:t>Source: United </a:t>
            </a:r>
            <a:r>
              <a:rPr lang="fr-BE" sz="1200" dirty="0" smtClean="0">
                <a:solidFill>
                  <a:schemeClr val="tx1"/>
                </a:solidFill>
              </a:rPr>
              <a:t>Nations</a:t>
            </a:r>
            <a:endParaRPr lang="fr-BE" sz="1200" dirty="0">
              <a:solidFill>
                <a:schemeClr val="tx1"/>
              </a:solidFill>
            </a:endParaRPr>
          </a:p>
        </p:txBody>
      </p:sp>
      <p:sp>
        <p:nvSpPr>
          <p:cNvPr id="6" name="Rectangle 2"/>
          <p:cNvSpPr txBox="1">
            <a:spLocks noChangeArrowheads="1"/>
          </p:cNvSpPr>
          <p:nvPr/>
        </p:nvSpPr>
        <p:spPr bwMode="auto">
          <a:xfrm>
            <a:off x="215900" y="153981"/>
            <a:ext cx="8623300"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pPr>
              <a:lnSpc>
                <a:spcPct val="150000"/>
              </a:lnSpc>
            </a:pPr>
            <a:r>
              <a:rPr lang="en-GB" sz="2800" dirty="0">
                <a:solidFill>
                  <a:srgbClr val="002060"/>
                </a:solidFill>
              </a:rPr>
              <a:t>(1) “Demographic dividend” is in reverse motion</a:t>
            </a:r>
          </a:p>
        </p:txBody>
      </p:sp>
      <p:graphicFrame>
        <p:nvGraphicFramePr>
          <p:cNvPr id="2" name="Chart 1"/>
          <p:cNvGraphicFramePr/>
          <p:nvPr>
            <p:extLst>
              <p:ext uri="{D42A27DB-BD31-4B8C-83A1-F6EECF244321}">
                <p14:modId xmlns:p14="http://schemas.microsoft.com/office/powerpoint/2010/main" val="604820586"/>
              </p:ext>
            </p:extLst>
          </p:nvPr>
        </p:nvGraphicFramePr>
        <p:xfrm>
          <a:off x="342900" y="1562100"/>
          <a:ext cx="8382000"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p:cNvSpPr txBox="1"/>
          <p:nvPr/>
        </p:nvSpPr>
        <p:spPr>
          <a:xfrm>
            <a:off x="800100" y="1035051"/>
            <a:ext cx="7086599" cy="654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2000" b="1" dirty="0">
                <a:solidFill>
                  <a:schemeClr val="tx2"/>
                </a:solidFill>
              </a:rPr>
              <a:t>Working-Age population (15-64y) ratio</a:t>
            </a:r>
            <a:endParaRPr lang="en-GB" sz="2000" b="1" noProof="0" dirty="0">
              <a:solidFill>
                <a:schemeClr val="tx2"/>
              </a:solidFill>
            </a:endParaRPr>
          </a:p>
          <a:p>
            <a:pPr algn="l"/>
            <a:r>
              <a:rPr lang="en-GB" sz="1800" noProof="0" dirty="0">
                <a:solidFill>
                  <a:schemeClr val="tx2"/>
                </a:solidFill>
              </a:rPr>
              <a:t>(% of total)</a:t>
            </a:r>
          </a:p>
        </p:txBody>
      </p:sp>
    </p:spTree>
    <p:extLst>
      <p:ext uri="{BB962C8B-B14F-4D97-AF65-F5344CB8AC3E}">
        <p14:creationId xmlns:p14="http://schemas.microsoft.com/office/powerpoint/2010/main" val="4000868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181466031"/>
              </p:ext>
            </p:extLst>
          </p:nvPr>
        </p:nvGraphicFramePr>
        <p:xfrm>
          <a:off x="444500" y="1397000"/>
          <a:ext cx="8140700"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txBox="1">
            <a:spLocks noChangeArrowheads="1"/>
          </p:cNvSpPr>
          <p:nvPr/>
        </p:nvSpPr>
        <p:spPr bwMode="auto">
          <a:xfrm>
            <a:off x="63503" y="86249"/>
            <a:ext cx="8928100" cy="6588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GB" sz="2600" dirty="0"/>
              <a:t>Yet employment rates could be raised (in the euro area) </a:t>
            </a:r>
            <a:endParaRPr lang="en-US" sz="2600" dirty="0"/>
          </a:p>
        </p:txBody>
      </p:sp>
      <p:sp>
        <p:nvSpPr>
          <p:cNvPr id="10" name="TextBox 1"/>
          <p:cNvSpPr txBox="1"/>
          <p:nvPr/>
        </p:nvSpPr>
        <p:spPr>
          <a:xfrm>
            <a:off x="977900" y="920751"/>
            <a:ext cx="7086599" cy="654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2000" b="1" dirty="0">
                <a:solidFill>
                  <a:schemeClr val="tx2"/>
                </a:solidFill>
              </a:rPr>
              <a:t>Employment</a:t>
            </a:r>
            <a:r>
              <a:rPr lang="en-GB" sz="2000" b="1" noProof="0" dirty="0">
                <a:solidFill>
                  <a:schemeClr val="tx2"/>
                </a:solidFill>
              </a:rPr>
              <a:t> rates</a:t>
            </a:r>
          </a:p>
          <a:p>
            <a:pPr algn="l"/>
            <a:r>
              <a:rPr lang="en-GB" sz="1800" noProof="0" dirty="0">
                <a:solidFill>
                  <a:schemeClr val="tx2"/>
                </a:solidFill>
              </a:rPr>
              <a:t>(% of total population)</a:t>
            </a:r>
          </a:p>
        </p:txBody>
      </p:sp>
      <p:sp>
        <p:nvSpPr>
          <p:cNvPr id="11" name="TextBox 10"/>
          <p:cNvSpPr txBox="1"/>
          <p:nvPr/>
        </p:nvSpPr>
        <p:spPr>
          <a:xfrm>
            <a:off x="444500" y="6186100"/>
            <a:ext cx="5346700" cy="276999"/>
          </a:xfrm>
          <a:prstGeom prst="rect">
            <a:avLst/>
          </a:prstGeom>
          <a:noFill/>
        </p:spPr>
        <p:txBody>
          <a:bodyPr wrap="square" rtlCol="0">
            <a:spAutoFit/>
          </a:bodyPr>
          <a:lstStyle/>
          <a:p>
            <a:pPr algn="l"/>
            <a:r>
              <a:rPr lang="fr-BE" sz="1200" dirty="0">
                <a:solidFill>
                  <a:schemeClr val="tx1"/>
                </a:solidFill>
              </a:rPr>
              <a:t>Source: OECD</a:t>
            </a:r>
          </a:p>
        </p:txBody>
      </p:sp>
    </p:spTree>
    <p:extLst>
      <p:ext uri="{BB962C8B-B14F-4D97-AF65-F5344CB8AC3E}">
        <p14:creationId xmlns:p14="http://schemas.microsoft.com/office/powerpoint/2010/main" val="1829233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928" y="1993900"/>
            <a:ext cx="8336872" cy="1107996"/>
          </a:xfrm>
          <a:prstGeom prst="rect">
            <a:avLst/>
          </a:prstGeom>
        </p:spPr>
        <p:txBody>
          <a:bodyPr wrap="square">
            <a:spAutoFit/>
          </a:bodyPr>
          <a:lstStyle/>
          <a:p>
            <a:pPr>
              <a:lnSpc>
                <a:spcPct val="150000"/>
              </a:lnSpc>
            </a:pPr>
            <a:endParaRPr lang="en-GB" sz="2200" i="1" dirty="0">
              <a:solidFill>
                <a:srgbClr val="002060"/>
              </a:solidFill>
            </a:endParaRPr>
          </a:p>
          <a:p>
            <a:pPr>
              <a:lnSpc>
                <a:spcPct val="150000"/>
              </a:lnSpc>
            </a:pPr>
            <a:endParaRPr lang="fr-BE" sz="2200" i="1" dirty="0">
              <a:solidFill>
                <a:srgbClr val="002060"/>
              </a:solidFill>
            </a:endParaRPr>
          </a:p>
        </p:txBody>
      </p:sp>
      <p:sp>
        <p:nvSpPr>
          <p:cNvPr id="6" name="Rectangle 2"/>
          <p:cNvSpPr txBox="1">
            <a:spLocks noChangeArrowheads="1"/>
          </p:cNvSpPr>
          <p:nvPr/>
        </p:nvSpPr>
        <p:spPr bwMode="auto">
          <a:xfrm>
            <a:off x="317500" y="39734"/>
            <a:ext cx="8826500" cy="9009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pPr algn="just"/>
            <a:r>
              <a:rPr lang="en-GB" sz="2600" dirty="0" smtClean="0"/>
              <a:t>(2) </a:t>
            </a:r>
            <a:r>
              <a:rPr lang="en-GB" sz="2600" dirty="0"/>
              <a:t>What potential for future innovations?</a:t>
            </a:r>
            <a:endParaRPr lang="en-GB" sz="2600" u="sng" dirty="0"/>
          </a:p>
        </p:txBody>
      </p:sp>
      <p:sp>
        <p:nvSpPr>
          <p:cNvPr id="2" name="Rectangle 1"/>
          <p:cNvSpPr/>
          <p:nvPr/>
        </p:nvSpPr>
        <p:spPr>
          <a:xfrm>
            <a:off x="264879" y="1112405"/>
            <a:ext cx="7607300" cy="3074689"/>
          </a:xfrm>
          <a:prstGeom prst="rect">
            <a:avLst/>
          </a:prstGeom>
        </p:spPr>
        <p:txBody>
          <a:bodyPr wrap="square">
            <a:spAutoFit/>
          </a:bodyPr>
          <a:lstStyle/>
          <a:p>
            <a:pPr marL="285750" indent="-285750" algn="l">
              <a:lnSpc>
                <a:spcPct val="120000"/>
              </a:lnSpc>
              <a:buFont typeface="Arial" panose="020B0604020202020204" pitchFamily="34" charset="0"/>
              <a:buChar char="•"/>
            </a:pPr>
            <a:r>
              <a:rPr lang="en-GB" dirty="0">
                <a:solidFill>
                  <a:srgbClr val="000000"/>
                </a:solidFill>
              </a:rPr>
              <a:t>Autonomous vehicles</a:t>
            </a:r>
          </a:p>
          <a:p>
            <a:pPr marL="285750" indent="-285750" algn="just">
              <a:lnSpc>
                <a:spcPct val="120000"/>
              </a:lnSpc>
              <a:buFont typeface="Arial" panose="020B0604020202020204" pitchFamily="34" charset="0"/>
              <a:buChar char="•"/>
            </a:pPr>
            <a:endParaRPr lang="en-GB" dirty="0">
              <a:solidFill>
                <a:srgbClr val="000000"/>
              </a:solidFill>
            </a:endParaRPr>
          </a:p>
          <a:p>
            <a:pPr marL="285750" indent="-285750" algn="just">
              <a:lnSpc>
                <a:spcPct val="120000"/>
              </a:lnSpc>
              <a:buFont typeface="Arial" panose="020B0604020202020204" pitchFamily="34" charset="0"/>
              <a:buChar char="•"/>
            </a:pPr>
            <a:r>
              <a:rPr lang="en-GB" dirty="0">
                <a:solidFill>
                  <a:srgbClr val="000000"/>
                </a:solidFill>
              </a:rPr>
              <a:t>Research on genome</a:t>
            </a:r>
          </a:p>
          <a:p>
            <a:pPr marL="285750" indent="-285750" algn="just">
              <a:lnSpc>
                <a:spcPct val="120000"/>
              </a:lnSpc>
              <a:buFont typeface="Arial" panose="020B0604020202020204" pitchFamily="34" charset="0"/>
              <a:buChar char="•"/>
            </a:pPr>
            <a:endParaRPr lang="en-GB" dirty="0">
              <a:solidFill>
                <a:srgbClr val="000000"/>
              </a:solidFill>
            </a:endParaRPr>
          </a:p>
          <a:p>
            <a:pPr marL="285750" indent="-285750" algn="just">
              <a:lnSpc>
                <a:spcPct val="120000"/>
              </a:lnSpc>
              <a:buFont typeface="Arial" panose="020B0604020202020204" pitchFamily="34" charset="0"/>
              <a:buChar char="•"/>
            </a:pPr>
            <a:r>
              <a:rPr lang="en-GB" dirty="0">
                <a:solidFill>
                  <a:srgbClr val="000000"/>
                </a:solidFill>
              </a:rPr>
              <a:t>Digitalisation</a:t>
            </a:r>
          </a:p>
          <a:p>
            <a:pPr marL="285750" indent="-285750" algn="just">
              <a:lnSpc>
                <a:spcPct val="120000"/>
              </a:lnSpc>
              <a:buFont typeface="Arial" panose="020B0604020202020204" pitchFamily="34" charset="0"/>
              <a:buChar char="•"/>
            </a:pPr>
            <a:endParaRPr lang="en-GB" dirty="0">
              <a:solidFill>
                <a:srgbClr val="000000"/>
              </a:solidFill>
            </a:endParaRPr>
          </a:p>
          <a:p>
            <a:pPr marL="285750" indent="-285750" algn="just">
              <a:lnSpc>
                <a:spcPct val="120000"/>
              </a:lnSpc>
              <a:buFont typeface="Arial" panose="020B0604020202020204" pitchFamily="34" charset="0"/>
              <a:buChar char="•"/>
            </a:pPr>
            <a:r>
              <a:rPr lang="en-GB" dirty="0">
                <a:solidFill>
                  <a:srgbClr val="000000"/>
                </a:solidFill>
              </a:rPr>
              <a:t>Renewable energy </a:t>
            </a:r>
          </a:p>
          <a:p>
            <a:pPr marL="285750" indent="-285750" algn="just">
              <a:lnSpc>
                <a:spcPct val="120000"/>
              </a:lnSpc>
              <a:buFont typeface="Arial" panose="020B0604020202020204" pitchFamily="34" charset="0"/>
              <a:buChar char="•"/>
            </a:pPr>
            <a:endParaRPr lang="en-GB" dirty="0">
              <a:solidFill>
                <a:srgbClr val="000000"/>
              </a:solidFill>
            </a:endParaRPr>
          </a:p>
          <a:p>
            <a:pPr marL="285750" indent="-285750" algn="just">
              <a:lnSpc>
                <a:spcPct val="120000"/>
              </a:lnSpc>
              <a:buFont typeface="Arial" panose="020B0604020202020204" pitchFamily="34" charset="0"/>
              <a:buChar char="•"/>
            </a:pPr>
            <a:r>
              <a:rPr lang="en-GB" dirty="0">
                <a:solidFill>
                  <a:srgbClr val="000000"/>
                </a:solidFill>
              </a:rPr>
              <a:t>Artificial intelligence &amp; robotics </a:t>
            </a:r>
          </a:p>
        </p:txBody>
      </p:sp>
      <p:sp>
        <p:nvSpPr>
          <p:cNvPr id="7" name="Rectangle 6"/>
          <p:cNvSpPr/>
          <p:nvPr/>
        </p:nvSpPr>
        <p:spPr>
          <a:xfrm>
            <a:off x="215900" y="4382332"/>
            <a:ext cx="8839200" cy="1569660"/>
          </a:xfrm>
          <a:prstGeom prst="rect">
            <a:avLst/>
          </a:prstGeom>
        </p:spPr>
        <p:txBody>
          <a:bodyPr wrap="square">
            <a:spAutoFit/>
          </a:bodyPr>
          <a:lstStyle/>
          <a:p>
            <a:pPr>
              <a:lnSpc>
                <a:spcPct val="150000"/>
              </a:lnSpc>
            </a:pPr>
            <a:r>
              <a:rPr lang="en-GB" sz="1600" b="1" dirty="0">
                <a:solidFill>
                  <a:srgbClr val="000000"/>
                </a:solidFill>
                <a:latin typeface="+mj-lt"/>
                <a:cs typeface="Times New Roman"/>
              </a:rPr>
              <a:t>To what extent will new fundamental innovations – ones that disrupt the status quo, alter the way people live and work –  take place?</a:t>
            </a:r>
          </a:p>
          <a:p>
            <a:pPr>
              <a:lnSpc>
                <a:spcPct val="150000"/>
              </a:lnSpc>
            </a:pPr>
            <a:endParaRPr lang="en-GB" sz="1600" b="1" dirty="0">
              <a:solidFill>
                <a:srgbClr val="000000"/>
              </a:solidFill>
              <a:latin typeface="+mj-lt"/>
              <a:cs typeface="Times New Roman"/>
            </a:endParaRPr>
          </a:p>
          <a:p>
            <a:pPr>
              <a:lnSpc>
                <a:spcPct val="150000"/>
              </a:lnSpc>
            </a:pPr>
            <a:r>
              <a:rPr lang="en-GB" sz="1600" b="1" dirty="0">
                <a:solidFill>
                  <a:srgbClr val="000000"/>
                </a:solidFill>
                <a:latin typeface="+mj-lt"/>
                <a:cs typeface="Times New Roman"/>
              </a:rPr>
              <a:t>Advanced economies will benefit from innovations adopted elsewhere in the world</a:t>
            </a:r>
          </a:p>
        </p:txBody>
      </p:sp>
      <p:pic>
        <p:nvPicPr>
          <p:cNvPr id="4" name="Picture 3"/>
          <p:cNvPicPr>
            <a:picLocks noChangeAspect="1"/>
          </p:cNvPicPr>
          <p:nvPr/>
        </p:nvPicPr>
        <p:blipFill>
          <a:blip r:embed="rId3"/>
          <a:stretch>
            <a:fillRect/>
          </a:stretch>
        </p:blipFill>
        <p:spPr>
          <a:xfrm>
            <a:off x="4750548" y="1244652"/>
            <a:ext cx="3747052" cy="2806672"/>
          </a:xfrm>
          <a:prstGeom prst="rect">
            <a:avLst/>
          </a:prstGeom>
        </p:spPr>
      </p:pic>
    </p:spTree>
    <p:extLst>
      <p:ext uri="{BB962C8B-B14F-4D97-AF65-F5344CB8AC3E}">
        <p14:creationId xmlns:p14="http://schemas.microsoft.com/office/powerpoint/2010/main" val="2830748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8692560" cy="748145"/>
          </a:xfrm>
        </p:spPr>
        <p:txBody>
          <a:bodyPr anchor="t" anchorCtr="0"/>
          <a:lstStyle/>
          <a:p>
            <a:r>
              <a:rPr lang="nl-NL" sz="2800" dirty="0"/>
              <a:t>Gross R&amp;D </a:t>
            </a:r>
            <a:r>
              <a:rPr lang="nl-NL" sz="2800" dirty="0" err="1"/>
              <a:t>spending</a:t>
            </a:r>
            <a:r>
              <a:rPr lang="nl-NL" sz="2800" dirty="0"/>
              <a:t> has been rising¹</a:t>
            </a:r>
            <a:r>
              <a:rPr lang="nl-NL" dirty="0"/>
              <a:t/>
            </a:r>
            <a:br>
              <a:rPr lang="nl-NL" dirty="0"/>
            </a:br>
            <a:r>
              <a:rPr lang="fr-BE" sz="1800" b="0" dirty="0"/>
              <a:t>(% of GDP)</a:t>
            </a:r>
            <a:endParaRPr lang="nl-NL" sz="1800" b="0" dirty="0"/>
          </a:p>
        </p:txBody>
      </p:sp>
      <p:sp>
        <p:nvSpPr>
          <p:cNvPr id="4" name="TextBox 3"/>
          <p:cNvSpPr txBox="1"/>
          <p:nvPr/>
        </p:nvSpPr>
        <p:spPr>
          <a:xfrm>
            <a:off x="360000" y="6120000"/>
            <a:ext cx="7195127" cy="461665"/>
          </a:xfrm>
          <a:prstGeom prst="rect">
            <a:avLst/>
          </a:prstGeom>
          <a:noFill/>
        </p:spPr>
        <p:txBody>
          <a:bodyPr wrap="square" rtlCol="0" anchor="b" anchorCtr="0">
            <a:spAutoFit/>
          </a:bodyPr>
          <a:lstStyle/>
          <a:p>
            <a:pPr marL="0" marR="0" lvl="0" indent="0" algn="l" defTabSz="914400" rtl="0" eaLnBrk="1" fontAlgn="base" latinLnBrk="0" hangingPunct="1">
              <a:spcBef>
                <a:spcPct val="0"/>
              </a:spcBef>
              <a:spcAft>
                <a:spcPct val="0"/>
              </a:spcAft>
              <a:buClr>
                <a:srgbClr val="CC3300"/>
              </a:buClr>
              <a:buSzPct val="90000"/>
              <a:buFont typeface="Arial" charset="0"/>
              <a:buNone/>
            </a:pPr>
            <a:r>
              <a:rPr kumimoji="0" lang="fr-BE" sz="1200" b="0" i="0" u="none" strike="noStrike" cap="none" normalizeH="0" baseline="0" dirty="0" smtClean="0">
                <a:ln>
                  <a:noFill/>
                </a:ln>
                <a:solidFill>
                  <a:schemeClr val="tx1"/>
                </a:solidFill>
                <a:effectLst/>
              </a:rPr>
              <a:t>Sources:</a:t>
            </a:r>
            <a:r>
              <a:rPr kumimoji="0" lang="fr-BE" sz="1200" b="0" i="0" u="none" strike="noStrike" cap="none" normalizeH="0" dirty="0" smtClean="0">
                <a:ln>
                  <a:noFill/>
                </a:ln>
                <a:solidFill>
                  <a:schemeClr val="tx1"/>
                </a:solidFill>
                <a:effectLst/>
              </a:rPr>
              <a:t> OECD, World Bank</a:t>
            </a:r>
            <a:endParaRPr kumimoji="0" lang="fr-BE" sz="1200" b="0" i="0" u="none" strike="noStrike" cap="none" normalizeH="0" baseline="0" dirty="0">
              <a:ln>
                <a:noFill/>
              </a:ln>
              <a:solidFill>
                <a:schemeClr val="tx1"/>
              </a:solidFill>
              <a:effectLst/>
            </a:endParaRPr>
          </a:p>
          <a:p>
            <a:pPr marL="88900" marR="0" lvl="0" indent="-88900" algn="l" defTabSz="914400" rtl="0" eaLnBrk="1" fontAlgn="base" latinLnBrk="0" hangingPunct="1">
              <a:spcBef>
                <a:spcPct val="0"/>
              </a:spcBef>
              <a:spcAft>
                <a:spcPct val="0"/>
              </a:spcAft>
              <a:buClr>
                <a:srgbClr val="CC3300"/>
              </a:buClr>
              <a:buSzPct val="90000"/>
              <a:buFont typeface="Arial" charset="0"/>
              <a:buNone/>
            </a:pPr>
            <a:r>
              <a:rPr kumimoji="0" lang="fr-BE" sz="1200" b="0" i="0" u="none" strike="noStrike" cap="none" normalizeH="0" baseline="30000" dirty="0">
                <a:ln>
                  <a:noFill/>
                </a:ln>
                <a:solidFill>
                  <a:schemeClr val="tx1"/>
                </a:solidFill>
                <a:effectLst/>
              </a:rPr>
              <a:t>1</a:t>
            </a:r>
            <a:r>
              <a:rPr kumimoji="0" lang="fr-BE" sz="1200" b="0" i="0" u="none" strike="noStrike" cap="none" normalizeH="0" baseline="0" dirty="0">
                <a:ln>
                  <a:noFill/>
                </a:ln>
                <a:solidFill>
                  <a:schemeClr val="tx1"/>
                </a:solidFill>
                <a:effectLst/>
              </a:rPr>
              <a:t>	</a:t>
            </a:r>
            <a:r>
              <a:rPr lang="fr-BE" sz="1200" dirty="0">
                <a:solidFill>
                  <a:schemeClr val="tx1"/>
                </a:solidFill>
              </a:rPr>
              <a:t>GERD-concept = </a:t>
            </a:r>
            <a:r>
              <a:rPr lang="fr-BE" sz="1200" dirty="0" err="1">
                <a:solidFill>
                  <a:schemeClr val="tx1"/>
                </a:solidFill>
              </a:rPr>
              <a:t>gross</a:t>
            </a:r>
            <a:r>
              <a:rPr lang="fr-BE" sz="1200" dirty="0">
                <a:solidFill>
                  <a:schemeClr val="tx1"/>
                </a:solidFill>
              </a:rPr>
              <a:t> </a:t>
            </a:r>
            <a:r>
              <a:rPr lang="fr-BE" sz="1200" dirty="0" err="1">
                <a:solidFill>
                  <a:schemeClr val="tx1"/>
                </a:solidFill>
              </a:rPr>
              <a:t>expenditure</a:t>
            </a:r>
            <a:r>
              <a:rPr lang="fr-BE" sz="1200" dirty="0">
                <a:solidFill>
                  <a:schemeClr val="tx1"/>
                </a:solidFill>
              </a:rPr>
              <a:t> on R&amp;D</a:t>
            </a:r>
            <a:endParaRPr kumimoji="0" lang="fr-BE" sz="1200" b="0" i="0" u="none" strike="noStrike" cap="none" normalizeH="0" baseline="0" dirty="0">
              <a:ln>
                <a:noFill/>
              </a:ln>
              <a:solidFill>
                <a:schemeClr val="tx1"/>
              </a:solidFill>
              <a:effectLs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46668952"/>
              </p:ext>
            </p:extLst>
          </p:nvPr>
        </p:nvGraphicFramePr>
        <p:xfrm>
          <a:off x="360363" y="1080000"/>
          <a:ext cx="8431212" cy="5006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1871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08" y="176433"/>
            <a:ext cx="8078787" cy="1143000"/>
          </a:xfrm>
        </p:spPr>
        <p:txBody>
          <a:bodyPr/>
          <a:lstStyle/>
          <a:p>
            <a:r>
              <a:rPr lang="nl-BE" dirty="0"/>
              <a:t>High </a:t>
            </a:r>
            <a:r>
              <a:rPr lang="nl-BE" dirty="0" err="1"/>
              <a:t>technology</a:t>
            </a:r>
            <a:r>
              <a:rPr lang="nl-BE" dirty="0"/>
              <a:t> patents</a:t>
            </a:r>
            <a:br>
              <a:rPr lang="nl-BE" dirty="0"/>
            </a:br>
            <a:r>
              <a:rPr lang="nl-BE" sz="1400" b="0" dirty="0"/>
              <a:t>(</a:t>
            </a:r>
            <a:r>
              <a:rPr lang="nl-BE" sz="1400" b="0" dirty="0" err="1"/>
              <a:t>requested</a:t>
            </a:r>
            <a:r>
              <a:rPr lang="nl-BE" sz="1400" b="0" dirty="0"/>
              <a:t>/</a:t>
            </a:r>
            <a:r>
              <a:rPr lang="nl-BE" sz="1400" b="0" dirty="0" err="1"/>
              <a:t>granted</a:t>
            </a:r>
            <a:r>
              <a:rPr lang="nl-BE" sz="1400" b="0" dirty="0"/>
              <a:t> patents per </a:t>
            </a:r>
            <a:r>
              <a:rPr lang="nl-BE" sz="1400" b="0" dirty="0" err="1"/>
              <a:t>million</a:t>
            </a:r>
            <a:r>
              <a:rPr lang="nl-BE" sz="1400" b="0" dirty="0"/>
              <a:t> </a:t>
            </a:r>
            <a:r>
              <a:rPr lang="nl-BE" sz="1400" b="0" dirty="0" err="1"/>
              <a:t>inhabitants</a:t>
            </a:r>
            <a:r>
              <a:rPr lang="nl-BE" sz="1400" b="0" dirty="0"/>
              <a:t>)</a:t>
            </a:r>
          </a:p>
        </p:txBody>
      </p:sp>
      <p:sp>
        <p:nvSpPr>
          <p:cNvPr id="4" name="TextBox 3"/>
          <p:cNvSpPr txBox="1"/>
          <p:nvPr/>
        </p:nvSpPr>
        <p:spPr>
          <a:xfrm>
            <a:off x="502875" y="6110475"/>
            <a:ext cx="7195127" cy="461665"/>
          </a:xfrm>
          <a:prstGeom prst="rect">
            <a:avLst/>
          </a:prstGeom>
          <a:noFill/>
        </p:spPr>
        <p:txBody>
          <a:bodyPr wrap="square" rtlCol="0" anchor="b" anchorCtr="0">
            <a:spAutoFit/>
          </a:bodyPr>
          <a:lstStyle/>
          <a:p>
            <a:pPr marL="0" marR="0" lvl="0" indent="0" algn="l" defTabSz="914400" rtl="0" eaLnBrk="1" fontAlgn="base" latinLnBrk="0" hangingPunct="1">
              <a:spcBef>
                <a:spcPct val="0"/>
              </a:spcBef>
              <a:spcAft>
                <a:spcPct val="0"/>
              </a:spcAft>
              <a:buClr>
                <a:srgbClr val="CC3300"/>
              </a:buClr>
              <a:buSzPct val="90000"/>
              <a:buFont typeface="Arial" charset="0"/>
              <a:buNone/>
            </a:pPr>
            <a:r>
              <a:rPr kumimoji="0" lang="fr-BE" sz="1200" b="0" i="0" u="none" strike="noStrike" cap="none" normalizeH="0" baseline="0" dirty="0" err="1">
                <a:ln>
                  <a:noFill/>
                </a:ln>
                <a:solidFill>
                  <a:schemeClr val="tx1"/>
                </a:solidFill>
                <a:effectLst/>
              </a:rPr>
              <a:t>Source:Eurostat</a:t>
            </a:r>
            <a:r>
              <a:rPr kumimoji="0" lang="fr-BE" sz="1200" b="0" i="0" u="none" strike="noStrike" cap="none" normalizeH="0" baseline="0" dirty="0">
                <a:ln>
                  <a:noFill/>
                </a:ln>
                <a:solidFill>
                  <a:schemeClr val="tx1"/>
                </a:solidFill>
                <a:effectLst/>
              </a:rPr>
              <a:t>.</a:t>
            </a:r>
            <a:endParaRPr lang="fr-BE" sz="1200" dirty="0"/>
          </a:p>
          <a:p>
            <a:pPr marL="0" marR="0" lvl="0" indent="0" algn="l" defTabSz="914400" rtl="0" eaLnBrk="1" fontAlgn="base" latinLnBrk="0" hangingPunct="1">
              <a:spcBef>
                <a:spcPct val="0"/>
              </a:spcBef>
              <a:spcAft>
                <a:spcPct val="0"/>
              </a:spcAft>
              <a:buClr>
                <a:srgbClr val="CC3300"/>
              </a:buClr>
              <a:buSzPct val="90000"/>
              <a:buFont typeface="Arial" charset="0"/>
              <a:buNone/>
            </a:pPr>
            <a:r>
              <a:rPr kumimoji="0" lang="fr-BE" sz="1200" b="0" i="0" u="none" strike="noStrike" cap="none" normalizeH="0" baseline="0" dirty="0">
                <a:ln>
                  <a:noFill/>
                </a:ln>
                <a:solidFill>
                  <a:schemeClr val="tx1"/>
                </a:solidFill>
                <a:effectLst/>
              </a:rPr>
              <a:t>EPO:</a:t>
            </a:r>
            <a:r>
              <a:rPr kumimoji="0" lang="fr-BE" sz="1200" b="0" i="0" u="none" strike="noStrike" cap="none" normalizeH="0" dirty="0">
                <a:ln>
                  <a:noFill/>
                </a:ln>
                <a:solidFill>
                  <a:schemeClr val="tx1"/>
                </a:solidFill>
                <a:effectLst/>
              </a:rPr>
              <a:t> </a:t>
            </a:r>
            <a:r>
              <a:rPr kumimoji="0" lang="fr-BE" sz="1200" b="0" i="0" u="none" strike="noStrike" cap="none" normalizeH="0" dirty="0" err="1">
                <a:ln>
                  <a:noFill/>
                </a:ln>
                <a:solidFill>
                  <a:schemeClr val="tx1"/>
                </a:solidFill>
                <a:effectLst/>
              </a:rPr>
              <a:t>European</a:t>
            </a:r>
            <a:r>
              <a:rPr kumimoji="0" lang="fr-BE" sz="1200" b="0" i="0" u="none" strike="noStrike" cap="none" normalizeH="0" dirty="0">
                <a:ln>
                  <a:noFill/>
                </a:ln>
                <a:solidFill>
                  <a:schemeClr val="tx1"/>
                </a:solidFill>
                <a:effectLst/>
              </a:rPr>
              <a:t> Patent Office, applications, USPTO: US Patent and </a:t>
            </a:r>
            <a:r>
              <a:rPr kumimoji="0" lang="fr-BE" sz="1200" b="0" i="0" u="none" strike="noStrike" cap="none" normalizeH="0" dirty="0" err="1">
                <a:ln>
                  <a:noFill/>
                </a:ln>
                <a:solidFill>
                  <a:schemeClr val="tx1"/>
                </a:solidFill>
                <a:effectLst/>
              </a:rPr>
              <a:t>Trademark</a:t>
            </a:r>
            <a:r>
              <a:rPr kumimoji="0" lang="fr-BE" sz="1200" b="0" i="0" u="none" strike="noStrike" cap="none" normalizeH="0" dirty="0">
                <a:ln>
                  <a:noFill/>
                </a:ln>
                <a:solidFill>
                  <a:schemeClr val="tx1"/>
                </a:solidFill>
                <a:effectLst/>
              </a:rPr>
              <a:t> Office, </a:t>
            </a:r>
            <a:r>
              <a:rPr kumimoji="0" lang="fr-BE" sz="1200" b="0" i="0" u="none" strike="noStrike" cap="none" normalizeH="0" dirty="0" err="1">
                <a:ln>
                  <a:noFill/>
                </a:ln>
                <a:solidFill>
                  <a:schemeClr val="tx1"/>
                </a:solidFill>
                <a:effectLst/>
              </a:rPr>
              <a:t>grants</a:t>
            </a:r>
            <a:r>
              <a:rPr kumimoji="0" lang="fr-BE" sz="1200" b="0" i="0" u="none" strike="noStrike" cap="none" normalizeH="0" dirty="0">
                <a:ln>
                  <a:noFill/>
                </a:ln>
                <a:solidFill>
                  <a:schemeClr val="tx1"/>
                </a:solidFill>
                <a:effectLst/>
              </a:rPr>
              <a:t>.</a:t>
            </a:r>
            <a:endParaRPr kumimoji="0" lang="fr-BE" sz="1200" b="0" i="0" u="none" strike="noStrike" cap="none" normalizeH="0" baseline="0" dirty="0">
              <a:ln>
                <a:noFill/>
              </a:ln>
              <a:solidFill>
                <a:schemeClr val="tx1"/>
              </a:solidFill>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7722768"/>
              </p:ext>
            </p:extLst>
          </p:nvPr>
        </p:nvGraphicFramePr>
        <p:xfrm>
          <a:off x="238125" y="982684"/>
          <a:ext cx="8787003" cy="4851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7774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97385" y="1306828"/>
            <a:ext cx="8593350" cy="4569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40000" indent="-400050" algn="l" eaLnBrk="0" hangingPunct="0">
              <a:lnSpc>
                <a:spcPct val="200000"/>
              </a:lnSpc>
              <a:buFont typeface="+mj-lt"/>
              <a:buAutoNum type="romanUcPeriod"/>
              <a:defRPr/>
            </a:pPr>
            <a:r>
              <a:rPr lang="en-US" sz="2500" dirty="0">
                <a:solidFill>
                  <a:schemeClr val="bg1">
                    <a:lumMod val="50000"/>
                  </a:schemeClr>
                </a:solidFill>
                <a:latin typeface="+mj-lt"/>
              </a:rPr>
              <a:t>Economic growth in historical perspective</a:t>
            </a:r>
          </a:p>
          <a:p>
            <a:pPr marL="540000" indent="-400050" algn="l" eaLnBrk="0" hangingPunct="0">
              <a:lnSpc>
                <a:spcPct val="200000"/>
              </a:lnSpc>
              <a:buFont typeface="+mj-lt"/>
              <a:buAutoNum type="romanUcPeriod"/>
              <a:defRPr/>
            </a:pPr>
            <a:r>
              <a:rPr lang="en-US" sz="2500" dirty="0">
                <a:solidFill>
                  <a:schemeClr val="bg1">
                    <a:lumMod val="50000"/>
                  </a:schemeClr>
                </a:solidFill>
                <a:latin typeface="+mj-lt"/>
              </a:rPr>
              <a:t>Why is current economic growth low?</a:t>
            </a:r>
          </a:p>
          <a:p>
            <a:pPr marL="540000" indent="-400050" algn="l" eaLnBrk="0" hangingPunct="0">
              <a:lnSpc>
                <a:spcPct val="200000"/>
              </a:lnSpc>
              <a:buFont typeface="+mj-lt"/>
              <a:buAutoNum type="romanUcPeriod"/>
              <a:defRPr/>
            </a:pPr>
            <a:r>
              <a:rPr lang="en-US" sz="2500" dirty="0">
                <a:solidFill>
                  <a:schemeClr val="bg1">
                    <a:lumMod val="50000"/>
                  </a:schemeClr>
                </a:solidFill>
                <a:latin typeface="+mj-lt"/>
              </a:rPr>
              <a:t>What caused </a:t>
            </a:r>
            <a:r>
              <a:rPr lang="en-GB" sz="2500" dirty="0">
                <a:solidFill>
                  <a:schemeClr val="bg1">
                    <a:lumMod val="50000"/>
                  </a:schemeClr>
                </a:solidFill>
                <a:latin typeface="+mj-lt"/>
              </a:rPr>
              <a:t>labour</a:t>
            </a:r>
            <a:r>
              <a:rPr lang="en-US" sz="2500" dirty="0">
                <a:solidFill>
                  <a:schemeClr val="bg1">
                    <a:lumMod val="50000"/>
                  </a:schemeClr>
                </a:solidFill>
                <a:latin typeface="+mj-lt"/>
              </a:rPr>
              <a:t> productivity growth to decline?</a:t>
            </a:r>
          </a:p>
          <a:p>
            <a:pPr marL="540000" indent="-400050" algn="l" eaLnBrk="0" hangingPunct="0">
              <a:lnSpc>
                <a:spcPct val="200000"/>
              </a:lnSpc>
              <a:buFont typeface="+mj-lt"/>
              <a:buAutoNum type="romanUcPeriod"/>
              <a:defRPr/>
            </a:pPr>
            <a:r>
              <a:rPr lang="en-US" sz="2500" dirty="0">
                <a:solidFill>
                  <a:schemeClr val="bg1">
                    <a:lumMod val="50000"/>
                  </a:schemeClr>
                </a:solidFill>
                <a:latin typeface="+mj-lt"/>
              </a:rPr>
              <a:t>What prospects for future economic growth? </a:t>
            </a:r>
          </a:p>
          <a:p>
            <a:pPr marL="540000" indent="-400050" algn="l" eaLnBrk="0" hangingPunct="0">
              <a:lnSpc>
                <a:spcPct val="200000"/>
              </a:lnSpc>
              <a:buFont typeface="+mj-lt"/>
              <a:buAutoNum type="romanUcPeriod"/>
              <a:defRPr/>
            </a:pPr>
            <a:r>
              <a:rPr lang="en-US" sz="2500" b="1" kern="0" dirty="0">
                <a:solidFill>
                  <a:srgbClr val="262674"/>
                </a:solidFill>
                <a:latin typeface="+mj-lt"/>
                <a:ea typeface="+mj-ea"/>
                <a:cs typeface="+mj-cs"/>
              </a:rPr>
              <a:t>Is low economic growth worrisome?</a:t>
            </a:r>
            <a:endParaRPr lang="nl-BE" sz="2500" b="1" kern="0" dirty="0">
              <a:solidFill>
                <a:srgbClr val="262674"/>
              </a:solidFill>
              <a:latin typeface="+mj-lt"/>
              <a:ea typeface="+mj-ea"/>
              <a:cs typeface="+mj-cs"/>
            </a:endParaRPr>
          </a:p>
          <a:p>
            <a:pPr marL="540000" indent="-400050" algn="l" eaLnBrk="0" hangingPunct="0">
              <a:lnSpc>
                <a:spcPct val="200000"/>
              </a:lnSpc>
              <a:buFont typeface="+mj-lt"/>
              <a:buAutoNum type="romanUcPeriod"/>
              <a:defRPr/>
            </a:pPr>
            <a:r>
              <a:rPr lang="en-US" sz="2500" kern="0" dirty="0" smtClean="0">
                <a:solidFill>
                  <a:schemeClr val="bg1">
                    <a:lumMod val="50000"/>
                  </a:schemeClr>
                </a:solidFill>
                <a:latin typeface="+mj-lt"/>
              </a:rPr>
              <a:t>How </a:t>
            </a:r>
            <a:r>
              <a:rPr lang="en-US" sz="2500" kern="0" dirty="0">
                <a:solidFill>
                  <a:schemeClr val="bg1">
                    <a:lumMod val="50000"/>
                  </a:schemeClr>
                </a:solidFill>
                <a:latin typeface="+mj-lt"/>
              </a:rPr>
              <a:t>to </a:t>
            </a:r>
            <a:r>
              <a:rPr lang="en-US" sz="2500" kern="0" dirty="0" smtClean="0">
                <a:solidFill>
                  <a:schemeClr val="bg1">
                    <a:lumMod val="50000"/>
                  </a:schemeClr>
                </a:solidFill>
                <a:latin typeface="+mj-lt"/>
              </a:rPr>
              <a:t>respond?</a:t>
            </a:r>
          </a:p>
          <a:p>
            <a:pPr marL="540000" algn="l" eaLnBrk="0" hangingPunct="0">
              <a:lnSpc>
                <a:spcPct val="200000"/>
              </a:lnSpc>
            </a:pPr>
            <a:endParaRPr kumimoji="0" lang="nl-BE" sz="2500" b="1" i="0" u="none" strike="noStrike" kern="0" cap="none" spc="0" normalizeH="0" baseline="0" noProof="0" dirty="0">
              <a:ln>
                <a:noFill/>
              </a:ln>
              <a:solidFill>
                <a:srgbClr val="00B1F0"/>
              </a:solidFill>
              <a:effectLst/>
              <a:uLnTx/>
              <a:uFillTx/>
              <a:latin typeface="+mj-lt"/>
              <a:ea typeface="+mj-ea"/>
              <a:cs typeface="+mj-cs"/>
            </a:endParaRPr>
          </a:p>
        </p:txBody>
      </p:sp>
      <p:sp>
        <p:nvSpPr>
          <p:cNvPr id="4" name="Rectangle 2"/>
          <p:cNvSpPr>
            <a:spLocks noGrp="1" noChangeArrowheads="1"/>
          </p:cNvSpPr>
          <p:nvPr>
            <p:ph type="title"/>
          </p:nvPr>
        </p:nvSpPr>
        <p:spPr>
          <a:xfrm>
            <a:off x="219075" y="250215"/>
            <a:ext cx="8934450" cy="765175"/>
          </a:xfrm>
        </p:spPr>
        <p:txBody>
          <a:bodyPr/>
          <a:lstStyle/>
          <a:p>
            <a:r>
              <a:rPr lang="en-US" sz="3000" dirty="0"/>
              <a:t>Low </a:t>
            </a:r>
            <a:r>
              <a:rPr lang="en-US" sz="3000" dirty="0" smtClean="0"/>
              <a:t>growth in advanced economies: </a:t>
            </a:r>
            <a:r>
              <a:rPr lang="en-US" sz="3000" dirty="0"/>
              <a:t>a fatality?</a:t>
            </a:r>
          </a:p>
        </p:txBody>
      </p:sp>
    </p:spTree>
    <p:extLst>
      <p:ext uri="{BB962C8B-B14F-4D97-AF65-F5344CB8AC3E}">
        <p14:creationId xmlns:p14="http://schemas.microsoft.com/office/powerpoint/2010/main" val="41835056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62889" y="86335"/>
            <a:ext cx="8553111"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600" dirty="0" smtClean="0"/>
              <a:t>GDP growth dramatically improved standard of living</a:t>
            </a:r>
            <a:endParaRPr lang="nl-NL" sz="2600" kern="0" dirty="0"/>
          </a:p>
        </p:txBody>
      </p:sp>
      <p:graphicFrame>
        <p:nvGraphicFramePr>
          <p:cNvPr id="7" name="Chart 6"/>
          <p:cNvGraphicFramePr>
            <a:graphicFrameLocks/>
          </p:cNvGraphicFramePr>
          <p:nvPr>
            <p:extLst>
              <p:ext uri="{D42A27DB-BD31-4B8C-83A1-F6EECF244321}">
                <p14:modId xmlns:p14="http://schemas.microsoft.com/office/powerpoint/2010/main" val="2884310013"/>
              </p:ext>
            </p:extLst>
          </p:nvPr>
        </p:nvGraphicFramePr>
        <p:xfrm>
          <a:off x="181444" y="1436229"/>
          <a:ext cx="8693435" cy="491436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527149" y="967883"/>
            <a:ext cx="6662216" cy="646331"/>
          </a:xfrm>
          <a:prstGeom prst="rect">
            <a:avLst/>
          </a:prstGeom>
          <a:noFill/>
        </p:spPr>
        <p:txBody>
          <a:bodyPr wrap="square" rtlCol="0">
            <a:spAutoFit/>
          </a:bodyPr>
          <a:lstStyle/>
          <a:p>
            <a:pPr algn="l"/>
            <a:r>
              <a:rPr lang="en-US" b="1" dirty="0">
                <a:solidFill>
                  <a:schemeClr val="tx1"/>
                </a:solidFill>
              </a:rPr>
              <a:t>Real GDP per capita in 1950 and 2014</a:t>
            </a:r>
          </a:p>
          <a:p>
            <a:pPr algn="l"/>
            <a:r>
              <a:rPr lang="en-US" dirty="0">
                <a:solidFill>
                  <a:schemeClr val="tx1"/>
                </a:solidFill>
              </a:rPr>
              <a:t>(chained PPPs in 2011US$)</a:t>
            </a:r>
            <a:endParaRPr lang="en-US" b="1" dirty="0">
              <a:solidFill>
                <a:schemeClr val="tx1"/>
              </a:solidFill>
            </a:endParaRPr>
          </a:p>
        </p:txBody>
      </p:sp>
      <p:sp>
        <p:nvSpPr>
          <p:cNvPr id="9" name="TextBox 8"/>
          <p:cNvSpPr txBox="1"/>
          <p:nvPr/>
        </p:nvSpPr>
        <p:spPr>
          <a:xfrm>
            <a:off x="508000" y="6166700"/>
            <a:ext cx="7404100" cy="246221"/>
          </a:xfrm>
          <a:prstGeom prst="rect">
            <a:avLst/>
          </a:prstGeom>
          <a:noFill/>
        </p:spPr>
        <p:txBody>
          <a:bodyPr wrap="square" rtlCol="0">
            <a:spAutoFit/>
          </a:bodyPr>
          <a:lstStyle/>
          <a:p>
            <a:pPr algn="l"/>
            <a:r>
              <a:rPr lang="en-GB" sz="1000" dirty="0">
                <a:solidFill>
                  <a:schemeClr val="tx1"/>
                </a:solidFill>
              </a:rPr>
              <a:t>Source: Penn World Table.</a:t>
            </a:r>
          </a:p>
        </p:txBody>
      </p:sp>
    </p:spTree>
    <p:extLst>
      <p:ext uri="{BB962C8B-B14F-4D97-AF65-F5344CB8AC3E}">
        <p14:creationId xmlns:p14="http://schemas.microsoft.com/office/powerpoint/2010/main" val="42318714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74569" y="177043"/>
            <a:ext cx="8553111"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600" dirty="0" smtClean="0"/>
              <a:t>GDP per capital and life expectancy in 2012</a:t>
            </a:r>
            <a:endParaRPr lang="nl-NL" sz="2600" kern="0" dirty="0"/>
          </a:p>
        </p:txBody>
      </p:sp>
      <p:pic>
        <p:nvPicPr>
          <p:cNvPr id="7" name="Picture 6"/>
          <p:cNvPicPr>
            <a:picLocks noChangeAspect="1"/>
          </p:cNvPicPr>
          <p:nvPr/>
        </p:nvPicPr>
        <p:blipFill>
          <a:blip r:embed="rId2"/>
          <a:stretch>
            <a:fillRect/>
          </a:stretch>
        </p:blipFill>
        <p:spPr>
          <a:xfrm>
            <a:off x="619932" y="1079500"/>
            <a:ext cx="7444568" cy="5008164"/>
          </a:xfrm>
          <a:prstGeom prst="rect">
            <a:avLst/>
          </a:prstGeom>
        </p:spPr>
      </p:pic>
      <p:sp>
        <p:nvSpPr>
          <p:cNvPr id="8" name="TextBox 7"/>
          <p:cNvSpPr txBox="1"/>
          <p:nvPr/>
        </p:nvSpPr>
        <p:spPr>
          <a:xfrm>
            <a:off x="508000" y="6166700"/>
            <a:ext cx="7404100" cy="246221"/>
          </a:xfrm>
          <a:prstGeom prst="rect">
            <a:avLst/>
          </a:prstGeom>
          <a:noFill/>
        </p:spPr>
        <p:txBody>
          <a:bodyPr wrap="square" rtlCol="0">
            <a:spAutoFit/>
          </a:bodyPr>
          <a:lstStyle/>
          <a:p>
            <a:pPr algn="l"/>
            <a:r>
              <a:rPr lang="en-GB" sz="1000" dirty="0">
                <a:solidFill>
                  <a:schemeClr val="tx1"/>
                </a:solidFill>
              </a:rPr>
              <a:t>Source: </a:t>
            </a:r>
            <a:r>
              <a:rPr lang="en-GB" sz="1000" dirty="0" err="1" smtClean="0">
                <a:solidFill>
                  <a:schemeClr val="tx1"/>
                </a:solidFill>
              </a:rPr>
              <a:t>Euromonitor</a:t>
            </a:r>
            <a:r>
              <a:rPr lang="en-GB" sz="1000" dirty="0" smtClean="0">
                <a:solidFill>
                  <a:schemeClr val="tx1"/>
                </a:solidFill>
              </a:rPr>
              <a:t> International.</a:t>
            </a:r>
            <a:endParaRPr lang="en-GB" sz="1000" dirty="0">
              <a:solidFill>
                <a:schemeClr val="tx1"/>
              </a:solidFill>
            </a:endParaRPr>
          </a:p>
        </p:txBody>
      </p:sp>
    </p:spTree>
    <p:extLst>
      <p:ext uri="{BB962C8B-B14F-4D97-AF65-F5344CB8AC3E}">
        <p14:creationId xmlns:p14="http://schemas.microsoft.com/office/powerpoint/2010/main" val="2730791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4823" y="1314451"/>
            <a:ext cx="8201025" cy="3298339"/>
          </a:xfrm>
          <a:prstGeom prst="rect">
            <a:avLst/>
          </a:prstGeom>
        </p:spPr>
        <p:txBody>
          <a:bodyPr wrap="square">
            <a:spAutoFit/>
          </a:bodyPr>
          <a:lstStyle/>
          <a:p>
            <a:pPr>
              <a:lnSpc>
                <a:spcPct val="150000"/>
              </a:lnSpc>
            </a:pPr>
            <a:r>
              <a:rPr lang="en-GB" sz="2000" dirty="0">
                <a:solidFill>
                  <a:schemeClr val="tx1"/>
                </a:solidFill>
                <a:latin typeface="Calibri" panose="020F0502020204030204" pitchFamily="34" charset="0"/>
              </a:rPr>
              <a:t>The main cause of </a:t>
            </a:r>
            <a:r>
              <a:rPr lang="en-GB" sz="2000" b="1" dirty="0">
                <a:solidFill>
                  <a:schemeClr val="tx1"/>
                </a:solidFill>
                <a:latin typeface="Calibri" panose="020F0502020204030204" pitchFamily="34" charset="0"/>
              </a:rPr>
              <a:t>Europe’s deep fall</a:t>
            </a:r>
            <a:r>
              <a:rPr lang="en-GB" sz="2000" dirty="0">
                <a:solidFill>
                  <a:schemeClr val="tx1"/>
                </a:solidFill>
                <a:latin typeface="Calibri" panose="020F0502020204030204" pitchFamily="34" charset="0"/>
              </a:rPr>
              <a:t> — the losses of inclusion, job satisfaction and wage growth — is the devastating </a:t>
            </a:r>
            <a:r>
              <a:rPr lang="en-GB" sz="2000" b="1" dirty="0">
                <a:solidFill>
                  <a:schemeClr val="tx1"/>
                </a:solidFill>
                <a:latin typeface="Calibri" panose="020F0502020204030204" pitchFamily="34" charset="0"/>
              </a:rPr>
              <a:t>slowdown of productivity </a:t>
            </a:r>
            <a:r>
              <a:rPr lang="en-GB" sz="2000" dirty="0">
                <a:solidFill>
                  <a:schemeClr val="tx1"/>
                </a:solidFill>
                <a:latin typeface="Calibri" panose="020F0502020204030204" pitchFamily="34" charset="0"/>
              </a:rPr>
              <a:t>that began in the late 1990s and struck large swaths of the continent. It holds down the growth of wages rates and it depresses employment.</a:t>
            </a:r>
          </a:p>
          <a:p>
            <a:pPr>
              <a:lnSpc>
                <a:spcPct val="150000"/>
              </a:lnSpc>
            </a:pPr>
            <a:endParaRPr lang="en-GB" sz="2000" dirty="0">
              <a:solidFill>
                <a:schemeClr val="tx1"/>
              </a:solidFill>
              <a:latin typeface="Calibri" panose="020F0502020204030204" pitchFamily="34" charset="0"/>
            </a:endParaRPr>
          </a:p>
          <a:p>
            <a:pPr algn="r">
              <a:lnSpc>
                <a:spcPct val="150000"/>
              </a:lnSpc>
            </a:pPr>
            <a:r>
              <a:rPr lang="en-GB" sz="2000" b="1" dirty="0">
                <a:solidFill>
                  <a:schemeClr val="tx1"/>
                </a:solidFill>
                <a:latin typeface="Calibri" panose="020F0502020204030204" pitchFamily="34" charset="0"/>
              </a:rPr>
              <a:t>Edmund Phelps </a:t>
            </a:r>
          </a:p>
          <a:p>
            <a:pPr algn="r">
              <a:lnSpc>
                <a:spcPct val="150000"/>
              </a:lnSpc>
            </a:pPr>
            <a:r>
              <a:rPr lang="en-GB" sz="2000" dirty="0">
                <a:solidFill>
                  <a:schemeClr val="tx1"/>
                </a:solidFill>
                <a:latin typeface="Calibri" panose="020F0502020204030204" pitchFamily="34" charset="0"/>
              </a:rPr>
              <a:t>Financial Times, March 2015</a:t>
            </a:r>
            <a:endParaRPr lang="fr-BE" sz="2000" dirty="0">
              <a:solidFill>
                <a:schemeClr val="tx1"/>
              </a:solidFill>
              <a:latin typeface="Calibri" panose="020F0502020204030204" pitchFamily="34" charset="0"/>
            </a:endParaRPr>
          </a:p>
        </p:txBody>
      </p:sp>
      <p:sp>
        <p:nvSpPr>
          <p:cNvPr id="3" name="Rectangle 2"/>
          <p:cNvSpPr txBox="1">
            <a:spLocks noChangeArrowheads="1"/>
          </p:cNvSpPr>
          <p:nvPr/>
        </p:nvSpPr>
        <p:spPr bwMode="auto">
          <a:xfrm>
            <a:off x="408249" y="207279"/>
            <a:ext cx="8553111"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800" dirty="0" smtClean="0"/>
              <a:t>(Lack of) Economic </a:t>
            </a:r>
            <a:r>
              <a:rPr lang="en-US" sz="2800" dirty="0"/>
              <a:t>growth </a:t>
            </a:r>
            <a:r>
              <a:rPr lang="en-US" sz="2800" kern="0" dirty="0" smtClean="0">
                <a:solidFill>
                  <a:srgbClr val="262674"/>
                </a:solidFill>
              </a:rPr>
              <a:t>and </a:t>
            </a:r>
            <a:r>
              <a:rPr lang="en-US" sz="2800" dirty="0" smtClean="0"/>
              <a:t>dissatisfaction </a:t>
            </a:r>
            <a:endParaRPr lang="nl-NL" sz="2800" kern="0" dirty="0"/>
          </a:p>
        </p:txBody>
      </p:sp>
      <p:pic>
        <p:nvPicPr>
          <p:cNvPr id="2" name="Picture 1"/>
          <p:cNvPicPr>
            <a:picLocks noChangeAspect="1"/>
          </p:cNvPicPr>
          <p:nvPr/>
        </p:nvPicPr>
        <p:blipFill>
          <a:blip r:embed="rId3"/>
          <a:stretch>
            <a:fillRect/>
          </a:stretch>
        </p:blipFill>
        <p:spPr>
          <a:xfrm>
            <a:off x="610639" y="3526543"/>
            <a:ext cx="4711705" cy="2647379"/>
          </a:xfrm>
          <a:prstGeom prst="rect">
            <a:avLst/>
          </a:prstGeom>
        </p:spPr>
      </p:pic>
    </p:spTree>
    <p:extLst>
      <p:ext uri="{BB962C8B-B14F-4D97-AF65-F5344CB8AC3E}">
        <p14:creationId xmlns:p14="http://schemas.microsoft.com/office/powerpoint/2010/main" val="2802506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302409" y="131689"/>
            <a:ext cx="8553111"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600" dirty="0" smtClean="0"/>
              <a:t>Senseless economic growth and side-effects</a:t>
            </a:r>
            <a:endParaRPr lang="nl-NL" sz="2600" kern="0" dirty="0"/>
          </a:p>
        </p:txBody>
      </p:sp>
      <p:pic>
        <p:nvPicPr>
          <p:cNvPr id="11" name="Picture 10"/>
          <p:cNvPicPr>
            <a:picLocks noChangeAspect="1"/>
          </p:cNvPicPr>
          <p:nvPr/>
        </p:nvPicPr>
        <p:blipFill>
          <a:blip r:embed="rId3"/>
          <a:stretch>
            <a:fillRect/>
          </a:stretch>
        </p:blipFill>
        <p:spPr>
          <a:xfrm>
            <a:off x="346280" y="3099235"/>
            <a:ext cx="4900692" cy="3374172"/>
          </a:xfrm>
          <a:prstGeom prst="rect">
            <a:avLst/>
          </a:prstGeom>
        </p:spPr>
      </p:pic>
      <p:pic>
        <p:nvPicPr>
          <p:cNvPr id="2" name="Picture 1"/>
          <p:cNvPicPr>
            <a:picLocks noChangeAspect="1"/>
          </p:cNvPicPr>
          <p:nvPr/>
        </p:nvPicPr>
        <p:blipFill>
          <a:blip r:embed="rId4"/>
          <a:stretch>
            <a:fillRect/>
          </a:stretch>
        </p:blipFill>
        <p:spPr>
          <a:xfrm>
            <a:off x="4030055" y="952445"/>
            <a:ext cx="4831359" cy="3159708"/>
          </a:xfrm>
          <a:prstGeom prst="rect">
            <a:avLst/>
          </a:prstGeom>
        </p:spPr>
      </p:pic>
      <p:sp>
        <p:nvSpPr>
          <p:cNvPr id="4" name="TextBox 3"/>
          <p:cNvSpPr txBox="1"/>
          <p:nvPr/>
        </p:nvSpPr>
        <p:spPr>
          <a:xfrm>
            <a:off x="378013" y="2706160"/>
            <a:ext cx="2600692" cy="369332"/>
          </a:xfrm>
          <a:prstGeom prst="rect">
            <a:avLst/>
          </a:prstGeom>
          <a:noFill/>
        </p:spPr>
        <p:txBody>
          <a:bodyPr wrap="square" rtlCol="0">
            <a:spAutoFit/>
          </a:bodyPr>
          <a:lstStyle/>
          <a:p>
            <a:pPr algn="l"/>
            <a:r>
              <a:rPr lang="en-US" b="1" dirty="0" smtClean="0">
                <a:solidFill>
                  <a:srgbClr val="000000"/>
                </a:solidFill>
              </a:rPr>
              <a:t>San Diego</a:t>
            </a:r>
            <a:endParaRPr lang="en-US" b="1" dirty="0">
              <a:solidFill>
                <a:srgbClr val="000000"/>
              </a:solidFill>
            </a:endParaRPr>
          </a:p>
        </p:txBody>
      </p:sp>
      <p:sp>
        <p:nvSpPr>
          <p:cNvPr id="8" name="TextBox 7"/>
          <p:cNvSpPr txBox="1"/>
          <p:nvPr/>
        </p:nvSpPr>
        <p:spPr>
          <a:xfrm>
            <a:off x="6276126" y="4037775"/>
            <a:ext cx="2600692" cy="369332"/>
          </a:xfrm>
          <a:prstGeom prst="rect">
            <a:avLst/>
          </a:prstGeom>
          <a:noFill/>
        </p:spPr>
        <p:txBody>
          <a:bodyPr wrap="square" rtlCol="0">
            <a:spAutoFit/>
          </a:bodyPr>
          <a:lstStyle/>
          <a:p>
            <a:pPr algn="r"/>
            <a:r>
              <a:rPr lang="en-US" b="1" dirty="0" smtClean="0">
                <a:solidFill>
                  <a:srgbClr val="000000"/>
                </a:solidFill>
              </a:rPr>
              <a:t>Seoul</a:t>
            </a:r>
            <a:endParaRPr lang="en-US" b="1" dirty="0">
              <a:solidFill>
                <a:srgbClr val="000000"/>
              </a:solidFill>
            </a:endParaRPr>
          </a:p>
        </p:txBody>
      </p:sp>
    </p:spTree>
    <p:extLst>
      <p:ext uri="{BB962C8B-B14F-4D97-AF65-F5344CB8AC3E}">
        <p14:creationId xmlns:p14="http://schemas.microsoft.com/office/powerpoint/2010/main" val="120684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347209340"/>
              </p:ext>
            </p:extLst>
          </p:nvPr>
        </p:nvGraphicFramePr>
        <p:xfrm>
          <a:off x="317500" y="1532929"/>
          <a:ext cx="8470900" cy="443607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txBox="1">
            <a:spLocks noChangeArrowheads="1"/>
          </p:cNvSpPr>
          <p:nvPr/>
        </p:nvSpPr>
        <p:spPr bwMode="auto">
          <a:xfrm>
            <a:off x="266699" y="47426"/>
            <a:ext cx="8724901"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600" dirty="0"/>
              <a:t>GDP growth has trended downwards since the 1950s</a:t>
            </a:r>
            <a:endParaRPr lang="nl-NL" sz="2600" kern="0" dirty="0"/>
          </a:p>
        </p:txBody>
      </p:sp>
      <p:sp>
        <p:nvSpPr>
          <p:cNvPr id="7" name="TextBox 6"/>
          <p:cNvSpPr txBox="1"/>
          <p:nvPr/>
        </p:nvSpPr>
        <p:spPr>
          <a:xfrm>
            <a:off x="806450" y="1088826"/>
            <a:ext cx="7594600" cy="615553"/>
          </a:xfrm>
          <a:prstGeom prst="rect">
            <a:avLst/>
          </a:prstGeom>
          <a:noFill/>
        </p:spPr>
        <p:txBody>
          <a:bodyPr wrap="square" rtlCol="0">
            <a:spAutoFit/>
          </a:bodyPr>
          <a:lstStyle/>
          <a:p>
            <a:pPr algn="l"/>
            <a:r>
              <a:rPr lang="en-US" b="1" dirty="0">
                <a:solidFill>
                  <a:schemeClr val="tx1"/>
                </a:solidFill>
              </a:rPr>
              <a:t>Real GDP growth</a:t>
            </a:r>
          </a:p>
          <a:p>
            <a:pPr algn="l"/>
            <a:r>
              <a:rPr lang="en-US" sz="1600" dirty="0">
                <a:solidFill>
                  <a:schemeClr val="tx1"/>
                </a:solidFill>
              </a:rPr>
              <a:t>(annual %, 5-year moving average)</a:t>
            </a:r>
            <a:r>
              <a:rPr lang="en-US" sz="1400" baseline="30000" dirty="0">
                <a:solidFill>
                  <a:schemeClr val="tx1"/>
                </a:solidFill>
              </a:rPr>
              <a:t>(1)</a:t>
            </a:r>
            <a:r>
              <a:rPr lang="en-US" sz="1600" dirty="0">
                <a:solidFill>
                  <a:schemeClr val="tx1"/>
                </a:solidFill>
              </a:rPr>
              <a:t> </a:t>
            </a:r>
          </a:p>
        </p:txBody>
      </p:sp>
      <p:sp>
        <p:nvSpPr>
          <p:cNvPr id="8" name="TextBox 7"/>
          <p:cNvSpPr txBox="1"/>
          <p:nvPr/>
        </p:nvSpPr>
        <p:spPr>
          <a:xfrm>
            <a:off x="457200" y="6131350"/>
            <a:ext cx="7404100" cy="400110"/>
          </a:xfrm>
          <a:prstGeom prst="rect">
            <a:avLst/>
          </a:prstGeom>
          <a:noFill/>
        </p:spPr>
        <p:txBody>
          <a:bodyPr wrap="square" rtlCol="0">
            <a:spAutoFit/>
          </a:bodyPr>
          <a:lstStyle/>
          <a:p>
            <a:pPr algn="l"/>
            <a:r>
              <a:rPr lang="en-GB" sz="1000" dirty="0" smtClean="0">
                <a:solidFill>
                  <a:schemeClr val="tx1"/>
                </a:solidFill>
              </a:rPr>
              <a:t>Sources: </a:t>
            </a:r>
            <a:r>
              <a:rPr lang="en-GB" sz="1000" dirty="0">
                <a:solidFill>
                  <a:schemeClr val="tx1"/>
                </a:solidFill>
              </a:rPr>
              <a:t>IMF, World Bank.</a:t>
            </a:r>
          </a:p>
          <a:p>
            <a:pPr algn="l"/>
            <a:r>
              <a:rPr lang="en-GB" sz="1000" baseline="30000" dirty="0">
                <a:solidFill>
                  <a:schemeClr val="tx1"/>
                </a:solidFill>
              </a:rPr>
              <a:t>(1</a:t>
            </a:r>
            <a:r>
              <a:rPr lang="en-GB" sz="1000" baseline="30000" dirty="0" smtClean="0">
                <a:solidFill>
                  <a:schemeClr val="tx1"/>
                </a:solidFill>
              </a:rPr>
              <a:t>) </a:t>
            </a:r>
            <a:r>
              <a:rPr lang="en-GB" sz="1000" dirty="0" smtClean="0">
                <a:solidFill>
                  <a:schemeClr val="tx1"/>
                </a:solidFill>
              </a:rPr>
              <a:t>Dotted </a:t>
            </a:r>
            <a:r>
              <a:rPr lang="en-GB" sz="1000" dirty="0">
                <a:solidFill>
                  <a:schemeClr val="tx1"/>
                </a:solidFill>
              </a:rPr>
              <a:t>line corresponds to the GDP weighed average for the decade starting in 1955, 1965, 1975, 1985, 1995 and 2005.</a:t>
            </a:r>
          </a:p>
        </p:txBody>
      </p:sp>
      <p:sp>
        <p:nvSpPr>
          <p:cNvPr id="10" name="Oval 9"/>
          <p:cNvSpPr/>
          <p:nvPr/>
        </p:nvSpPr>
        <p:spPr bwMode="auto">
          <a:xfrm>
            <a:off x="1323975" y="2689225"/>
            <a:ext cx="660400" cy="457200"/>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BE" sz="2000" b="1" dirty="0">
                <a:solidFill>
                  <a:schemeClr val="tx1"/>
                </a:solidFill>
              </a:rPr>
              <a:t>5</a:t>
            </a:r>
            <a:r>
              <a:rPr kumimoji="0" lang="fr-BE" sz="2000" b="1" i="0" u="none" strike="noStrike" cap="none" normalizeH="0" baseline="0" dirty="0">
                <a:ln>
                  <a:noFill/>
                </a:ln>
                <a:solidFill>
                  <a:schemeClr val="tx1"/>
                </a:solidFill>
                <a:effectLst/>
                <a:latin typeface="Arial" charset="0"/>
              </a:rPr>
              <a:t>.5%</a:t>
            </a:r>
          </a:p>
        </p:txBody>
      </p:sp>
      <p:sp>
        <p:nvSpPr>
          <p:cNvPr id="11" name="Oval 10"/>
          <p:cNvSpPr/>
          <p:nvPr/>
        </p:nvSpPr>
        <p:spPr bwMode="auto">
          <a:xfrm>
            <a:off x="5911850" y="3025774"/>
            <a:ext cx="660400" cy="498475"/>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BE" sz="2000" b="1" dirty="0">
                <a:solidFill>
                  <a:schemeClr val="tx1"/>
                </a:solidFill>
              </a:rPr>
              <a:t>2</a:t>
            </a:r>
            <a:r>
              <a:rPr kumimoji="0" lang="fr-BE" sz="2000" b="1" i="0" u="none" strike="noStrike" cap="none" normalizeH="0" baseline="0" dirty="0">
                <a:ln>
                  <a:noFill/>
                </a:ln>
                <a:solidFill>
                  <a:schemeClr val="tx1"/>
                </a:solidFill>
                <a:effectLst/>
                <a:latin typeface="Arial" charset="0"/>
              </a:rPr>
              <a:t>.5%</a:t>
            </a:r>
          </a:p>
        </p:txBody>
      </p:sp>
      <p:sp>
        <p:nvSpPr>
          <p:cNvPr id="12" name="Oval 11"/>
          <p:cNvSpPr/>
          <p:nvPr/>
        </p:nvSpPr>
        <p:spPr bwMode="auto">
          <a:xfrm>
            <a:off x="7289800" y="3613150"/>
            <a:ext cx="660400" cy="438149"/>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BE" sz="2000" b="1" i="0" u="none" strike="noStrike" cap="none" normalizeH="0" baseline="0" dirty="0">
                <a:ln>
                  <a:noFill/>
                </a:ln>
                <a:solidFill>
                  <a:schemeClr val="tx1"/>
                </a:solidFill>
                <a:effectLst/>
                <a:latin typeface="Arial" charset="0"/>
              </a:rPr>
              <a:t>1.3%</a:t>
            </a:r>
          </a:p>
        </p:txBody>
      </p:sp>
      <p:sp>
        <p:nvSpPr>
          <p:cNvPr id="13" name="Oval 12"/>
          <p:cNvSpPr/>
          <p:nvPr/>
        </p:nvSpPr>
        <p:spPr bwMode="auto">
          <a:xfrm>
            <a:off x="4711700" y="2832100"/>
            <a:ext cx="660400" cy="412750"/>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BE" sz="2000" b="1" dirty="0">
                <a:solidFill>
                  <a:schemeClr val="tx1"/>
                </a:solidFill>
              </a:rPr>
              <a:t>3</a:t>
            </a:r>
            <a:r>
              <a:rPr kumimoji="0" lang="fr-BE" sz="2000" b="1" i="0" u="none" strike="noStrike" cap="none" normalizeH="0" baseline="0" dirty="0">
                <a:ln>
                  <a:noFill/>
                </a:ln>
                <a:solidFill>
                  <a:schemeClr val="tx1"/>
                </a:solidFill>
                <a:effectLst/>
                <a:latin typeface="Arial" charset="0"/>
              </a:rPr>
              <a:t>.0%</a:t>
            </a:r>
          </a:p>
        </p:txBody>
      </p:sp>
      <p:sp>
        <p:nvSpPr>
          <p:cNvPr id="14" name="Oval 13"/>
          <p:cNvSpPr/>
          <p:nvPr/>
        </p:nvSpPr>
        <p:spPr bwMode="auto">
          <a:xfrm>
            <a:off x="3632200" y="2854324"/>
            <a:ext cx="660400" cy="409575"/>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BE" sz="2000" b="1" dirty="0">
                <a:solidFill>
                  <a:schemeClr val="tx1"/>
                </a:solidFill>
              </a:rPr>
              <a:t>3</a:t>
            </a:r>
            <a:r>
              <a:rPr kumimoji="0" lang="fr-BE" sz="2000" b="1" i="0" u="none" strike="noStrike" cap="none" normalizeH="0" baseline="0" dirty="0">
                <a:ln>
                  <a:noFill/>
                </a:ln>
                <a:solidFill>
                  <a:schemeClr val="tx1"/>
                </a:solidFill>
                <a:effectLst/>
                <a:latin typeface="Arial" charset="0"/>
              </a:rPr>
              <a:t>.0%</a:t>
            </a:r>
          </a:p>
        </p:txBody>
      </p:sp>
      <p:sp>
        <p:nvSpPr>
          <p:cNvPr id="15" name="Oval 14"/>
          <p:cNvSpPr/>
          <p:nvPr/>
        </p:nvSpPr>
        <p:spPr bwMode="auto">
          <a:xfrm>
            <a:off x="2498725" y="2749550"/>
            <a:ext cx="660400" cy="438150"/>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BE" sz="2000" b="1" dirty="0">
                <a:solidFill>
                  <a:schemeClr val="tx1"/>
                </a:solidFill>
              </a:rPr>
              <a:t>5</a:t>
            </a:r>
            <a:r>
              <a:rPr kumimoji="0" lang="fr-BE" sz="2000" b="1" i="0" u="none" strike="noStrike" cap="none" normalizeH="0" baseline="0" dirty="0">
                <a:ln>
                  <a:noFill/>
                </a:ln>
                <a:solidFill>
                  <a:schemeClr val="tx1"/>
                </a:solidFill>
                <a:effectLst/>
                <a:latin typeface="Arial" charset="0"/>
              </a:rPr>
              <a:t>.2%</a:t>
            </a:r>
          </a:p>
        </p:txBody>
      </p:sp>
    </p:spTree>
    <p:extLst>
      <p:ext uri="{BB962C8B-B14F-4D97-AF65-F5344CB8AC3E}">
        <p14:creationId xmlns:p14="http://schemas.microsoft.com/office/powerpoint/2010/main" val="28223270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29217" y="1088510"/>
            <a:ext cx="7272857" cy="5190986"/>
          </a:xfrm>
          <a:prstGeom prst="rect">
            <a:avLst/>
          </a:prstGeom>
        </p:spPr>
      </p:pic>
      <p:sp>
        <p:nvSpPr>
          <p:cNvPr id="6" name="Rectangle 2"/>
          <p:cNvSpPr txBox="1">
            <a:spLocks noChangeArrowheads="1"/>
          </p:cNvSpPr>
          <p:nvPr/>
        </p:nvSpPr>
        <p:spPr bwMode="auto">
          <a:xfrm>
            <a:off x="438489" y="161925"/>
            <a:ext cx="8553111"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800" dirty="0" smtClean="0"/>
              <a:t>Economic growth ≠ societal progress</a:t>
            </a:r>
            <a:endParaRPr lang="nl-NL" sz="2800" kern="0" dirty="0"/>
          </a:p>
        </p:txBody>
      </p:sp>
    </p:spTree>
    <p:extLst>
      <p:ext uri="{BB962C8B-B14F-4D97-AF65-F5344CB8AC3E}">
        <p14:creationId xmlns:p14="http://schemas.microsoft.com/office/powerpoint/2010/main" val="3449100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977900" y="920751"/>
            <a:ext cx="7086599" cy="654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en-GB" sz="1800" noProof="0" dirty="0">
              <a:solidFill>
                <a:schemeClr val="tx1"/>
              </a:solidFill>
            </a:endParaRPr>
          </a:p>
        </p:txBody>
      </p:sp>
      <p:sp>
        <p:nvSpPr>
          <p:cNvPr id="10" name="Rectangle 9"/>
          <p:cNvSpPr/>
          <p:nvPr/>
        </p:nvSpPr>
        <p:spPr>
          <a:xfrm>
            <a:off x="370721" y="1143866"/>
            <a:ext cx="8293210" cy="627735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GB" sz="1900" dirty="0">
                <a:solidFill>
                  <a:srgbClr val="000000"/>
                </a:solidFill>
              </a:rPr>
              <a:t>Economic growth before the crisis was artificially boosted by unsustainable credit boom. Financial regulation may reduce short-term growth, at the benefit of financial sustainability and long-term growth.     </a:t>
            </a:r>
          </a:p>
          <a:p>
            <a:pPr marL="285750" indent="-285750" algn="just">
              <a:lnSpc>
                <a:spcPct val="150000"/>
              </a:lnSpc>
              <a:buFont typeface="Arial" panose="020B0604020202020204" pitchFamily="34" charset="0"/>
              <a:buChar char="•"/>
            </a:pPr>
            <a:endParaRPr lang="en-GB" sz="1900" dirty="0">
              <a:solidFill>
                <a:srgbClr val="000000"/>
              </a:solidFill>
            </a:endParaRPr>
          </a:p>
          <a:p>
            <a:pPr marL="285750" indent="-285750" algn="just">
              <a:lnSpc>
                <a:spcPct val="150000"/>
              </a:lnSpc>
              <a:buFont typeface="Arial" panose="020B0604020202020204" pitchFamily="34" charset="0"/>
              <a:buChar char="•"/>
            </a:pPr>
            <a:r>
              <a:rPr lang="en-GB" sz="1900" dirty="0">
                <a:solidFill>
                  <a:srgbClr val="000000"/>
                </a:solidFill>
              </a:rPr>
              <a:t>Environment has not received proper attention for long. Climate change policies and other environmental regulations may reduce economic growth, at the benefit of intergenerational well-being. </a:t>
            </a:r>
            <a:endParaRPr lang="en-GB" sz="1900" dirty="0" smtClean="0">
              <a:solidFill>
                <a:srgbClr val="000000"/>
              </a:solidFill>
            </a:endParaRPr>
          </a:p>
          <a:p>
            <a:pPr marL="285750" indent="-285750" algn="just">
              <a:lnSpc>
                <a:spcPct val="150000"/>
              </a:lnSpc>
              <a:buFont typeface="Arial" panose="020B0604020202020204" pitchFamily="34" charset="0"/>
              <a:buChar char="•"/>
            </a:pPr>
            <a:endParaRPr lang="en-GB" sz="2000" dirty="0" smtClean="0">
              <a:solidFill>
                <a:srgbClr val="000000"/>
              </a:solidFill>
            </a:endParaRPr>
          </a:p>
          <a:p>
            <a:pPr marL="285750" indent="-285750" algn="just">
              <a:lnSpc>
                <a:spcPct val="150000"/>
              </a:lnSpc>
              <a:buFont typeface="Arial" panose="020B0604020202020204" pitchFamily="34" charset="0"/>
              <a:buChar char="•"/>
            </a:pPr>
            <a:r>
              <a:rPr lang="en-GB" sz="2000" dirty="0" smtClean="0">
                <a:solidFill>
                  <a:srgbClr val="000000"/>
                </a:solidFill>
              </a:rPr>
              <a:t>Multidimensional </a:t>
            </a:r>
            <a:r>
              <a:rPr lang="en-GB" sz="2000" dirty="0">
                <a:solidFill>
                  <a:srgbClr val="000000"/>
                </a:solidFill>
              </a:rPr>
              <a:t>“well-being” (cf. </a:t>
            </a:r>
            <a:r>
              <a:rPr lang="en-GB" sz="2000" dirty="0" err="1">
                <a:solidFill>
                  <a:srgbClr val="000000"/>
                </a:solidFill>
              </a:rPr>
              <a:t>Stiglitz-Fitoussi</a:t>
            </a:r>
            <a:r>
              <a:rPr lang="en-GB" sz="2000" dirty="0">
                <a:solidFill>
                  <a:srgbClr val="000000"/>
                </a:solidFill>
              </a:rPr>
              <a:t> report of 2009 and subsequent works at national and international levels</a:t>
            </a:r>
            <a:r>
              <a:rPr lang="en-GB" sz="2000" dirty="0" smtClean="0">
                <a:solidFill>
                  <a:srgbClr val="000000"/>
                </a:solidFill>
              </a:rPr>
              <a:t>).  </a:t>
            </a:r>
            <a:endParaRPr lang="en-GB" sz="2000" dirty="0">
              <a:solidFill>
                <a:srgbClr val="000000"/>
              </a:solidFill>
            </a:endParaRPr>
          </a:p>
          <a:p>
            <a:pPr algn="just">
              <a:lnSpc>
                <a:spcPct val="150000"/>
              </a:lnSpc>
            </a:pPr>
            <a:r>
              <a:rPr lang="en-GB" sz="1900" dirty="0" smtClean="0">
                <a:solidFill>
                  <a:srgbClr val="000000"/>
                </a:solidFill>
              </a:rPr>
              <a:t> </a:t>
            </a:r>
            <a:endParaRPr lang="en-GB" sz="1900" dirty="0">
              <a:solidFill>
                <a:srgbClr val="000000"/>
              </a:solidFill>
            </a:endParaRPr>
          </a:p>
          <a:p>
            <a:pPr marL="285750" indent="-285750" algn="just">
              <a:lnSpc>
                <a:spcPct val="150000"/>
              </a:lnSpc>
              <a:buFont typeface="Arial" panose="020B0604020202020204" pitchFamily="34" charset="0"/>
              <a:buChar char="•"/>
            </a:pPr>
            <a:endParaRPr lang="en-GB" sz="1900" dirty="0">
              <a:solidFill>
                <a:srgbClr val="000000"/>
              </a:solidFill>
            </a:endParaRPr>
          </a:p>
          <a:p>
            <a:pPr marL="285750" indent="-285750" algn="just">
              <a:lnSpc>
                <a:spcPct val="150000"/>
              </a:lnSpc>
              <a:buFont typeface="Arial" panose="020B0604020202020204" pitchFamily="34" charset="0"/>
              <a:buChar char="•"/>
            </a:pPr>
            <a:endParaRPr lang="en-GB" sz="1900" dirty="0">
              <a:solidFill>
                <a:srgbClr val="000000"/>
              </a:solidFill>
            </a:endParaRPr>
          </a:p>
          <a:p>
            <a:pPr marL="285750" indent="-285750" algn="just">
              <a:lnSpc>
                <a:spcPct val="150000"/>
              </a:lnSpc>
              <a:buFont typeface="Arial" panose="020B0604020202020204" pitchFamily="34" charset="0"/>
              <a:buChar char="•"/>
            </a:pPr>
            <a:endParaRPr lang="fr-BE" sz="1900" dirty="0">
              <a:solidFill>
                <a:srgbClr val="000000"/>
              </a:solidFill>
            </a:endParaRPr>
          </a:p>
        </p:txBody>
      </p:sp>
      <p:sp>
        <p:nvSpPr>
          <p:cNvPr id="6" name="Rectangle 2"/>
          <p:cNvSpPr txBox="1">
            <a:spLocks noChangeArrowheads="1"/>
          </p:cNvSpPr>
          <p:nvPr/>
        </p:nvSpPr>
        <p:spPr bwMode="auto">
          <a:xfrm>
            <a:off x="438489" y="161925"/>
            <a:ext cx="8553111"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800" dirty="0" smtClean="0"/>
              <a:t>Economic growth quality vs. quantity</a:t>
            </a:r>
            <a:endParaRPr lang="nl-NL" sz="2800" kern="0" dirty="0"/>
          </a:p>
        </p:txBody>
      </p:sp>
    </p:spTree>
    <p:extLst>
      <p:ext uri="{BB962C8B-B14F-4D97-AF65-F5344CB8AC3E}">
        <p14:creationId xmlns:p14="http://schemas.microsoft.com/office/powerpoint/2010/main" val="2515561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81820" y="261254"/>
            <a:ext cx="8472832"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pPr algn="just"/>
            <a:r>
              <a:rPr lang="en-US" sz="2600" dirty="0"/>
              <a:t>How to foster </a:t>
            </a:r>
            <a:r>
              <a:rPr lang="en-US" sz="2600" dirty="0" smtClean="0"/>
              <a:t>productivity, </a:t>
            </a:r>
            <a:r>
              <a:rPr lang="en-US" sz="2600" dirty="0"/>
              <a:t>inclusiveness and sustainable well-being improvements?</a:t>
            </a:r>
            <a:endParaRPr lang="fr-FR" sz="2600" dirty="0"/>
          </a:p>
        </p:txBody>
      </p:sp>
      <p:sp>
        <p:nvSpPr>
          <p:cNvPr id="4" name="TextBox 3"/>
          <p:cNvSpPr txBox="1"/>
          <p:nvPr/>
        </p:nvSpPr>
        <p:spPr>
          <a:xfrm>
            <a:off x="363614" y="1174287"/>
            <a:ext cx="8481760" cy="4853637"/>
          </a:xfrm>
          <a:prstGeom prst="rect">
            <a:avLst/>
          </a:prstGeom>
          <a:noFill/>
        </p:spPr>
        <p:txBody>
          <a:bodyPr wrap="square" rtlCol="0">
            <a:spAutoFit/>
          </a:bodyPr>
          <a:lstStyle/>
          <a:p>
            <a:pPr marL="285750" indent="-285750" algn="just">
              <a:buFont typeface="Arial" panose="020B0604020202020204" pitchFamily="34" charset="0"/>
              <a:buChar char="•"/>
            </a:pPr>
            <a:endParaRPr lang="en-US" sz="1700" dirty="0">
              <a:solidFill>
                <a:srgbClr val="002060"/>
              </a:solidFill>
            </a:endParaRPr>
          </a:p>
          <a:p>
            <a:pPr marL="285750" indent="-285750" algn="just">
              <a:lnSpc>
                <a:spcPct val="110000"/>
              </a:lnSpc>
              <a:buFont typeface="Arial" panose="020B0604020202020204" pitchFamily="34" charset="0"/>
              <a:buChar char="•"/>
            </a:pPr>
            <a:r>
              <a:rPr lang="en-US" dirty="0">
                <a:solidFill>
                  <a:srgbClr val="002060"/>
                </a:solidFill>
              </a:rPr>
              <a:t>Address crisis </a:t>
            </a:r>
            <a:r>
              <a:rPr lang="en-US" dirty="0" smtClean="0">
                <a:solidFill>
                  <a:srgbClr val="002060"/>
                </a:solidFill>
              </a:rPr>
              <a:t>legacies (debt, investment, zombie firms, etc.)</a:t>
            </a:r>
            <a:endParaRPr lang="en-US" dirty="0">
              <a:solidFill>
                <a:srgbClr val="002060"/>
              </a:solidFill>
            </a:endParaRPr>
          </a:p>
          <a:p>
            <a:pPr marL="285750" indent="-285750" algn="just">
              <a:lnSpc>
                <a:spcPct val="110000"/>
              </a:lnSpc>
              <a:buFont typeface="Arial" panose="020B0604020202020204" pitchFamily="34" charset="0"/>
              <a:buChar char="•"/>
            </a:pPr>
            <a:endParaRPr lang="en-US" dirty="0">
              <a:solidFill>
                <a:srgbClr val="002060"/>
              </a:solidFill>
            </a:endParaRPr>
          </a:p>
          <a:p>
            <a:pPr marL="285750" lvl="0" indent="-285750" algn="just">
              <a:lnSpc>
                <a:spcPct val="110000"/>
              </a:lnSpc>
              <a:buFont typeface="Arial" panose="020B0604020202020204" pitchFamily="34" charset="0"/>
              <a:buChar char="•"/>
            </a:pPr>
            <a:r>
              <a:rPr lang="en-US" dirty="0">
                <a:solidFill>
                  <a:schemeClr val="accent2">
                    <a:lumMod val="50000"/>
                  </a:schemeClr>
                </a:solidFill>
              </a:rPr>
              <a:t>Reinforce institutions &amp; reduce policy uncertainty</a:t>
            </a:r>
            <a:endParaRPr lang="fr-FR" dirty="0">
              <a:solidFill>
                <a:schemeClr val="accent2">
                  <a:lumMod val="50000"/>
                </a:schemeClr>
              </a:solidFill>
            </a:endParaRPr>
          </a:p>
          <a:p>
            <a:pPr algn="just">
              <a:lnSpc>
                <a:spcPct val="110000"/>
              </a:lnSpc>
            </a:pPr>
            <a:endParaRPr lang="en-US" dirty="0">
              <a:solidFill>
                <a:srgbClr val="002060"/>
              </a:solidFill>
            </a:endParaRPr>
          </a:p>
          <a:p>
            <a:pPr marL="285750" indent="-285750" algn="just">
              <a:lnSpc>
                <a:spcPct val="110000"/>
              </a:lnSpc>
              <a:buFont typeface="Arial" panose="020B0604020202020204" pitchFamily="34" charset="0"/>
              <a:buChar char="•"/>
            </a:pPr>
            <a:r>
              <a:rPr lang="en-US" dirty="0">
                <a:solidFill>
                  <a:srgbClr val="002060"/>
                </a:solidFill>
              </a:rPr>
              <a:t>S</a:t>
            </a:r>
            <a:r>
              <a:rPr lang="en-US" dirty="0" smtClean="0">
                <a:solidFill>
                  <a:srgbClr val="002060"/>
                </a:solidFill>
              </a:rPr>
              <a:t>tructural policies (mitigate ageing, firm entry/restructuring, tax system)    </a:t>
            </a:r>
            <a:endParaRPr lang="en-US" dirty="0">
              <a:solidFill>
                <a:srgbClr val="002060"/>
              </a:solidFill>
            </a:endParaRPr>
          </a:p>
          <a:p>
            <a:pPr marL="285750" indent="-285750" algn="just">
              <a:lnSpc>
                <a:spcPct val="110000"/>
              </a:lnSpc>
              <a:buFont typeface="Arial" panose="020B0604020202020204" pitchFamily="34" charset="0"/>
              <a:buChar char="•"/>
            </a:pPr>
            <a:endParaRPr lang="en-US" dirty="0">
              <a:solidFill>
                <a:srgbClr val="002060"/>
              </a:solidFill>
            </a:endParaRPr>
          </a:p>
          <a:p>
            <a:pPr marL="285750" indent="-285750" algn="just">
              <a:lnSpc>
                <a:spcPct val="110000"/>
              </a:lnSpc>
              <a:buFont typeface="Arial" panose="020B0604020202020204" pitchFamily="34" charset="0"/>
              <a:buChar char="•"/>
            </a:pPr>
            <a:r>
              <a:rPr lang="en-US" dirty="0">
                <a:solidFill>
                  <a:srgbClr val="002060"/>
                </a:solidFill>
              </a:rPr>
              <a:t>Reduce inequalities: foster opportunities (skills &amp; </a:t>
            </a:r>
            <a:r>
              <a:rPr lang="en-US" dirty="0" smtClean="0">
                <a:solidFill>
                  <a:srgbClr val="002060"/>
                </a:solidFill>
              </a:rPr>
              <a:t>education, health)</a:t>
            </a:r>
            <a:endParaRPr lang="en-US" dirty="0">
              <a:solidFill>
                <a:srgbClr val="002060"/>
              </a:solidFill>
            </a:endParaRPr>
          </a:p>
          <a:p>
            <a:pPr algn="just">
              <a:lnSpc>
                <a:spcPct val="110000"/>
              </a:lnSpc>
            </a:pPr>
            <a:endParaRPr lang="en-US" dirty="0">
              <a:solidFill>
                <a:srgbClr val="002060"/>
              </a:solidFill>
            </a:endParaRPr>
          </a:p>
          <a:p>
            <a:pPr marL="285750" indent="-285750" algn="just">
              <a:lnSpc>
                <a:spcPct val="110000"/>
              </a:lnSpc>
              <a:buFont typeface="Arial" panose="020B0604020202020204" pitchFamily="34" charset="0"/>
              <a:buChar char="•"/>
            </a:pPr>
            <a:r>
              <a:rPr lang="en-US" dirty="0">
                <a:solidFill>
                  <a:srgbClr val="002060"/>
                </a:solidFill>
              </a:rPr>
              <a:t>Rethink </a:t>
            </a:r>
            <a:r>
              <a:rPr lang="en-US" dirty="0" smtClean="0">
                <a:solidFill>
                  <a:srgbClr val="002060"/>
                </a:solidFill>
              </a:rPr>
              <a:t>innovation &amp; entrepreneurship policy </a:t>
            </a:r>
            <a:r>
              <a:rPr lang="en-US" dirty="0">
                <a:solidFill>
                  <a:srgbClr val="002060"/>
                </a:solidFill>
              </a:rPr>
              <a:t>&amp; manage “creative destruction”</a:t>
            </a:r>
          </a:p>
          <a:p>
            <a:pPr algn="just">
              <a:lnSpc>
                <a:spcPct val="110000"/>
              </a:lnSpc>
            </a:pPr>
            <a:endParaRPr lang="en-US" dirty="0">
              <a:solidFill>
                <a:srgbClr val="002060"/>
              </a:solidFill>
            </a:endParaRPr>
          </a:p>
          <a:p>
            <a:pPr marL="285750" indent="-285750" algn="just">
              <a:lnSpc>
                <a:spcPct val="110000"/>
              </a:lnSpc>
              <a:buFont typeface="Arial" panose="020B0604020202020204" pitchFamily="34" charset="0"/>
              <a:buChar char="•"/>
            </a:pPr>
            <a:r>
              <a:rPr lang="en-US" dirty="0">
                <a:solidFill>
                  <a:srgbClr val="002060"/>
                </a:solidFill>
              </a:rPr>
              <a:t>Seize the opportunities of the </a:t>
            </a:r>
            <a:r>
              <a:rPr lang="en-US" dirty="0" smtClean="0">
                <a:solidFill>
                  <a:srgbClr val="002060"/>
                </a:solidFill>
              </a:rPr>
              <a:t>“green” economy (regulation)</a:t>
            </a:r>
            <a:endParaRPr lang="en-US" dirty="0">
              <a:solidFill>
                <a:srgbClr val="002060"/>
              </a:solidFill>
            </a:endParaRPr>
          </a:p>
          <a:p>
            <a:pPr marL="285750" indent="-285750" algn="just">
              <a:lnSpc>
                <a:spcPct val="110000"/>
              </a:lnSpc>
              <a:buFont typeface="Arial" panose="020B0604020202020204" pitchFamily="34" charset="0"/>
              <a:buChar char="•"/>
            </a:pPr>
            <a:endParaRPr lang="en-US" dirty="0">
              <a:solidFill>
                <a:srgbClr val="002060"/>
              </a:solidFill>
            </a:endParaRPr>
          </a:p>
          <a:p>
            <a:pPr marL="285750" indent="-285750" algn="just">
              <a:lnSpc>
                <a:spcPct val="110000"/>
              </a:lnSpc>
              <a:buFont typeface="Arial" panose="020B0604020202020204" pitchFamily="34" charset="0"/>
              <a:buChar char="•"/>
            </a:pPr>
            <a:r>
              <a:rPr lang="en-GB" dirty="0">
                <a:solidFill>
                  <a:srgbClr val="002060"/>
                </a:solidFill>
                <a:sym typeface="Wingdings" panose="05000000000000000000" pitchFamily="2" charset="2"/>
              </a:rPr>
              <a:t>Continue shifting the policy goal from GDP growth to well-being</a:t>
            </a:r>
          </a:p>
          <a:p>
            <a:pPr algn="just"/>
            <a:endParaRPr lang="en-GB" sz="1700" b="1" dirty="0">
              <a:solidFill>
                <a:srgbClr val="002060"/>
              </a:solidFill>
              <a:sym typeface="Wingdings" panose="05000000000000000000" pitchFamily="2" charset="2"/>
            </a:endParaRPr>
          </a:p>
          <a:p>
            <a:pPr marL="544513" lvl="1" indent="-363538" algn="just">
              <a:buFont typeface="Wingdings" pitchFamily="2" charset="2"/>
              <a:buChar char="à"/>
            </a:pPr>
            <a:r>
              <a:rPr lang="en-GB" b="1" dirty="0">
                <a:solidFill>
                  <a:srgbClr val="002060"/>
                </a:solidFill>
                <a:sym typeface="Wingdings" panose="05000000000000000000" pitchFamily="2" charset="2"/>
              </a:rPr>
              <a:t>Adopt a </a:t>
            </a:r>
            <a:r>
              <a:rPr lang="en-GB" b="1" dirty="0" smtClean="0">
                <a:solidFill>
                  <a:srgbClr val="002060"/>
                </a:solidFill>
                <a:sym typeface="Wingdings" panose="05000000000000000000" pitchFamily="2" charset="2"/>
              </a:rPr>
              <a:t>comprehensive approach </a:t>
            </a:r>
            <a:r>
              <a:rPr lang="en-GB" b="1" dirty="0">
                <a:solidFill>
                  <a:srgbClr val="002060"/>
                </a:solidFill>
                <a:sym typeface="Wingdings" panose="05000000000000000000" pitchFamily="2" charset="2"/>
              </a:rPr>
              <a:t>&amp; cooperate at international level</a:t>
            </a:r>
          </a:p>
        </p:txBody>
      </p:sp>
    </p:spTree>
    <p:extLst>
      <p:ext uri="{BB962C8B-B14F-4D97-AF65-F5344CB8AC3E}">
        <p14:creationId xmlns:p14="http://schemas.microsoft.com/office/powerpoint/2010/main" val="29351450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02BD2105-674C-441C-8471-81C585E2AA94}"/>
              </a:ext>
            </a:extLst>
          </p:cNvPr>
          <p:cNvSpPr txBox="1">
            <a:spLocks noChangeArrowheads="1"/>
          </p:cNvSpPr>
          <p:nvPr/>
        </p:nvSpPr>
        <p:spPr bwMode="auto">
          <a:xfrm>
            <a:off x="257175" y="215900"/>
            <a:ext cx="8496300"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600" dirty="0" smtClean="0"/>
              <a:t>Conclusions</a:t>
            </a:r>
            <a:endParaRPr lang="fr-FR" sz="2600" dirty="0"/>
          </a:p>
        </p:txBody>
      </p:sp>
      <p:sp>
        <p:nvSpPr>
          <p:cNvPr id="6" name="TextBox 5">
            <a:extLst>
              <a:ext uri="{FF2B5EF4-FFF2-40B4-BE49-F238E27FC236}">
                <a16:creationId xmlns="" xmlns:a16="http://schemas.microsoft.com/office/drawing/2014/main" id="{122A15BE-7620-41E0-B6C2-A1A009DBB2D1}"/>
              </a:ext>
            </a:extLst>
          </p:cNvPr>
          <p:cNvSpPr txBox="1"/>
          <p:nvPr/>
        </p:nvSpPr>
        <p:spPr>
          <a:xfrm>
            <a:off x="332647" y="1304315"/>
            <a:ext cx="8487503" cy="5394296"/>
          </a:xfrm>
          <a:prstGeom prst="rect">
            <a:avLst/>
          </a:prstGeom>
          <a:noFill/>
        </p:spPr>
        <p:txBody>
          <a:bodyPr wrap="square" rtlCol="0">
            <a:spAutoFit/>
          </a:bodyPr>
          <a:lstStyle/>
          <a:p>
            <a:pPr marL="285750" indent="-285750" algn="just">
              <a:lnSpc>
                <a:spcPct val="140000"/>
              </a:lnSpc>
              <a:buFont typeface="Arial" panose="020B0604020202020204" pitchFamily="34" charset="0"/>
              <a:buChar char="•"/>
            </a:pPr>
            <a:r>
              <a:rPr lang="en-GB" sz="1900" dirty="0" smtClean="0">
                <a:solidFill>
                  <a:srgbClr val="002060"/>
                </a:solidFill>
              </a:rPr>
              <a:t>Economic growth in advanced economies is low by post war standards </a:t>
            </a:r>
          </a:p>
          <a:p>
            <a:pPr marL="285750" indent="-285750" algn="just">
              <a:lnSpc>
                <a:spcPct val="140000"/>
              </a:lnSpc>
              <a:buFont typeface="Arial" panose="020B0604020202020204" pitchFamily="34" charset="0"/>
              <a:buChar char="•"/>
            </a:pPr>
            <a:endParaRPr lang="en-GB" sz="1900" dirty="0" smtClean="0">
              <a:solidFill>
                <a:srgbClr val="002060"/>
              </a:solidFill>
            </a:endParaRPr>
          </a:p>
          <a:p>
            <a:pPr marL="285750" indent="-285750" algn="just">
              <a:lnSpc>
                <a:spcPct val="140000"/>
              </a:lnSpc>
              <a:buFont typeface="Arial" panose="020B0604020202020204" pitchFamily="34" charset="0"/>
              <a:buChar char="•"/>
            </a:pPr>
            <a:r>
              <a:rPr lang="en-GB" sz="1900" dirty="0" smtClean="0">
                <a:solidFill>
                  <a:srgbClr val="002060"/>
                </a:solidFill>
              </a:rPr>
              <a:t>Labour utilisation and labour productivity growth contributed to the decline</a:t>
            </a:r>
          </a:p>
          <a:p>
            <a:pPr algn="just">
              <a:lnSpc>
                <a:spcPct val="140000"/>
              </a:lnSpc>
            </a:pPr>
            <a:endParaRPr lang="en-GB" sz="1900" dirty="0" smtClean="0">
              <a:solidFill>
                <a:srgbClr val="002060"/>
              </a:solidFill>
            </a:endParaRPr>
          </a:p>
          <a:p>
            <a:pPr marL="285750" indent="-285750" algn="just">
              <a:lnSpc>
                <a:spcPct val="140000"/>
              </a:lnSpc>
              <a:buFont typeface="Arial" panose="020B0604020202020204" pitchFamily="34" charset="0"/>
              <a:buChar char="•"/>
            </a:pPr>
            <a:r>
              <a:rPr lang="en-GB" sz="1900" dirty="0">
                <a:solidFill>
                  <a:srgbClr val="002060"/>
                </a:solidFill>
              </a:rPr>
              <a:t>S</a:t>
            </a:r>
            <a:r>
              <a:rPr lang="en-GB" sz="1900" dirty="0" smtClean="0">
                <a:solidFill>
                  <a:srgbClr val="002060"/>
                </a:solidFill>
              </a:rPr>
              <a:t>tructural as well as conjunctural factors are at play</a:t>
            </a:r>
          </a:p>
          <a:p>
            <a:pPr algn="just">
              <a:lnSpc>
                <a:spcPct val="140000"/>
              </a:lnSpc>
            </a:pPr>
            <a:endParaRPr lang="en-GB" sz="1900" dirty="0" smtClean="0">
              <a:solidFill>
                <a:srgbClr val="002060"/>
              </a:solidFill>
            </a:endParaRPr>
          </a:p>
          <a:p>
            <a:pPr marL="285750" indent="-285750" algn="just">
              <a:lnSpc>
                <a:spcPct val="140000"/>
              </a:lnSpc>
              <a:buFont typeface="Arial" panose="020B0604020202020204" pitchFamily="34" charset="0"/>
              <a:buChar char="•"/>
            </a:pPr>
            <a:r>
              <a:rPr lang="en-GB" sz="1900" dirty="0" smtClean="0">
                <a:solidFill>
                  <a:srgbClr val="002060"/>
                </a:solidFill>
              </a:rPr>
              <a:t>Demography will continue to weigh on growth looking forward</a:t>
            </a:r>
          </a:p>
          <a:p>
            <a:pPr marL="285750" indent="-285750" algn="just">
              <a:lnSpc>
                <a:spcPct val="140000"/>
              </a:lnSpc>
              <a:buFont typeface="Arial" panose="020B0604020202020204" pitchFamily="34" charset="0"/>
              <a:buChar char="•"/>
            </a:pPr>
            <a:endParaRPr lang="en-GB" sz="1900" dirty="0" smtClean="0">
              <a:solidFill>
                <a:srgbClr val="002060"/>
              </a:solidFill>
            </a:endParaRPr>
          </a:p>
          <a:p>
            <a:pPr marL="285750" indent="-285750" algn="just">
              <a:lnSpc>
                <a:spcPct val="140000"/>
              </a:lnSpc>
              <a:buFont typeface="Arial" panose="020B0604020202020204" pitchFamily="34" charset="0"/>
              <a:buChar char="•"/>
            </a:pPr>
            <a:r>
              <a:rPr lang="en-GB" sz="1900" dirty="0" smtClean="0">
                <a:solidFill>
                  <a:srgbClr val="002060"/>
                </a:solidFill>
              </a:rPr>
              <a:t>Potential of current/on-going innovations?</a:t>
            </a:r>
          </a:p>
          <a:p>
            <a:pPr marL="285750" indent="-285750" algn="just">
              <a:lnSpc>
                <a:spcPct val="140000"/>
              </a:lnSpc>
              <a:buFont typeface="Arial" panose="020B0604020202020204" pitchFamily="34" charset="0"/>
              <a:buChar char="•"/>
            </a:pPr>
            <a:endParaRPr lang="en-GB" sz="1900" dirty="0" smtClean="0">
              <a:solidFill>
                <a:srgbClr val="002060"/>
              </a:solidFill>
            </a:endParaRPr>
          </a:p>
          <a:p>
            <a:pPr marL="285750" indent="-285750" algn="just">
              <a:lnSpc>
                <a:spcPct val="140000"/>
              </a:lnSpc>
              <a:buFont typeface="Arial" panose="020B0604020202020204" pitchFamily="34" charset="0"/>
              <a:buChar char="•"/>
            </a:pPr>
            <a:r>
              <a:rPr lang="en-GB" sz="1900" dirty="0" smtClean="0">
                <a:solidFill>
                  <a:srgbClr val="002060"/>
                </a:solidFill>
              </a:rPr>
              <a:t>Focus on the “quality” vs. “quantity” of economic growth</a:t>
            </a:r>
          </a:p>
          <a:p>
            <a:pPr marL="285750" indent="-285750" algn="just">
              <a:lnSpc>
                <a:spcPct val="140000"/>
              </a:lnSpc>
              <a:buFont typeface="Arial" panose="020B0604020202020204" pitchFamily="34" charset="0"/>
              <a:buChar char="•"/>
            </a:pPr>
            <a:endParaRPr lang="en-GB" sz="1900" dirty="0" smtClean="0">
              <a:solidFill>
                <a:srgbClr val="002060"/>
              </a:solidFill>
            </a:endParaRPr>
          </a:p>
          <a:p>
            <a:pPr marL="285750" indent="-285750" algn="just">
              <a:lnSpc>
                <a:spcPct val="140000"/>
              </a:lnSpc>
              <a:buFont typeface="Arial" panose="020B0604020202020204" pitchFamily="34" charset="0"/>
              <a:buChar char="•"/>
            </a:pPr>
            <a:endParaRPr lang="en-GB" sz="1900" dirty="0">
              <a:solidFill>
                <a:srgbClr val="002060"/>
              </a:solidFill>
            </a:endParaRPr>
          </a:p>
        </p:txBody>
      </p:sp>
    </p:spTree>
    <p:extLst>
      <p:ext uri="{BB962C8B-B14F-4D97-AF65-F5344CB8AC3E}">
        <p14:creationId xmlns:p14="http://schemas.microsoft.com/office/powerpoint/2010/main" val="133197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690351550"/>
              </p:ext>
            </p:extLst>
          </p:nvPr>
        </p:nvGraphicFramePr>
        <p:xfrm>
          <a:off x="355601" y="1485899"/>
          <a:ext cx="8470900" cy="46046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38200" y="965199"/>
            <a:ext cx="7594600" cy="615553"/>
          </a:xfrm>
          <a:prstGeom prst="rect">
            <a:avLst/>
          </a:prstGeom>
          <a:noFill/>
        </p:spPr>
        <p:txBody>
          <a:bodyPr wrap="square" rtlCol="0">
            <a:spAutoFit/>
          </a:bodyPr>
          <a:lstStyle/>
          <a:p>
            <a:pPr algn="l"/>
            <a:r>
              <a:rPr lang="en-US" b="1" dirty="0">
                <a:solidFill>
                  <a:schemeClr val="tx1"/>
                </a:solidFill>
              </a:rPr>
              <a:t>Real GDP per capita growth</a:t>
            </a:r>
          </a:p>
          <a:p>
            <a:pPr algn="l"/>
            <a:r>
              <a:rPr lang="en-US" sz="1600" dirty="0">
                <a:solidFill>
                  <a:schemeClr val="tx1"/>
                </a:solidFill>
              </a:rPr>
              <a:t>(annual %, 5-year moving average)</a:t>
            </a:r>
            <a:r>
              <a:rPr lang="en-US" sz="1600" baseline="30000" dirty="0">
                <a:solidFill>
                  <a:schemeClr val="tx1"/>
                </a:solidFill>
              </a:rPr>
              <a:t>(1)</a:t>
            </a:r>
            <a:endParaRPr lang="en-US" sz="1600" dirty="0">
              <a:solidFill>
                <a:schemeClr val="tx1"/>
              </a:solidFill>
            </a:endParaRPr>
          </a:p>
        </p:txBody>
      </p:sp>
      <p:sp>
        <p:nvSpPr>
          <p:cNvPr id="9" name="Rectangle 2"/>
          <p:cNvSpPr txBox="1">
            <a:spLocks noChangeArrowheads="1"/>
          </p:cNvSpPr>
          <p:nvPr/>
        </p:nvSpPr>
        <p:spPr bwMode="auto">
          <a:xfrm>
            <a:off x="355601" y="142874"/>
            <a:ext cx="8648699"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600" dirty="0"/>
              <a:t>GDP growth per capita has also trended downwards</a:t>
            </a:r>
            <a:endParaRPr lang="nl-NL" sz="2600" kern="0" dirty="0"/>
          </a:p>
        </p:txBody>
      </p:sp>
      <p:sp>
        <p:nvSpPr>
          <p:cNvPr id="2" name="Oval 1"/>
          <p:cNvSpPr/>
          <p:nvPr/>
        </p:nvSpPr>
        <p:spPr bwMode="auto">
          <a:xfrm>
            <a:off x="2682875" y="2870200"/>
            <a:ext cx="660400" cy="609600"/>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BE" sz="2000" b="1" i="0" u="none" strike="noStrike" cap="none" normalizeH="0" baseline="0" dirty="0">
                <a:ln>
                  <a:noFill/>
                </a:ln>
                <a:solidFill>
                  <a:schemeClr val="tx1"/>
                </a:solidFill>
                <a:effectLst/>
                <a:latin typeface="Arial" charset="0"/>
              </a:rPr>
              <a:t>2.2%</a:t>
            </a:r>
          </a:p>
        </p:txBody>
      </p:sp>
      <p:sp>
        <p:nvSpPr>
          <p:cNvPr id="10" name="Oval 9"/>
          <p:cNvSpPr/>
          <p:nvPr/>
        </p:nvSpPr>
        <p:spPr bwMode="auto">
          <a:xfrm>
            <a:off x="1193800" y="2616200"/>
            <a:ext cx="749300" cy="546100"/>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BE" sz="2000" b="1" dirty="0">
                <a:solidFill>
                  <a:schemeClr val="tx1"/>
                </a:solidFill>
              </a:rPr>
              <a:t>4</a:t>
            </a:r>
            <a:r>
              <a:rPr kumimoji="0" lang="fr-BE" sz="2000" b="1" i="0" u="none" strike="noStrike" cap="none" normalizeH="0" baseline="0" dirty="0">
                <a:ln>
                  <a:noFill/>
                </a:ln>
                <a:solidFill>
                  <a:schemeClr val="tx1"/>
                </a:solidFill>
                <a:effectLst/>
                <a:latin typeface="Arial" charset="0"/>
              </a:rPr>
              <a:t>.3%</a:t>
            </a:r>
          </a:p>
        </p:txBody>
      </p:sp>
      <p:sp>
        <p:nvSpPr>
          <p:cNvPr id="11" name="Oval 10"/>
          <p:cNvSpPr/>
          <p:nvPr/>
        </p:nvSpPr>
        <p:spPr bwMode="auto">
          <a:xfrm>
            <a:off x="4089400" y="2825750"/>
            <a:ext cx="635000" cy="533400"/>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BE" sz="2000" b="1" i="0" u="none" strike="noStrike" cap="none" normalizeH="0" baseline="0" dirty="0">
                <a:ln>
                  <a:noFill/>
                </a:ln>
                <a:solidFill>
                  <a:schemeClr val="tx1"/>
                </a:solidFill>
                <a:effectLst/>
                <a:latin typeface="Arial" charset="0"/>
              </a:rPr>
              <a:t>2.4%</a:t>
            </a:r>
          </a:p>
        </p:txBody>
      </p:sp>
      <p:sp>
        <p:nvSpPr>
          <p:cNvPr id="12" name="Oval 11"/>
          <p:cNvSpPr/>
          <p:nvPr/>
        </p:nvSpPr>
        <p:spPr bwMode="auto">
          <a:xfrm>
            <a:off x="5549900" y="3089275"/>
            <a:ext cx="660400" cy="533400"/>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BE" sz="2000" b="1" i="0" u="none" strike="noStrike" cap="none" normalizeH="0" baseline="0" dirty="0">
                <a:ln>
                  <a:noFill/>
                </a:ln>
                <a:solidFill>
                  <a:schemeClr val="tx1"/>
                </a:solidFill>
                <a:effectLst/>
                <a:latin typeface="Arial" charset="0"/>
              </a:rPr>
              <a:t>1.9%</a:t>
            </a:r>
          </a:p>
        </p:txBody>
      </p:sp>
      <p:sp>
        <p:nvSpPr>
          <p:cNvPr id="13" name="Oval 12"/>
          <p:cNvSpPr/>
          <p:nvPr/>
        </p:nvSpPr>
        <p:spPr bwMode="auto">
          <a:xfrm>
            <a:off x="7077075" y="3708400"/>
            <a:ext cx="711200" cy="571500"/>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BE" sz="2000" b="1" dirty="0">
                <a:solidFill>
                  <a:schemeClr val="tx1"/>
                </a:solidFill>
              </a:rPr>
              <a:t>0</a:t>
            </a:r>
            <a:r>
              <a:rPr kumimoji="0" lang="fr-BE" sz="2000" b="1" i="0" u="none" strike="noStrike" cap="none" normalizeH="0" baseline="0" dirty="0">
                <a:ln>
                  <a:noFill/>
                </a:ln>
                <a:solidFill>
                  <a:schemeClr val="tx1"/>
                </a:solidFill>
                <a:effectLst/>
                <a:latin typeface="Arial" charset="0"/>
              </a:rPr>
              <a:t>.7%</a:t>
            </a:r>
          </a:p>
        </p:txBody>
      </p:sp>
      <p:sp>
        <p:nvSpPr>
          <p:cNvPr id="14" name="TextBox 13"/>
          <p:cNvSpPr txBox="1"/>
          <p:nvPr/>
        </p:nvSpPr>
        <p:spPr>
          <a:xfrm>
            <a:off x="508000" y="6166700"/>
            <a:ext cx="7404100" cy="400110"/>
          </a:xfrm>
          <a:prstGeom prst="rect">
            <a:avLst/>
          </a:prstGeom>
          <a:noFill/>
        </p:spPr>
        <p:txBody>
          <a:bodyPr wrap="square" rtlCol="0">
            <a:spAutoFit/>
          </a:bodyPr>
          <a:lstStyle/>
          <a:p>
            <a:pPr algn="l"/>
            <a:r>
              <a:rPr lang="en-GB" sz="1000" dirty="0" smtClean="0">
                <a:solidFill>
                  <a:schemeClr val="tx1"/>
                </a:solidFill>
              </a:rPr>
              <a:t>Sources: </a:t>
            </a:r>
            <a:r>
              <a:rPr lang="en-GB" sz="1000" dirty="0">
                <a:solidFill>
                  <a:schemeClr val="tx1"/>
                </a:solidFill>
              </a:rPr>
              <a:t>EC, World Bank.</a:t>
            </a:r>
          </a:p>
          <a:p>
            <a:pPr algn="l"/>
            <a:r>
              <a:rPr lang="en-GB" sz="1000" baseline="30000" dirty="0" smtClean="0">
                <a:solidFill>
                  <a:schemeClr val="tx1"/>
                </a:solidFill>
              </a:rPr>
              <a:t>(1)</a:t>
            </a:r>
            <a:r>
              <a:rPr lang="en-GB" sz="1000" dirty="0" smtClean="0">
                <a:solidFill>
                  <a:schemeClr val="tx1"/>
                </a:solidFill>
              </a:rPr>
              <a:t> Dotted </a:t>
            </a:r>
            <a:r>
              <a:rPr lang="en-GB" sz="1000" dirty="0">
                <a:solidFill>
                  <a:schemeClr val="tx1"/>
                </a:solidFill>
              </a:rPr>
              <a:t>line corresponds to the weighed average for the decade starting in 1965, 1975, 1985, 1995 and 2005.</a:t>
            </a:r>
          </a:p>
        </p:txBody>
      </p:sp>
    </p:spTree>
    <p:extLst>
      <p:ext uri="{BB962C8B-B14F-4D97-AF65-F5344CB8AC3E}">
        <p14:creationId xmlns:p14="http://schemas.microsoft.com/office/powerpoint/2010/main" val="3484325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35007" y="1033241"/>
            <a:ext cx="3136900" cy="553998"/>
          </a:xfrm>
          <a:prstGeom prst="rect">
            <a:avLst/>
          </a:prstGeom>
          <a:noFill/>
        </p:spPr>
        <p:txBody>
          <a:bodyPr wrap="square" rtlCol="0">
            <a:spAutoFit/>
          </a:bodyPr>
          <a:lstStyle/>
          <a:p>
            <a:pPr algn="l"/>
            <a:r>
              <a:rPr lang="en-US" sz="1600" b="1" dirty="0">
                <a:solidFill>
                  <a:schemeClr val="tx1"/>
                </a:solidFill>
              </a:rPr>
              <a:t>Real GDP per capita in the UK</a:t>
            </a:r>
          </a:p>
          <a:p>
            <a:pPr algn="l"/>
            <a:r>
              <a:rPr lang="en-US" sz="1400" dirty="0">
                <a:solidFill>
                  <a:schemeClr val="tx1"/>
                </a:solidFill>
              </a:rPr>
              <a:t>(thousands of USD) </a:t>
            </a:r>
          </a:p>
        </p:txBody>
      </p:sp>
      <p:sp>
        <p:nvSpPr>
          <p:cNvPr id="8" name="TextBox 7"/>
          <p:cNvSpPr txBox="1"/>
          <p:nvPr/>
        </p:nvSpPr>
        <p:spPr>
          <a:xfrm>
            <a:off x="314325" y="6289675"/>
            <a:ext cx="5270500" cy="276999"/>
          </a:xfrm>
          <a:prstGeom prst="rect">
            <a:avLst/>
          </a:prstGeom>
          <a:noFill/>
        </p:spPr>
        <p:txBody>
          <a:bodyPr wrap="square" rtlCol="0">
            <a:spAutoFit/>
          </a:bodyPr>
          <a:lstStyle/>
          <a:p>
            <a:pPr algn="l"/>
            <a:r>
              <a:rPr lang="fr-BE" sz="1200" dirty="0">
                <a:solidFill>
                  <a:schemeClr val="tx1"/>
                </a:solidFill>
              </a:rPr>
              <a:t>Source: Bank of </a:t>
            </a:r>
            <a:r>
              <a:rPr lang="fr-BE" sz="1200" dirty="0" err="1">
                <a:solidFill>
                  <a:schemeClr val="tx1"/>
                </a:solidFill>
              </a:rPr>
              <a:t>England</a:t>
            </a:r>
            <a:r>
              <a:rPr lang="fr-BE" sz="1200" dirty="0">
                <a:solidFill>
                  <a:schemeClr val="tx1"/>
                </a:solidFill>
              </a:rPr>
              <a:t>, Thomson Reuters </a:t>
            </a:r>
            <a:r>
              <a:rPr lang="fr-BE" sz="1200" dirty="0" err="1">
                <a:solidFill>
                  <a:schemeClr val="tx1"/>
                </a:solidFill>
              </a:rPr>
              <a:t>Datastream</a:t>
            </a:r>
            <a:r>
              <a:rPr lang="fr-BE" sz="1200" dirty="0">
                <a:solidFill>
                  <a:schemeClr val="tx1"/>
                </a:solidFill>
              </a:rPr>
              <a:t> </a:t>
            </a:r>
          </a:p>
        </p:txBody>
      </p:sp>
      <p:sp>
        <p:nvSpPr>
          <p:cNvPr id="10" name="TextBox 9"/>
          <p:cNvSpPr txBox="1"/>
          <p:nvPr/>
        </p:nvSpPr>
        <p:spPr>
          <a:xfrm>
            <a:off x="500995" y="1021446"/>
            <a:ext cx="3911600" cy="553998"/>
          </a:xfrm>
          <a:prstGeom prst="rect">
            <a:avLst/>
          </a:prstGeom>
          <a:noFill/>
        </p:spPr>
        <p:txBody>
          <a:bodyPr wrap="square" rtlCol="0">
            <a:spAutoFit/>
          </a:bodyPr>
          <a:lstStyle/>
          <a:p>
            <a:pPr algn="l"/>
            <a:r>
              <a:rPr lang="en-US" sz="1600" b="1" dirty="0">
                <a:solidFill>
                  <a:schemeClr val="tx1"/>
                </a:solidFill>
              </a:rPr>
              <a:t>Real GDP per capita growth in the UK</a:t>
            </a:r>
          </a:p>
          <a:p>
            <a:pPr algn="l"/>
            <a:r>
              <a:rPr lang="en-US" sz="1400" dirty="0">
                <a:solidFill>
                  <a:schemeClr val="tx1"/>
                </a:solidFill>
              </a:rPr>
              <a:t>(annual%, 5-y moving average) </a:t>
            </a:r>
          </a:p>
        </p:txBody>
      </p:sp>
      <p:sp>
        <p:nvSpPr>
          <p:cNvPr id="14" name="Rectangle 2"/>
          <p:cNvSpPr txBox="1">
            <a:spLocks noChangeArrowheads="1"/>
          </p:cNvSpPr>
          <p:nvPr/>
        </p:nvSpPr>
        <p:spPr bwMode="auto">
          <a:xfrm>
            <a:off x="304801" y="161925"/>
            <a:ext cx="8686799"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US" sz="2600" dirty="0"/>
              <a:t>Economic growth is only low by post-war standards</a:t>
            </a:r>
            <a:endParaRPr lang="nl-NL" sz="2600" kern="0" dirty="0"/>
          </a:p>
        </p:txBody>
      </p:sp>
      <p:grpSp>
        <p:nvGrpSpPr>
          <p:cNvPr id="2" name="Group 1"/>
          <p:cNvGrpSpPr/>
          <p:nvPr/>
        </p:nvGrpSpPr>
        <p:grpSpPr>
          <a:xfrm>
            <a:off x="368796" y="1436230"/>
            <a:ext cx="4248000" cy="4792474"/>
            <a:chOff x="4617600" y="1512848"/>
            <a:chExt cx="4248000" cy="4680000"/>
          </a:xfrm>
        </p:grpSpPr>
        <p:graphicFrame>
          <p:nvGraphicFramePr>
            <p:cNvPr id="9" name="Chart 8"/>
            <p:cNvGraphicFramePr/>
            <p:nvPr>
              <p:extLst>
                <p:ext uri="{D42A27DB-BD31-4B8C-83A1-F6EECF244321}">
                  <p14:modId xmlns:p14="http://schemas.microsoft.com/office/powerpoint/2010/main" val="3190382116"/>
                </p:ext>
              </p:extLst>
            </p:nvPr>
          </p:nvGraphicFramePr>
          <p:xfrm>
            <a:off x="4617600" y="1512848"/>
            <a:ext cx="4248000" cy="468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p:cNvCxnSpPr/>
            <p:nvPr/>
          </p:nvCxnSpPr>
          <p:spPr bwMode="auto">
            <a:xfrm>
              <a:off x="6572250" y="2451100"/>
              <a:ext cx="520700" cy="882650"/>
            </a:xfrm>
            <a:prstGeom prst="straightConnector1">
              <a:avLst/>
            </a:prstGeom>
            <a:noFill/>
            <a:ln w="38100"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flipV="1">
              <a:off x="7956550" y="3632200"/>
              <a:ext cx="266700" cy="635000"/>
            </a:xfrm>
            <a:prstGeom prst="straightConnector1">
              <a:avLst/>
            </a:prstGeom>
            <a:noFill/>
            <a:ln w="38100" cap="flat" cmpd="sng" algn="ctr">
              <a:solidFill>
                <a:schemeClr val="tx1"/>
              </a:solidFill>
              <a:prstDash val="solid"/>
              <a:round/>
              <a:headEnd type="none" w="med" len="med"/>
              <a:tailEnd type="arrow"/>
            </a:ln>
            <a:effectLst/>
          </p:spPr>
        </p:cxnSp>
        <p:sp>
          <p:nvSpPr>
            <p:cNvPr id="12" name="Oval 11"/>
            <p:cNvSpPr/>
            <p:nvPr/>
          </p:nvSpPr>
          <p:spPr bwMode="auto">
            <a:xfrm>
              <a:off x="5795329" y="1798309"/>
              <a:ext cx="910272" cy="562630"/>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fr-BE" sz="2000" b="1" dirty="0">
                  <a:solidFill>
                    <a:schemeClr val="tx1"/>
                  </a:solidFill>
                </a:rPr>
                <a:t>1</a:t>
              </a:r>
              <a:r>
                <a:rPr kumimoji="0" lang="fr-BE" sz="2000" b="1" i="0" u="none" strike="noStrike" cap="none" normalizeH="0" baseline="0" dirty="0">
                  <a:ln>
                    <a:noFill/>
                  </a:ln>
                  <a:solidFill>
                    <a:schemeClr val="tx1"/>
                  </a:solidFill>
                  <a:effectLst/>
                  <a:latin typeface="Arial" charset="0"/>
                </a:rPr>
                <a:t>.57%</a:t>
              </a:r>
            </a:p>
          </p:txBody>
        </p:sp>
        <p:sp>
          <p:nvSpPr>
            <p:cNvPr id="13" name="Oval 12"/>
            <p:cNvSpPr/>
            <p:nvPr/>
          </p:nvSpPr>
          <p:spPr bwMode="auto">
            <a:xfrm>
              <a:off x="7500382" y="4389111"/>
              <a:ext cx="772636" cy="562630"/>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fr-BE" sz="2000" b="1" dirty="0">
                  <a:solidFill>
                    <a:schemeClr val="tx1"/>
                  </a:solidFill>
                </a:rPr>
                <a:t>1</a:t>
              </a:r>
              <a:r>
                <a:rPr kumimoji="0" lang="fr-BE" sz="2000" b="1" i="0" u="none" strike="noStrike" cap="none" normalizeH="0" baseline="0" dirty="0">
                  <a:ln>
                    <a:noFill/>
                  </a:ln>
                  <a:solidFill>
                    <a:schemeClr val="tx1"/>
                  </a:solidFill>
                  <a:effectLst/>
                  <a:latin typeface="Arial" charset="0"/>
                </a:rPr>
                <a:t>.27%</a:t>
              </a:r>
            </a:p>
          </p:txBody>
        </p:sp>
      </p:grpSp>
      <p:grpSp>
        <p:nvGrpSpPr>
          <p:cNvPr id="4" name="Group 3"/>
          <p:cNvGrpSpPr/>
          <p:nvPr/>
        </p:nvGrpSpPr>
        <p:grpSpPr>
          <a:xfrm>
            <a:off x="4790156" y="1452379"/>
            <a:ext cx="4248000" cy="4680000"/>
            <a:chOff x="452073" y="2389705"/>
            <a:chExt cx="4248000" cy="4680000"/>
          </a:xfrm>
        </p:grpSpPr>
        <p:graphicFrame>
          <p:nvGraphicFramePr>
            <p:cNvPr id="5" name="Chart 4"/>
            <p:cNvGraphicFramePr/>
            <p:nvPr>
              <p:extLst>
                <p:ext uri="{D42A27DB-BD31-4B8C-83A1-F6EECF244321}">
                  <p14:modId xmlns:p14="http://schemas.microsoft.com/office/powerpoint/2010/main" val="2440028396"/>
                </p:ext>
              </p:extLst>
            </p:nvPr>
          </p:nvGraphicFramePr>
          <p:xfrm>
            <a:off x="452073" y="2389705"/>
            <a:ext cx="4248000" cy="4680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Oval 14"/>
            <p:cNvSpPr/>
            <p:nvPr/>
          </p:nvSpPr>
          <p:spPr bwMode="auto">
            <a:xfrm>
              <a:off x="1824804" y="4951741"/>
              <a:ext cx="531335" cy="425450"/>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rmAutofit fontScale="925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fr-BE" b="1" dirty="0">
                  <a:solidFill>
                    <a:schemeClr val="tx1"/>
                  </a:solidFill>
                </a:rPr>
                <a:t>IR1</a:t>
              </a:r>
              <a:endParaRPr kumimoji="0" lang="fr-BE" b="1" i="0" u="none" strike="noStrike" cap="none" normalizeH="0" baseline="0" dirty="0">
                <a:ln>
                  <a:noFill/>
                </a:ln>
                <a:solidFill>
                  <a:schemeClr val="tx1"/>
                </a:solidFill>
                <a:effectLst/>
              </a:endParaRPr>
            </a:p>
          </p:txBody>
        </p:sp>
        <p:sp>
          <p:nvSpPr>
            <p:cNvPr id="16" name="Oval 15"/>
            <p:cNvSpPr/>
            <p:nvPr/>
          </p:nvSpPr>
          <p:spPr bwMode="auto">
            <a:xfrm>
              <a:off x="2808763" y="4437390"/>
              <a:ext cx="531335" cy="425450"/>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rmAutofit fontScale="925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fr-BE" b="1" dirty="0">
                  <a:solidFill>
                    <a:schemeClr val="tx1"/>
                  </a:solidFill>
                </a:rPr>
                <a:t>IR2</a:t>
              </a:r>
              <a:endParaRPr kumimoji="0" lang="fr-BE" b="1" i="0" u="none" strike="noStrike" cap="none" normalizeH="0" baseline="0" dirty="0">
                <a:ln>
                  <a:noFill/>
                </a:ln>
                <a:solidFill>
                  <a:schemeClr val="tx1"/>
                </a:solidFill>
                <a:effectLst/>
              </a:endParaRPr>
            </a:p>
          </p:txBody>
        </p:sp>
        <p:sp>
          <p:nvSpPr>
            <p:cNvPr id="17" name="Oval 16"/>
            <p:cNvSpPr/>
            <p:nvPr/>
          </p:nvSpPr>
          <p:spPr bwMode="auto">
            <a:xfrm>
              <a:off x="3529027" y="2822376"/>
              <a:ext cx="531335" cy="425450"/>
            </a:xfrm>
            <a:prstGeom prst="ellips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rmAutofit fontScale="925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lang="fr-BE" b="1" dirty="0">
                  <a:solidFill>
                    <a:schemeClr val="tx1"/>
                  </a:solidFill>
                </a:rPr>
                <a:t>IR3</a:t>
              </a:r>
              <a:endParaRPr kumimoji="0" lang="fr-BE" b="1" i="0" u="none" strike="noStrike" cap="none" normalizeH="0" baseline="0" dirty="0">
                <a:ln>
                  <a:noFill/>
                </a:ln>
                <a:solidFill>
                  <a:schemeClr val="tx1"/>
                </a:solidFill>
                <a:effectLst/>
              </a:endParaRPr>
            </a:p>
          </p:txBody>
        </p:sp>
      </p:grpSp>
    </p:spTree>
    <p:extLst>
      <p:ext uri="{BB962C8B-B14F-4D97-AF65-F5344CB8AC3E}">
        <p14:creationId xmlns:p14="http://schemas.microsoft.com/office/powerpoint/2010/main" val="592027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97385" y="1306828"/>
            <a:ext cx="8356600" cy="4569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40000" indent="-400050" algn="l" eaLnBrk="0" hangingPunct="0">
              <a:lnSpc>
                <a:spcPct val="200000"/>
              </a:lnSpc>
              <a:buFont typeface="+mj-lt"/>
              <a:buAutoNum type="romanUcPeriod"/>
              <a:defRPr/>
            </a:pPr>
            <a:r>
              <a:rPr lang="en-US" sz="2500" dirty="0">
                <a:solidFill>
                  <a:schemeClr val="bg1">
                    <a:lumMod val="50000"/>
                  </a:schemeClr>
                </a:solidFill>
                <a:latin typeface="+mj-lt"/>
              </a:rPr>
              <a:t>Economic growth in historical perspective</a:t>
            </a:r>
          </a:p>
          <a:p>
            <a:pPr marL="540000" indent="-400050" algn="l" eaLnBrk="0" hangingPunct="0">
              <a:lnSpc>
                <a:spcPct val="200000"/>
              </a:lnSpc>
              <a:buFont typeface="+mj-lt"/>
              <a:buAutoNum type="romanUcPeriod"/>
              <a:defRPr/>
            </a:pPr>
            <a:r>
              <a:rPr lang="en-US" sz="2500" b="1" kern="0" dirty="0">
                <a:solidFill>
                  <a:srgbClr val="262674"/>
                </a:solidFill>
                <a:latin typeface="+mj-lt"/>
                <a:ea typeface="+mj-ea"/>
                <a:cs typeface="+mj-cs"/>
              </a:rPr>
              <a:t>Why is current economic growth low?</a:t>
            </a:r>
          </a:p>
          <a:p>
            <a:pPr marL="540000" indent="-400050" algn="l" eaLnBrk="0" hangingPunct="0">
              <a:lnSpc>
                <a:spcPct val="200000"/>
              </a:lnSpc>
              <a:buFont typeface="+mj-lt"/>
              <a:buAutoNum type="romanUcPeriod"/>
              <a:defRPr/>
            </a:pPr>
            <a:r>
              <a:rPr lang="en-US" sz="2500" dirty="0" smtClean="0">
                <a:solidFill>
                  <a:schemeClr val="bg1">
                    <a:lumMod val="50000"/>
                  </a:schemeClr>
                </a:solidFill>
                <a:latin typeface="+mj-lt"/>
              </a:rPr>
              <a:t>What </a:t>
            </a:r>
            <a:r>
              <a:rPr lang="en-US" sz="2500" dirty="0">
                <a:solidFill>
                  <a:schemeClr val="bg1">
                    <a:lumMod val="50000"/>
                  </a:schemeClr>
                </a:solidFill>
                <a:latin typeface="+mj-lt"/>
              </a:rPr>
              <a:t>caused </a:t>
            </a:r>
            <a:r>
              <a:rPr lang="en-GB" sz="2500" dirty="0">
                <a:solidFill>
                  <a:schemeClr val="bg1">
                    <a:lumMod val="50000"/>
                  </a:schemeClr>
                </a:solidFill>
                <a:latin typeface="+mj-lt"/>
              </a:rPr>
              <a:t>labour</a:t>
            </a:r>
            <a:r>
              <a:rPr lang="en-US" sz="2500" dirty="0">
                <a:solidFill>
                  <a:schemeClr val="bg1">
                    <a:lumMod val="50000"/>
                  </a:schemeClr>
                </a:solidFill>
                <a:latin typeface="+mj-lt"/>
              </a:rPr>
              <a:t> </a:t>
            </a:r>
            <a:r>
              <a:rPr lang="en-US" sz="2500" dirty="0" smtClean="0">
                <a:solidFill>
                  <a:schemeClr val="bg1">
                    <a:lumMod val="50000"/>
                  </a:schemeClr>
                </a:solidFill>
                <a:latin typeface="+mj-lt"/>
              </a:rPr>
              <a:t>productivity growth to decline?</a:t>
            </a:r>
            <a:endParaRPr lang="en-US" sz="2500" dirty="0">
              <a:solidFill>
                <a:schemeClr val="bg1">
                  <a:lumMod val="50000"/>
                </a:schemeClr>
              </a:solidFill>
              <a:latin typeface="+mj-lt"/>
            </a:endParaRPr>
          </a:p>
          <a:p>
            <a:pPr marL="540000" indent="-400050" algn="l" eaLnBrk="0" hangingPunct="0">
              <a:lnSpc>
                <a:spcPct val="200000"/>
              </a:lnSpc>
              <a:buFont typeface="+mj-lt"/>
              <a:buAutoNum type="romanUcPeriod"/>
              <a:defRPr/>
            </a:pPr>
            <a:r>
              <a:rPr lang="en-US" sz="2500" dirty="0" smtClean="0">
                <a:solidFill>
                  <a:schemeClr val="bg1">
                    <a:lumMod val="50000"/>
                  </a:schemeClr>
                </a:solidFill>
                <a:latin typeface="+mj-lt"/>
              </a:rPr>
              <a:t>What prospects </a:t>
            </a:r>
            <a:r>
              <a:rPr lang="en-US" sz="2500" dirty="0">
                <a:solidFill>
                  <a:schemeClr val="bg1">
                    <a:lumMod val="50000"/>
                  </a:schemeClr>
                </a:solidFill>
                <a:latin typeface="+mj-lt"/>
              </a:rPr>
              <a:t>for future economic </a:t>
            </a:r>
            <a:r>
              <a:rPr lang="en-US" sz="2500" dirty="0" smtClean="0">
                <a:solidFill>
                  <a:schemeClr val="bg1">
                    <a:lumMod val="50000"/>
                  </a:schemeClr>
                </a:solidFill>
                <a:latin typeface="+mj-lt"/>
              </a:rPr>
              <a:t>growth? </a:t>
            </a:r>
            <a:endParaRPr lang="en-US" sz="2500" dirty="0">
              <a:solidFill>
                <a:schemeClr val="bg1">
                  <a:lumMod val="50000"/>
                </a:schemeClr>
              </a:solidFill>
              <a:latin typeface="+mj-lt"/>
            </a:endParaRPr>
          </a:p>
          <a:p>
            <a:pPr marL="540000" indent="-400050" algn="l" eaLnBrk="0" hangingPunct="0">
              <a:lnSpc>
                <a:spcPct val="200000"/>
              </a:lnSpc>
              <a:buFont typeface="+mj-lt"/>
              <a:buAutoNum type="romanUcPeriod"/>
              <a:defRPr/>
            </a:pPr>
            <a:r>
              <a:rPr lang="en-US" sz="2500" kern="0" dirty="0" smtClean="0">
                <a:solidFill>
                  <a:schemeClr val="bg1">
                    <a:lumMod val="50000"/>
                  </a:schemeClr>
                </a:solidFill>
                <a:latin typeface="+mj-lt"/>
              </a:rPr>
              <a:t>Is </a:t>
            </a:r>
            <a:r>
              <a:rPr lang="en-US" sz="2500" kern="0" dirty="0">
                <a:solidFill>
                  <a:schemeClr val="bg1">
                    <a:lumMod val="50000"/>
                  </a:schemeClr>
                </a:solidFill>
                <a:latin typeface="+mj-lt"/>
              </a:rPr>
              <a:t>low economic growth worrisome</a:t>
            </a:r>
            <a:r>
              <a:rPr lang="en-US" sz="2500" kern="0" dirty="0" smtClean="0">
                <a:solidFill>
                  <a:schemeClr val="bg1">
                    <a:lumMod val="50000"/>
                  </a:schemeClr>
                </a:solidFill>
                <a:latin typeface="+mj-lt"/>
              </a:rPr>
              <a:t>?</a:t>
            </a:r>
            <a:endParaRPr lang="nl-BE" sz="2500" kern="0" dirty="0" smtClean="0">
              <a:solidFill>
                <a:srgbClr val="00B1F0"/>
              </a:solidFill>
              <a:latin typeface="+mj-lt"/>
            </a:endParaRPr>
          </a:p>
          <a:p>
            <a:pPr marL="540000" indent="-400050" algn="l" eaLnBrk="0" hangingPunct="0">
              <a:lnSpc>
                <a:spcPct val="200000"/>
              </a:lnSpc>
              <a:buFont typeface="+mj-lt"/>
              <a:buAutoNum type="romanUcPeriod"/>
              <a:defRPr/>
            </a:pPr>
            <a:r>
              <a:rPr lang="en-US" sz="2500" kern="0" dirty="0" smtClean="0">
                <a:solidFill>
                  <a:schemeClr val="bg1">
                    <a:lumMod val="50000"/>
                  </a:schemeClr>
                </a:solidFill>
                <a:latin typeface="+mj-lt"/>
              </a:rPr>
              <a:t>How </a:t>
            </a:r>
            <a:r>
              <a:rPr lang="en-US" sz="2500" kern="0" dirty="0">
                <a:solidFill>
                  <a:schemeClr val="bg1">
                    <a:lumMod val="50000"/>
                  </a:schemeClr>
                </a:solidFill>
                <a:latin typeface="+mj-lt"/>
              </a:rPr>
              <a:t>to </a:t>
            </a:r>
            <a:r>
              <a:rPr lang="en-US" sz="2500" kern="0" dirty="0" smtClean="0">
                <a:solidFill>
                  <a:schemeClr val="bg1">
                    <a:lumMod val="50000"/>
                  </a:schemeClr>
                </a:solidFill>
                <a:latin typeface="+mj-lt"/>
              </a:rPr>
              <a:t>respond?</a:t>
            </a:r>
          </a:p>
          <a:p>
            <a:pPr marL="540000" algn="l" eaLnBrk="0" hangingPunct="0">
              <a:lnSpc>
                <a:spcPct val="200000"/>
              </a:lnSpc>
            </a:pPr>
            <a:endParaRPr kumimoji="0" lang="nl-BE" sz="2500" b="1" i="0" u="none" strike="noStrike" kern="0" cap="none" spc="0" normalizeH="0" baseline="0" noProof="0" dirty="0">
              <a:ln>
                <a:noFill/>
              </a:ln>
              <a:solidFill>
                <a:srgbClr val="00B1F0"/>
              </a:solidFill>
              <a:effectLst/>
              <a:uLnTx/>
              <a:uFillTx/>
              <a:latin typeface="+mj-lt"/>
              <a:ea typeface="+mj-ea"/>
              <a:cs typeface="+mj-cs"/>
            </a:endParaRPr>
          </a:p>
        </p:txBody>
      </p:sp>
      <p:sp>
        <p:nvSpPr>
          <p:cNvPr id="4" name="Rectangle 2"/>
          <p:cNvSpPr>
            <a:spLocks noGrp="1" noChangeArrowheads="1"/>
          </p:cNvSpPr>
          <p:nvPr>
            <p:ph type="title"/>
          </p:nvPr>
        </p:nvSpPr>
        <p:spPr>
          <a:xfrm>
            <a:off x="219075" y="250215"/>
            <a:ext cx="8934450" cy="765175"/>
          </a:xfrm>
        </p:spPr>
        <p:txBody>
          <a:bodyPr/>
          <a:lstStyle/>
          <a:p>
            <a:r>
              <a:rPr lang="en-US" sz="3000" dirty="0"/>
              <a:t>Low </a:t>
            </a:r>
            <a:r>
              <a:rPr lang="en-US" sz="3000" dirty="0" smtClean="0"/>
              <a:t>growth in advanced economies: </a:t>
            </a:r>
            <a:r>
              <a:rPr lang="en-US" sz="3000" dirty="0"/>
              <a:t>a fatality?</a:t>
            </a:r>
          </a:p>
        </p:txBody>
      </p:sp>
    </p:spTree>
    <p:extLst>
      <p:ext uri="{BB962C8B-B14F-4D97-AF65-F5344CB8AC3E}">
        <p14:creationId xmlns:p14="http://schemas.microsoft.com/office/powerpoint/2010/main" val="1406142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2"/>
          <p:cNvSpPr txBox="1">
            <a:spLocks noChangeArrowheads="1"/>
          </p:cNvSpPr>
          <p:nvPr/>
        </p:nvSpPr>
        <p:spPr bwMode="auto">
          <a:xfrm>
            <a:off x="57149" y="91876"/>
            <a:ext cx="9032875"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Arial" charset="0"/>
              </a:defRPr>
            </a:lvl2pPr>
            <a:lvl3pPr algn="l" rtl="0" eaLnBrk="0" fontAlgn="base" hangingPunct="0">
              <a:spcBef>
                <a:spcPct val="0"/>
              </a:spcBef>
              <a:spcAft>
                <a:spcPct val="0"/>
              </a:spcAft>
              <a:defRPr sz="3200" b="1">
                <a:solidFill>
                  <a:srgbClr val="003366"/>
                </a:solidFill>
                <a:latin typeface="Arial" charset="0"/>
              </a:defRPr>
            </a:lvl3pPr>
            <a:lvl4pPr algn="l" rtl="0" eaLnBrk="0" fontAlgn="base" hangingPunct="0">
              <a:spcBef>
                <a:spcPct val="0"/>
              </a:spcBef>
              <a:spcAft>
                <a:spcPct val="0"/>
              </a:spcAft>
              <a:defRPr sz="3200" b="1">
                <a:solidFill>
                  <a:srgbClr val="003366"/>
                </a:solidFill>
                <a:latin typeface="Arial" charset="0"/>
              </a:defRPr>
            </a:lvl4pPr>
            <a:lvl5pPr algn="l" rtl="0" eaLnBrk="0" fontAlgn="base" hangingPunct="0">
              <a:spcBef>
                <a:spcPct val="0"/>
              </a:spcBef>
              <a:spcAft>
                <a:spcPct val="0"/>
              </a:spcAft>
              <a:defRPr sz="3200" b="1">
                <a:solidFill>
                  <a:srgbClr val="003366"/>
                </a:solidFill>
                <a:latin typeface="Arial" charset="0"/>
              </a:defRPr>
            </a:lvl5pPr>
            <a:lvl6pPr marL="457200" algn="l" rtl="0" fontAlgn="base">
              <a:spcBef>
                <a:spcPct val="0"/>
              </a:spcBef>
              <a:spcAft>
                <a:spcPct val="0"/>
              </a:spcAft>
              <a:defRPr sz="3200" b="1">
                <a:solidFill>
                  <a:srgbClr val="003366"/>
                </a:solidFill>
                <a:latin typeface="Arial" charset="0"/>
              </a:defRPr>
            </a:lvl6pPr>
            <a:lvl7pPr marL="914400" algn="l" rtl="0" fontAlgn="base">
              <a:spcBef>
                <a:spcPct val="0"/>
              </a:spcBef>
              <a:spcAft>
                <a:spcPct val="0"/>
              </a:spcAft>
              <a:defRPr sz="3200" b="1">
                <a:solidFill>
                  <a:srgbClr val="003366"/>
                </a:solidFill>
                <a:latin typeface="Arial" charset="0"/>
              </a:defRPr>
            </a:lvl7pPr>
            <a:lvl8pPr marL="1371600" algn="l" rtl="0" fontAlgn="base">
              <a:spcBef>
                <a:spcPct val="0"/>
              </a:spcBef>
              <a:spcAft>
                <a:spcPct val="0"/>
              </a:spcAft>
              <a:defRPr sz="3200" b="1">
                <a:solidFill>
                  <a:srgbClr val="003366"/>
                </a:solidFill>
                <a:latin typeface="Arial" charset="0"/>
              </a:defRPr>
            </a:lvl8pPr>
            <a:lvl9pPr marL="1828800" algn="l" rtl="0" fontAlgn="base">
              <a:spcBef>
                <a:spcPct val="0"/>
              </a:spcBef>
              <a:spcAft>
                <a:spcPct val="0"/>
              </a:spcAft>
              <a:defRPr sz="3200" b="1">
                <a:solidFill>
                  <a:srgbClr val="003366"/>
                </a:solidFill>
                <a:latin typeface="Arial" charset="0"/>
              </a:defRPr>
            </a:lvl9pPr>
          </a:lstStyle>
          <a:p>
            <a:r>
              <a:rPr lang="en-GB" sz="2300" dirty="0"/>
              <a:t>GDP/capita decomposition into labour utilisation &amp; productivity </a:t>
            </a:r>
            <a:endParaRPr lang="en-GB" sz="2300" kern="0" dirty="0"/>
          </a:p>
        </p:txBody>
      </p:sp>
      <p:sp>
        <p:nvSpPr>
          <p:cNvPr id="19" name="TextBox 18"/>
          <p:cNvSpPr txBox="1"/>
          <p:nvPr/>
        </p:nvSpPr>
        <p:spPr>
          <a:xfrm>
            <a:off x="208795" y="6256357"/>
            <a:ext cx="7404100" cy="307777"/>
          </a:xfrm>
          <a:prstGeom prst="rect">
            <a:avLst/>
          </a:prstGeom>
          <a:noFill/>
        </p:spPr>
        <p:txBody>
          <a:bodyPr wrap="square" rtlCol="0">
            <a:spAutoFit/>
          </a:bodyPr>
          <a:lstStyle/>
          <a:p>
            <a:pPr algn="l"/>
            <a:r>
              <a:rPr lang="en-GB" sz="1400" baseline="30000" dirty="0" smtClean="0">
                <a:solidFill>
                  <a:schemeClr val="tx1"/>
                </a:solidFill>
              </a:rPr>
              <a:t>(1)</a:t>
            </a:r>
            <a:r>
              <a:rPr lang="en-GB" sz="1400" dirty="0" smtClean="0">
                <a:solidFill>
                  <a:schemeClr val="tx1"/>
                </a:solidFill>
              </a:rPr>
              <a:t> Population </a:t>
            </a:r>
            <a:r>
              <a:rPr lang="en-GB" sz="1400" dirty="0">
                <a:solidFill>
                  <a:schemeClr val="tx1"/>
                </a:solidFill>
              </a:rPr>
              <a:t>aged 15-64y</a:t>
            </a:r>
          </a:p>
        </p:txBody>
      </p:sp>
      <p:pic>
        <p:nvPicPr>
          <p:cNvPr id="3" name="Picture 2"/>
          <p:cNvPicPr>
            <a:picLocks noChangeAspect="1"/>
          </p:cNvPicPr>
          <p:nvPr/>
        </p:nvPicPr>
        <p:blipFill>
          <a:blip r:embed="rId3"/>
          <a:stretch>
            <a:fillRect/>
          </a:stretch>
        </p:blipFill>
        <p:spPr>
          <a:xfrm>
            <a:off x="90724" y="908954"/>
            <a:ext cx="8886955" cy="4981223"/>
          </a:xfrm>
          <a:prstGeom prst="rect">
            <a:avLst/>
          </a:prstGeom>
        </p:spPr>
      </p:pic>
    </p:spTree>
    <p:extLst>
      <p:ext uri="{BB962C8B-B14F-4D97-AF65-F5344CB8AC3E}">
        <p14:creationId xmlns:p14="http://schemas.microsoft.com/office/powerpoint/2010/main" val="2049550092"/>
      </p:ext>
    </p:extLst>
  </p:cSld>
  <p:clrMapOvr>
    <a:masterClrMapping/>
  </p:clrMapOvr>
</p:sld>
</file>

<file path=ppt/theme/theme1.xml><?xml version="1.0" encoding="utf-8"?>
<a:theme xmlns:a="http://schemas.openxmlformats.org/drawingml/2006/main" name="NBB-Presentation_FRNL">
  <a:themeElements>
    <a:clrScheme name="NBB-Presentation_FRN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BB-Presentation_FR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31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bg2"/>
            </a:solidFill>
            <a:effectLst/>
            <a:latin typeface="Arial" charset="0"/>
          </a:defRPr>
        </a:defPPr>
      </a:lstStyle>
    </a:lnDef>
  </a:objectDefaults>
  <a:extraClrSchemeLst>
    <a:extraClrScheme>
      <a:clrScheme name="NBB-Presentation_FRN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BB-Presentation_FRN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BB-Presentation_FRN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BB-Presentation_FRN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BB-Presentation_FRN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BB-Presentation_FRN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BB-Presentation_FRN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BB-Presentation_FRN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BB-Presentation_FRN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BB-Presentation_FRN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BB-Presentation_FRN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BB-Presentation_FRN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31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bg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NBB-Presentation_FRNL</Template>
  <TotalTime>103120</TotalTime>
  <Words>2429</Words>
  <Application>Microsoft Office PowerPoint</Application>
  <PresentationFormat>Affichage à l'écran (4:3)</PresentationFormat>
  <Paragraphs>408</Paragraphs>
  <Slides>53</Slides>
  <Notes>48</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53</vt:i4>
      </vt:variant>
    </vt:vector>
  </HeadingPairs>
  <TitlesOfParts>
    <vt:vector size="59" baseType="lpstr">
      <vt:lpstr>Arial</vt:lpstr>
      <vt:lpstr>Calibri</vt:lpstr>
      <vt:lpstr>Times New Roman</vt:lpstr>
      <vt:lpstr>Wingdings</vt:lpstr>
      <vt:lpstr>NBB-Presentation_FRNL</vt:lpstr>
      <vt:lpstr>Default Design</vt:lpstr>
      <vt:lpstr>Low growth in advanced economies: a fatality?</vt:lpstr>
      <vt:lpstr>Présentation PowerPoint</vt:lpstr>
      <vt:lpstr>Is low growth a fatality?  In a nutshell</vt:lpstr>
      <vt:lpstr>Low growth in advanced economies: a fatality?</vt:lpstr>
      <vt:lpstr>Présentation PowerPoint</vt:lpstr>
      <vt:lpstr>Présentation PowerPoint</vt:lpstr>
      <vt:lpstr>Présentation PowerPoint</vt:lpstr>
      <vt:lpstr>Low growth in advanced economies: a fatality?</vt:lpstr>
      <vt:lpstr>Présentation PowerPoint</vt:lpstr>
      <vt:lpstr>Présentation PowerPoint</vt:lpstr>
      <vt:lpstr>Low growth in advanced economies: a fatality?</vt:lpstr>
      <vt:lpstr>Présentation PowerPoint</vt:lpstr>
      <vt:lpstr>Présentation PowerPoint</vt:lpstr>
      <vt:lpstr>Présentation PowerPoint</vt:lpstr>
      <vt:lpstr>Low growth in advanced economies: a fatality?</vt:lpstr>
      <vt:lpstr>Présentation PowerPoint</vt:lpstr>
      <vt:lpstr>Présentation PowerPoint</vt:lpstr>
      <vt:lpstr>Présentation PowerPoint</vt:lpstr>
      <vt:lpstr>Low growth in advanced economies: a fatality?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Low growth in advanced economies: a fatality?</vt:lpstr>
      <vt:lpstr>Présentation PowerPoint</vt:lpstr>
      <vt:lpstr>Présentation PowerPoint</vt:lpstr>
      <vt:lpstr>Présentation PowerPoint</vt:lpstr>
      <vt:lpstr>Gross R&amp;D spending has been rising¹ (% of GDP)</vt:lpstr>
      <vt:lpstr>High technology patents (requested/granted patents per million inhabitants)</vt:lpstr>
      <vt:lpstr>Low growth in advanced economies: a fatality?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National Bank of Belgium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 Présentation</dc:title>
  <dc:creator>Naïm Cordemans</dc:creator>
  <cp:lastModifiedBy>Sabine Colinet</cp:lastModifiedBy>
  <cp:revision>2502</cp:revision>
  <cp:lastPrinted>2018-10-01T13:33:32Z</cp:lastPrinted>
  <dcterms:created xsi:type="dcterms:W3CDTF">2012-10-10T18:23:58Z</dcterms:created>
  <dcterms:modified xsi:type="dcterms:W3CDTF">2018-10-10T07:58:19Z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