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85" r:id="rId3"/>
    <p:sldId id="264" r:id="rId4"/>
    <p:sldId id="288" r:id="rId5"/>
    <p:sldId id="279" r:id="rId6"/>
    <p:sldId id="289" r:id="rId7"/>
    <p:sldId id="290" r:id="rId8"/>
    <p:sldId id="292" r:id="rId9"/>
    <p:sldId id="293" r:id="rId10"/>
    <p:sldId id="295" r:id="rId11"/>
    <p:sldId id="296" r:id="rId12"/>
    <p:sldId id="301" r:id="rId13"/>
    <p:sldId id="302" r:id="rId14"/>
    <p:sldId id="299" r:id="rId15"/>
    <p:sldId id="300" r:id="rId16"/>
    <p:sldId id="286" r:id="rId17"/>
    <p:sldId id="282" r:id="rId1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080" autoAdjust="0"/>
  </p:normalViewPr>
  <p:slideViewPr>
    <p:cSldViewPr>
      <p:cViewPr>
        <p:scale>
          <a:sx n="100" d="100"/>
          <a:sy n="100" d="100"/>
        </p:scale>
        <p:origin x="-29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2BF538D-BE81-48A4-ADF0-2127CA2DE5A9}" type="datetimeFigureOut">
              <a:rPr lang="en-US" smtClean="0"/>
              <a:t>2/20/2018</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64700D0-BE63-4E41-9E6F-7B3C71D82551}" type="slidenum">
              <a:rPr lang="en-US" smtClean="0"/>
              <a:t>‹N°›</a:t>
            </a:fld>
            <a:endParaRPr lang="en-US"/>
          </a:p>
        </p:txBody>
      </p:sp>
    </p:spTree>
    <p:extLst>
      <p:ext uri="{BB962C8B-B14F-4D97-AF65-F5344CB8AC3E}">
        <p14:creationId xmlns:p14="http://schemas.microsoft.com/office/powerpoint/2010/main" val="238341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CD64B8A-C159-4719-83EE-9B4BA3223CBB}" type="datetimeFigureOut">
              <a:rPr lang="en-US" smtClean="0"/>
              <a:t>2/20/2018</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3D543C-AC71-413C-B2B6-5A4ED7B15026}" type="slidenum">
              <a:rPr lang="en-US" smtClean="0"/>
              <a:t>‹N°›</a:t>
            </a:fld>
            <a:endParaRPr lang="en-US"/>
          </a:p>
        </p:txBody>
      </p:sp>
    </p:spTree>
    <p:extLst>
      <p:ext uri="{BB962C8B-B14F-4D97-AF65-F5344CB8AC3E}">
        <p14:creationId xmlns:p14="http://schemas.microsoft.com/office/powerpoint/2010/main" val="302899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F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2132856"/>
            <a:ext cx="6548264" cy="2334121"/>
          </a:xfrm>
        </p:spPr>
        <p:txBody>
          <a:bodyPr anchor="b"/>
          <a:lstStyle>
            <a:lvl1pPr algn="r">
              <a:defRPr b="1">
                <a:solidFill>
                  <a:schemeClr val="tx1">
                    <a:lumMod val="85000"/>
                    <a:lumOff val="15000"/>
                  </a:schemeClr>
                </a:solidFill>
                <a:latin typeface="+mj-lt"/>
              </a:defRPr>
            </a:lvl1pPr>
          </a:lstStyle>
          <a:p>
            <a:r>
              <a:rPr lang="fr-FR" dirty="0" smtClean="0"/>
              <a:t>Modifiez le style du titre</a:t>
            </a:r>
            <a:endParaRPr lang="fr-BE" dirty="0"/>
          </a:p>
        </p:txBody>
      </p:sp>
      <p:sp>
        <p:nvSpPr>
          <p:cNvPr id="3" name="Sous-titre 2"/>
          <p:cNvSpPr>
            <a:spLocks noGrp="1"/>
          </p:cNvSpPr>
          <p:nvPr>
            <p:ph type="subTitle" idx="1"/>
          </p:nvPr>
        </p:nvSpPr>
        <p:spPr>
          <a:xfrm>
            <a:off x="2339752" y="4581128"/>
            <a:ext cx="6544816" cy="1008112"/>
          </a:xfrm>
        </p:spPr>
        <p:txBody>
          <a:bodyPr anchor="ctr">
            <a:normAutofit/>
          </a:bodyPr>
          <a:lstStyle>
            <a:lvl1pPr marL="0" indent="0" algn="r">
              <a:lnSpc>
                <a:spcPct val="70000"/>
              </a:lnSpc>
              <a:buNone/>
              <a:defRPr sz="3000" baseline="0">
                <a:solidFill>
                  <a:schemeClr val="bg1">
                    <a:lumMod val="6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a:t>
            </a:r>
            <a:endParaRPr lang="fr-BE" dirty="0"/>
          </a:p>
        </p:txBody>
      </p:sp>
      <p:sp>
        <p:nvSpPr>
          <p:cNvPr id="12" name="Espace réservé du texte 11"/>
          <p:cNvSpPr>
            <a:spLocks noGrp="1"/>
          </p:cNvSpPr>
          <p:nvPr>
            <p:ph type="body" sz="quarter" idx="10"/>
          </p:nvPr>
        </p:nvSpPr>
        <p:spPr>
          <a:xfrm>
            <a:off x="2339975" y="5732463"/>
            <a:ext cx="6553200" cy="936625"/>
          </a:xfrm>
        </p:spPr>
        <p:txBody>
          <a:bodyPr>
            <a:normAutofit/>
          </a:bodyPr>
          <a:lstStyle>
            <a:lvl1pPr marL="0" indent="0" algn="r">
              <a:buNone/>
              <a:defRPr sz="1600">
                <a:solidFill>
                  <a:schemeClr val="tx1">
                    <a:lumMod val="75000"/>
                    <a:lumOff val="25000"/>
                  </a:schemeClr>
                </a:solidFill>
              </a:defRPr>
            </a:lvl1pPr>
          </a:lstStyle>
          <a:p>
            <a:pPr lvl="0"/>
            <a:r>
              <a:rPr lang="fr-FR" dirty="0" smtClean="0"/>
              <a:t>Modifiez les styles du texte</a:t>
            </a:r>
            <a:endParaRPr lang="fr-BE" dirty="0"/>
          </a:p>
        </p:txBody>
      </p:sp>
    </p:spTree>
    <p:extLst>
      <p:ext uri="{BB962C8B-B14F-4D97-AF65-F5344CB8AC3E}">
        <p14:creationId xmlns:p14="http://schemas.microsoft.com/office/powerpoint/2010/main" val="22043060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F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67744" y="346646"/>
            <a:ext cx="6696744" cy="490066"/>
          </a:xfrm>
        </p:spPr>
        <p:txBody>
          <a:bodyPr anchor="t">
            <a:noAutofit/>
          </a:bodyPr>
          <a:lstStyle>
            <a:lvl1pPr algn="l">
              <a:defRPr sz="2700" b="1">
                <a:solidFill>
                  <a:srgbClr val="8E0000"/>
                </a:solidFill>
                <a:latin typeface="+mj-lt"/>
              </a:defRPr>
            </a:lvl1pPr>
          </a:lstStyle>
          <a:p>
            <a:r>
              <a:rPr lang="fr-FR" smtClean="0"/>
              <a:t>Modifiez le style du titre</a:t>
            </a:r>
            <a:endParaRPr lang="fr-BE"/>
          </a:p>
        </p:txBody>
      </p:sp>
      <p:sp>
        <p:nvSpPr>
          <p:cNvPr id="3" name="Espace réservé du contenu 2"/>
          <p:cNvSpPr>
            <a:spLocks noGrp="1"/>
          </p:cNvSpPr>
          <p:nvPr>
            <p:ph idx="1"/>
          </p:nvPr>
        </p:nvSpPr>
        <p:spPr>
          <a:xfrm>
            <a:off x="467544" y="1600200"/>
            <a:ext cx="8496944" cy="4853136"/>
          </a:xfrm>
        </p:spPr>
        <p:txBody>
          <a:bodyPr/>
          <a:lstStyle>
            <a:lvl1pPr>
              <a:defRPr>
                <a:solidFill>
                  <a:schemeClr val="tx1">
                    <a:lumMod val="85000"/>
                    <a:lumOff val="15000"/>
                  </a:schemeClr>
                </a:solidFill>
                <a:latin typeface="+mn-lt"/>
              </a:defRPr>
            </a:lvl1pPr>
            <a:lvl2pPr>
              <a:defRPr>
                <a:solidFill>
                  <a:schemeClr val="tx1">
                    <a:lumMod val="85000"/>
                    <a:lumOff val="15000"/>
                  </a:schemeClr>
                </a:solidFill>
                <a:latin typeface="+mn-lt"/>
              </a:defRPr>
            </a:lvl2pPr>
            <a:lvl3pPr>
              <a:defRPr>
                <a:solidFill>
                  <a:schemeClr val="tx1">
                    <a:lumMod val="85000"/>
                    <a:lumOff val="15000"/>
                  </a:schemeClr>
                </a:solidFill>
                <a:latin typeface="+mn-lt"/>
              </a:defRPr>
            </a:lvl3pPr>
            <a:lvl4pPr>
              <a:defRPr>
                <a:solidFill>
                  <a:schemeClr val="tx1">
                    <a:lumMod val="85000"/>
                    <a:lumOff val="15000"/>
                  </a:schemeClr>
                </a:solidFill>
                <a:latin typeface="+mn-lt"/>
              </a:defRPr>
            </a:lvl4pPr>
            <a:lvl5pPr>
              <a:defRPr>
                <a:solidFill>
                  <a:schemeClr val="tx1">
                    <a:lumMod val="85000"/>
                    <a:lumOff val="15000"/>
                  </a:schemeClr>
                </a:solidFill>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texte 4"/>
          <p:cNvSpPr>
            <a:spLocks noGrp="1"/>
          </p:cNvSpPr>
          <p:nvPr>
            <p:ph type="body" sz="quarter" idx="10" hasCustomPrompt="1"/>
          </p:nvPr>
        </p:nvSpPr>
        <p:spPr>
          <a:xfrm>
            <a:off x="467544" y="979959"/>
            <a:ext cx="8496944" cy="504825"/>
          </a:xfrm>
        </p:spPr>
        <p:txBody>
          <a:bodyPr anchor="t">
            <a:normAutofit/>
          </a:bodyPr>
          <a:lstStyle>
            <a:lvl1pPr marL="0" indent="0">
              <a:buNone/>
              <a:defRPr sz="2400" b="1" baseline="0">
                <a:solidFill>
                  <a:schemeClr val="tx1">
                    <a:lumMod val="65000"/>
                    <a:lumOff val="35000"/>
                  </a:schemeClr>
                </a:solidFill>
                <a:latin typeface="+mn-lt"/>
              </a:defRPr>
            </a:lvl1pPr>
          </a:lstStyle>
          <a:p>
            <a:pPr lvl="0"/>
            <a:r>
              <a:rPr lang="fr-FR" dirty="0" smtClean="0"/>
              <a:t>Modifiez le sous titre</a:t>
            </a:r>
            <a:endParaRPr lang="fr-BE" dirty="0"/>
          </a:p>
        </p:txBody>
      </p:sp>
    </p:spTree>
    <p:extLst>
      <p:ext uri="{BB962C8B-B14F-4D97-AF65-F5344CB8AC3E}">
        <p14:creationId xmlns:p14="http://schemas.microsoft.com/office/powerpoint/2010/main" val="9829734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67744" y="346646"/>
            <a:ext cx="6696744" cy="490066"/>
          </a:xfrm>
        </p:spPr>
        <p:txBody>
          <a:bodyPr anchor="t">
            <a:noAutofit/>
          </a:bodyPr>
          <a:lstStyle>
            <a:lvl1pPr algn="l">
              <a:defRPr sz="2700" b="1">
                <a:solidFill>
                  <a:srgbClr val="8E0000"/>
                </a:solidFill>
                <a:latin typeface="+mj-lt"/>
              </a:defRPr>
            </a:lvl1pPr>
          </a:lstStyle>
          <a:p>
            <a:r>
              <a:rPr lang="fr-FR" smtClean="0"/>
              <a:t>Modifiez le style du titre</a:t>
            </a:r>
            <a:endParaRPr lang="fr-BE"/>
          </a:p>
        </p:txBody>
      </p:sp>
      <p:sp>
        <p:nvSpPr>
          <p:cNvPr id="3" name="Espace réservé du contenu 2"/>
          <p:cNvSpPr>
            <a:spLocks noGrp="1"/>
          </p:cNvSpPr>
          <p:nvPr>
            <p:ph idx="1"/>
          </p:nvPr>
        </p:nvSpPr>
        <p:spPr>
          <a:xfrm>
            <a:off x="467544" y="1600200"/>
            <a:ext cx="8496944" cy="4853136"/>
          </a:xfrm>
        </p:spPr>
        <p:txBody>
          <a:bodyPr/>
          <a:lstStyle>
            <a:lvl1pPr>
              <a:defRPr>
                <a:solidFill>
                  <a:schemeClr val="tx1">
                    <a:lumMod val="85000"/>
                    <a:lumOff val="15000"/>
                  </a:schemeClr>
                </a:solidFill>
                <a:latin typeface="+mn-lt"/>
              </a:defRPr>
            </a:lvl1pPr>
            <a:lvl2pPr>
              <a:defRPr>
                <a:solidFill>
                  <a:schemeClr val="tx1">
                    <a:lumMod val="85000"/>
                    <a:lumOff val="15000"/>
                  </a:schemeClr>
                </a:solidFill>
                <a:latin typeface="+mn-lt"/>
              </a:defRPr>
            </a:lvl2pPr>
            <a:lvl3pPr>
              <a:defRPr>
                <a:solidFill>
                  <a:schemeClr val="tx1">
                    <a:lumMod val="85000"/>
                    <a:lumOff val="15000"/>
                  </a:schemeClr>
                </a:solidFill>
                <a:latin typeface="+mn-lt"/>
              </a:defRPr>
            </a:lvl3pPr>
            <a:lvl4pPr>
              <a:defRPr>
                <a:solidFill>
                  <a:schemeClr val="tx1">
                    <a:lumMod val="85000"/>
                    <a:lumOff val="15000"/>
                  </a:schemeClr>
                </a:solidFill>
                <a:latin typeface="+mn-lt"/>
              </a:defRPr>
            </a:lvl4pPr>
            <a:lvl5pPr>
              <a:defRPr>
                <a:solidFill>
                  <a:schemeClr val="tx1">
                    <a:lumMod val="85000"/>
                    <a:lumOff val="15000"/>
                  </a:schemeClr>
                </a:solidFill>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texte 4"/>
          <p:cNvSpPr>
            <a:spLocks noGrp="1"/>
          </p:cNvSpPr>
          <p:nvPr>
            <p:ph type="body" sz="quarter" idx="10" hasCustomPrompt="1"/>
          </p:nvPr>
        </p:nvSpPr>
        <p:spPr>
          <a:xfrm>
            <a:off x="467544" y="979959"/>
            <a:ext cx="8496944" cy="504825"/>
          </a:xfrm>
        </p:spPr>
        <p:txBody>
          <a:bodyPr anchor="t">
            <a:normAutofit/>
          </a:bodyPr>
          <a:lstStyle>
            <a:lvl1pPr marL="0" indent="0">
              <a:buNone/>
              <a:defRPr sz="2400" b="1" baseline="0">
                <a:solidFill>
                  <a:schemeClr val="tx1">
                    <a:lumMod val="65000"/>
                    <a:lumOff val="35000"/>
                  </a:schemeClr>
                </a:solidFill>
                <a:latin typeface="+mn-lt"/>
              </a:defRPr>
            </a:lvl1pPr>
          </a:lstStyle>
          <a:p>
            <a:pPr lvl="0"/>
            <a:r>
              <a:rPr lang="fr-FR" dirty="0" smtClean="0"/>
              <a:t>Modifiez le sous titre</a:t>
            </a:r>
            <a:endParaRPr lang="fr-BE" dirty="0"/>
          </a:p>
        </p:txBody>
      </p:sp>
    </p:spTree>
    <p:extLst>
      <p:ext uri="{BB962C8B-B14F-4D97-AF65-F5344CB8AC3E}">
        <p14:creationId xmlns:p14="http://schemas.microsoft.com/office/powerpoint/2010/main" val="20153573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67744" y="346646"/>
            <a:ext cx="6696744" cy="490066"/>
          </a:xfrm>
        </p:spPr>
        <p:txBody>
          <a:bodyPr anchor="t">
            <a:noAutofit/>
          </a:bodyPr>
          <a:lstStyle>
            <a:lvl1pPr algn="l">
              <a:defRPr sz="2700" b="1">
                <a:solidFill>
                  <a:srgbClr val="8E0000"/>
                </a:solidFill>
                <a:latin typeface="+mj-lt"/>
              </a:defRPr>
            </a:lvl1pPr>
          </a:lstStyle>
          <a:p>
            <a:r>
              <a:rPr lang="fr-FR" smtClean="0"/>
              <a:t>Modifiez le style du titre</a:t>
            </a:r>
            <a:endParaRPr lang="fr-BE"/>
          </a:p>
        </p:txBody>
      </p:sp>
      <p:sp>
        <p:nvSpPr>
          <p:cNvPr id="3" name="Espace réservé du contenu 2"/>
          <p:cNvSpPr>
            <a:spLocks noGrp="1"/>
          </p:cNvSpPr>
          <p:nvPr>
            <p:ph idx="1"/>
          </p:nvPr>
        </p:nvSpPr>
        <p:spPr>
          <a:xfrm>
            <a:off x="467544" y="1600200"/>
            <a:ext cx="8496944" cy="4853136"/>
          </a:xfrm>
        </p:spPr>
        <p:txBody>
          <a:bodyPr/>
          <a:lstStyle>
            <a:lvl1pPr>
              <a:defRPr>
                <a:solidFill>
                  <a:schemeClr val="tx1">
                    <a:lumMod val="85000"/>
                    <a:lumOff val="15000"/>
                  </a:schemeClr>
                </a:solidFill>
                <a:latin typeface="+mn-lt"/>
              </a:defRPr>
            </a:lvl1pPr>
            <a:lvl2pPr>
              <a:defRPr>
                <a:solidFill>
                  <a:schemeClr val="tx1">
                    <a:lumMod val="85000"/>
                    <a:lumOff val="15000"/>
                  </a:schemeClr>
                </a:solidFill>
                <a:latin typeface="+mn-lt"/>
              </a:defRPr>
            </a:lvl2pPr>
            <a:lvl3pPr>
              <a:defRPr>
                <a:solidFill>
                  <a:schemeClr val="tx1">
                    <a:lumMod val="85000"/>
                    <a:lumOff val="15000"/>
                  </a:schemeClr>
                </a:solidFill>
                <a:latin typeface="+mn-lt"/>
              </a:defRPr>
            </a:lvl3pPr>
            <a:lvl4pPr>
              <a:defRPr>
                <a:solidFill>
                  <a:schemeClr val="tx1">
                    <a:lumMod val="85000"/>
                    <a:lumOff val="15000"/>
                  </a:schemeClr>
                </a:solidFill>
                <a:latin typeface="+mn-lt"/>
              </a:defRPr>
            </a:lvl4pPr>
            <a:lvl5pPr>
              <a:defRPr>
                <a:solidFill>
                  <a:schemeClr val="tx1">
                    <a:lumMod val="85000"/>
                    <a:lumOff val="15000"/>
                  </a:schemeClr>
                </a:solidFill>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texte 4"/>
          <p:cNvSpPr>
            <a:spLocks noGrp="1"/>
          </p:cNvSpPr>
          <p:nvPr>
            <p:ph type="body" sz="quarter" idx="10" hasCustomPrompt="1"/>
          </p:nvPr>
        </p:nvSpPr>
        <p:spPr>
          <a:xfrm>
            <a:off x="467544" y="979959"/>
            <a:ext cx="8496944" cy="504825"/>
          </a:xfrm>
        </p:spPr>
        <p:txBody>
          <a:bodyPr anchor="t">
            <a:normAutofit/>
          </a:bodyPr>
          <a:lstStyle>
            <a:lvl1pPr marL="0" indent="0">
              <a:buNone/>
              <a:defRPr sz="2400" b="1" baseline="0">
                <a:solidFill>
                  <a:schemeClr val="tx1">
                    <a:lumMod val="65000"/>
                    <a:lumOff val="35000"/>
                  </a:schemeClr>
                </a:solidFill>
                <a:latin typeface="+mn-lt"/>
              </a:defRPr>
            </a:lvl1pPr>
          </a:lstStyle>
          <a:p>
            <a:pPr lvl="0"/>
            <a:r>
              <a:rPr lang="fr-FR" dirty="0" smtClean="0"/>
              <a:t>Modifiez le sous titre</a:t>
            </a:r>
            <a:endParaRPr lang="fr-BE" dirty="0"/>
          </a:p>
        </p:txBody>
      </p:sp>
    </p:spTree>
    <p:extLst>
      <p:ext uri="{BB962C8B-B14F-4D97-AF65-F5344CB8AC3E}">
        <p14:creationId xmlns:p14="http://schemas.microsoft.com/office/powerpoint/2010/main" val="771336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2132856"/>
            <a:ext cx="6548264" cy="2334121"/>
          </a:xfrm>
        </p:spPr>
        <p:txBody>
          <a:bodyPr anchor="b"/>
          <a:lstStyle>
            <a:lvl1pPr algn="r">
              <a:defRPr b="1">
                <a:solidFill>
                  <a:schemeClr val="tx1">
                    <a:lumMod val="85000"/>
                    <a:lumOff val="15000"/>
                  </a:schemeClr>
                </a:solidFill>
                <a:latin typeface="+mj-lt"/>
              </a:defRPr>
            </a:lvl1pPr>
          </a:lstStyle>
          <a:p>
            <a:r>
              <a:rPr lang="fr-FR" dirty="0" smtClean="0"/>
              <a:t>Modifiez le style du titre</a:t>
            </a:r>
            <a:endParaRPr lang="fr-BE" dirty="0"/>
          </a:p>
        </p:txBody>
      </p:sp>
      <p:sp>
        <p:nvSpPr>
          <p:cNvPr id="3" name="Sous-titre 2"/>
          <p:cNvSpPr>
            <a:spLocks noGrp="1"/>
          </p:cNvSpPr>
          <p:nvPr>
            <p:ph type="subTitle" idx="1"/>
          </p:nvPr>
        </p:nvSpPr>
        <p:spPr>
          <a:xfrm>
            <a:off x="2339752" y="4581128"/>
            <a:ext cx="6544816" cy="1008112"/>
          </a:xfrm>
        </p:spPr>
        <p:txBody>
          <a:bodyPr anchor="ctr">
            <a:normAutofit/>
          </a:bodyPr>
          <a:lstStyle>
            <a:lvl1pPr marL="0" indent="0" algn="r">
              <a:lnSpc>
                <a:spcPct val="70000"/>
              </a:lnSpc>
              <a:buNone/>
              <a:defRPr sz="3000" baseline="0">
                <a:solidFill>
                  <a:schemeClr val="bg1">
                    <a:lumMod val="6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a:t>
            </a:r>
            <a:endParaRPr lang="fr-BE" dirty="0"/>
          </a:p>
        </p:txBody>
      </p:sp>
      <p:sp>
        <p:nvSpPr>
          <p:cNvPr id="12" name="Espace réservé du texte 11"/>
          <p:cNvSpPr>
            <a:spLocks noGrp="1"/>
          </p:cNvSpPr>
          <p:nvPr>
            <p:ph type="body" sz="quarter" idx="10"/>
          </p:nvPr>
        </p:nvSpPr>
        <p:spPr>
          <a:xfrm>
            <a:off x="2339975" y="5732463"/>
            <a:ext cx="6553200" cy="936625"/>
          </a:xfrm>
        </p:spPr>
        <p:txBody>
          <a:bodyPr>
            <a:normAutofit/>
          </a:bodyPr>
          <a:lstStyle>
            <a:lvl1pPr marL="0" indent="0" algn="r">
              <a:buNone/>
              <a:defRPr sz="1600">
                <a:solidFill>
                  <a:schemeClr val="tx1">
                    <a:lumMod val="75000"/>
                    <a:lumOff val="25000"/>
                  </a:schemeClr>
                </a:solidFill>
              </a:defRPr>
            </a:lvl1pPr>
          </a:lstStyle>
          <a:p>
            <a:pPr lvl="0"/>
            <a:r>
              <a:rPr lang="fr-FR" dirty="0" smtClean="0"/>
              <a:t>Modifiez les styles du texte</a:t>
            </a:r>
            <a:endParaRPr lang="fr-BE" dirty="0"/>
          </a:p>
        </p:txBody>
      </p:sp>
    </p:spTree>
    <p:extLst>
      <p:ext uri="{BB962C8B-B14F-4D97-AF65-F5344CB8AC3E}">
        <p14:creationId xmlns:p14="http://schemas.microsoft.com/office/powerpoint/2010/main" val="19224257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2132856"/>
            <a:ext cx="6548264" cy="2334121"/>
          </a:xfrm>
        </p:spPr>
        <p:txBody>
          <a:bodyPr anchor="b"/>
          <a:lstStyle>
            <a:lvl1pPr algn="r">
              <a:defRPr b="1">
                <a:solidFill>
                  <a:schemeClr val="tx1">
                    <a:lumMod val="85000"/>
                    <a:lumOff val="15000"/>
                  </a:schemeClr>
                </a:solidFill>
                <a:latin typeface="+mj-lt"/>
              </a:defRPr>
            </a:lvl1pPr>
          </a:lstStyle>
          <a:p>
            <a:r>
              <a:rPr lang="fr-FR" dirty="0" smtClean="0"/>
              <a:t>Modifiez le style du titre</a:t>
            </a:r>
            <a:endParaRPr lang="fr-BE" dirty="0"/>
          </a:p>
        </p:txBody>
      </p:sp>
      <p:sp>
        <p:nvSpPr>
          <p:cNvPr id="3" name="Sous-titre 2"/>
          <p:cNvSpPr>
            <a:spLocks noGrp="1"/>
          </p:cNvSpPr>
          <p:nvPr>
            <p:ph type="subTitle" idx="1"/>
          </p:nvPr>
        </p:nvSpPr>
        <p:spPr>
          <a:xfrm>
            <a:off x="2339752" y="4581128"/>
            <a:ext cx="6544816" cy="1008112"/>
          </a:xfrm>
        </p:spPr>
        <p:txBody>
          <a:bodyPr anchor="ctr">
            <a:normAutofit/>
          </a:bodyPr>
          <a:lstStyle>
            <a:lvl1pPr marL="0" indent="0" algn="r">
              <a:lnSpc>
                <a:spcPct val="70000"/>
              </a:lnSpc>
              <a:buNone/>
              <a:defRPr sz="3000" baseline="0">
                <a:solidFill>
                  <a:schemeClr val="bg1">
                    <a:lumMod val="6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a:t>
            </a:r>
            <a:endParaRPr lang="fr-BE" dirty="0"/>
          </a:p>
        </p:txBody>
      </p:sp>
      <p:sp>
        <p:nvSpPr>
          <p:cNvPr id="12" name="Espace réservé du texte 11"/>
          <p:cNvSpPr>
            <a:spLocks noGrp="1"/>
          </p:cNvSpPr>
          <p:nvPr>
            <p:ph type="body" sz="quarter" idx="10"/>
          </p:nvPr>
        </p:nvSpPr>
        <p:spPr>
          <a:xfrm>
            <a:off x="2339975" y="5732463"/>
            <a:ext cx="6553200" cy="936625"/>
          </a:xfrm>
        </p:spPr>
        <p:txBody>
          <a:bodyPr>
            <a:normAutofit/>
          </a:bodyPr>
          <a:lstStyle>
            <a:lvl1pPr marL="0" indent="0" algn="r">
              <a:buNone/>
              <a:defRPr sz="1600">
                <a:solidFill>
                  <a:schemeClr val="tx1">
                    <a:lumMod val="75000"/>
                    <a:lumOff val="25000"/>
                  </a:schemeClr>
                </a:solidFill>
              </a:defRPr>
            </a:lvl1pPr>
          </a:lstStyle>
          <a:p>
            <a:pPr lvl="0"/>
            <a:r>
              <a:rPr lang="fr-FR" dirty="0" smtClean="0"/>
              <a:t>Modifiez les styles du texte</a:t>
            </a:r>
            <a:endParaRPr lang="fr-BE" dirty="0"/>
          </a:p>
        </p:txBody>
      </p:sp>
    </p:spTree>
    <p:extLst>
      <p:ext uri="{BB962C8B-B14F-4D97-AF65-F5344CB8AC3E}">
        <p14:creationId xmlns:p14="http://schemas.microsoft.com/office/powerpoint/2010/main" val="401378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F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2132856"/>
            <a:ext cx="6548264" cy="2334121"/>
          </a:xfrm>
        </p:spPr>
        <p:txBody>
          <a:bodyPr anchor="b"/>
          <a:lstStyle>
            <a:lvl1pPr algn="r">
              <a:defRPr b="1">
                <a:solidFill>
                  <a:schemeClr val="tx1">
                    <a:lumMod val="85000"/>
                    <a:lumOff val="15000"/>
                  </a:schemeClr>
                </a:solidFill>
                <a:latin typeface="+mj-lt"/>
              </a:defRPr>
            </a:lvl1pPr>
          </a:lstStyle>
          <a:p>
            <a:r>
              <a:rPr lang="fr-FR" dirty="0" smtClean="0"/>
              <a:t>Modifiez le style du titre</a:t>
            </a:r>
            <a:endParaRPr lang="fr-BE" dirty="0"/>
          </a:p>
        </p:txBody>
      </p:sp>
      <p:sp>
        <p:nvSpPr>
          <p:cNvPr id="3" name="Sous-titre 2"/>
          <p:cNvSpPr>
            <a:spLocks noGrp="1"/>
          </p:cNvSpPr>
          <p:nvPr>
            <p:ph type="subTitle" idx="1"/>
          </p:nvPr>
        </p:nvSpPr>
        <p:spPr>
          <a:xfrm>
            <a:off x="2339752" y="4581128"/>
            <a:ext cx="6544816" cy="1008112"/>
          </a:xfrm>
        </p:spPr>
        <p:txBody>
          <a:bodyPr anchor="ctr">
            <a:normAutofit/>
          </a:bodyPr>
          <a:lstStyle>
            <a:lvl1pPr marL="0" indent="0" algn="r">
              <a:lnSpc>
                <a:spcPct val="70000"/>
              </a:lnSpc>
              <a:buNone/>
              <a:defRPr sz="3000" baseline="0">
                <a:solidFill>
                  <a:schemeClr val="bg1">
                    <a:lumMod val="6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a:t>
            </a:r>
            <a:endParaRPr lang="fr-BE" dirty="0"/>
          </a:p>
        </p:txBody>
      </p:sp>
      <p:sp>
        <p:nvSpPr>
          <p:cNvPr id="12" name="Espace réservé du texte 11"/>
          <p:cNvSpPr>
            <a:spLocks noGrp="1"/>
          </p:cNvSpPr>
          <p:nvPr>
            <p:ph type="body" sz="quarter" idx="10"/>
          </p:nvPr>
        </p:nvSpPr>
        <p:spPr>
          <a:xfrm>
            <a:off x="2339975" y="5732463"/>
            <a:ext cx="6553200" cy="936625"/>
          </a:xfrm>
        </p:spPr>
        <p:txBody>
          <a:bodyPr>
            <a:normAutofit/>
          </a:bodyPr>
          <a:lstStyle>
            <a:lvl1pPr marL="0" indent="0" algn="r">
              <a:buNone/>
              <a:defRPr sz="1600">
                <a:solidFill>
                  <a:schemeClr val="tx1">
                    <a:lumMod val="75000"/>
                    <a:lumOff val="25000"/>
                  </a:schemeClr>
                </a:solidFill>
              </a:defRPr>
            </a:lvl1pPr>
          </a:lstStyle>
          <a:p>
            <a:pPr lvl="0"/>
            <a:r>
              <a:rPr lang="fr-FR" dirty="0" smtClean="0"/>
              <a:t>Modifiez les styles du texte</a:t>
            </a:r>
            <a:endParaRPr lang="fr-BE" dirty="0"/>
          </a:p>
        </p:txBody>
      </p:sp>
    </p:spTree>
    <p:extLst>
      <p:ext uri="{BB962C8B-B14F-4D97-AF65-F5344CB8AC3E}">
        <p14:creationId xmlns:p14="http://schemas.microsoft.com/office/powerpoint/2010/main" val="31771310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2132856"/>
            <a:ext cx="6548264" cy="2334121"/>
          </a:xfrm>
        </p:spPr>
        <p:txBody>
          <a:bodyPr anchor="b"/>
          <a:lstStyle>
            <a:lvl1pPr algn="r">
              <a:defRPr b="1">
                <a:solidFill>
                  <a:schemeClr val="tx1">
                    <a:lumMod val="85000"/>
                    <a:lumOff val="15000"/>
                  </a:schemeClr>
                </a:solidFill>
                <a:latin typeface="+mj-lt"/>
              </a:defRPr>
            </a:lvl1pPr>
          </a:lstStyle>
          <a:p>
            <a:r>
              <a:rPr lang="fr-FR" dirty="0" smtClean="0"/>
              <a:t>Modifiez le style du titre</a:t>
            </a:r>
            <a:endParaRPr lang="fr-BE" dirty="0"/>
          </a:p>
        </p:txBody>
      </p:sp>
      <p:sp>
        <p:nvSpPr>
          <p:cNvPr id="3" name="Sous-titre 2"/>
          <p:cNvSpPr>
            <a:spLocks noGrp="1"/>
          </p:cNvSpPr>
          <p:nvPr>
            <p:ph type="subTitle" idx="1"/>
          </p:nvPr>
        </p:nvSpPr>
        <p:spPr>
          <a:xfrm>
            <a:off x="2339752" y="4581128"/>
            <a:ext cx="6544816" cy="1008112"/>
          </a:xfrm>
        </p:spPr>
        <p:txBody>
          <a:bodyPr anchor="ctr">
            <a:normAutofit/>
          </a:bodyPr>
          <a:lstStyle>
            <a:lvl1pPr marL="0" indent="0" algn="r">
              <a:lnSpc>
                <a:spcPct val="70000"/>
              </a:lnSpc>
              <a:buNone/>
              <a:defRPr sz="3000" baseline="0">
                <a:solidFill>
                  <a:schemeClr val="bg1">
                    <a:lumMod val="6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a:t>
            </a:r>
            <a:endParaRPr lang="fr-BE" dirty="0"/>
          </a:p>
        </p:txBody>
      </p:sp>
      <p:sp>
        <p:nvSpPr>
          <p:cNvPr id="12" name="Espace réservé du texte 11"/>
          <p:cNvSpPr>
            <a:spLocks noGrp="1"/>
          </p:cNvSpPr>
          <p:nvPr>
            <p:ph type="body" sz="quarter" idx="10"/>
          </p:nvPr>
        </p:nvSpPr>
        <p:spPr>
          <a:xfrm>
            <a:off x="2339975" y="5732463"/>
            <a:ext cx="6553200" cy="936625"/>
          </a:xfrm>
        </p:spPr>
        <p:txBody>
          <a:bodyPr>
            <a:normAutofit/>
          </a:bodyPr>
          <a:lstStyle>
            <a:lvl1pPr marL="0" indent="0" algn="r">
              <a:buNone/>
              <a:defRPr sz="1600">
                <a:solidFill>
                  <a:schemeClr val="tx1">
                    <a:lumMod val="75000"/>
                    <a:lumOff val="25000"/>
                  </a:schemeClr>
                </a:solidFill>
              </a:defRPr>
            </a:lvl1pPr>
          </a:lstStyle>
          <a:p>
            <a:pPr lvl="0"/>
            <a:r>
              <a:rPr lang="fr-FR" dirty="0" smtClean="0"/>
              <a:t>Modifiez les styles du texte</a:t>
            </a:r>
            <a:endParaRPr lang="fr-BE" dirty="0"/>
          </a:p>
        </p:txBody>
      </p:sp>
    </p:spTree>
    <p:extLst>
      <p:ext uri="{BB962C8B-B14F-4D97-AF65-F5344CB8AC3E}">
        <p14:creationId xmlns:p14="http://schemas.microsoft.com/office/powerpoint/2010/main" val="16440464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2132856"/>
            <a:ext cx="6548264" cy="2334121"/>
          </a:xfrm>
        </p:spPr>
        <p:txBody>
          <a:bodyPr anchor="b"/>
          <a:lstStyle>
            <a:lvl1pPr algn="r">
              <a:defRPr b="1">
                <a:solidFill>
                  <a:schemeClr val="tx1">
                    <a:lumMod val="85000"/>
                    <a:lumOff val="15000"/>
                  </a:schemeClr>
                </a:solidFill>
                <a:latin typeface="+mj-lt"/>
              </a:defRPr>
            </a:lvl1pPr>
          </a:lstStyle>
          <a:p>
            <a:r>
              <a:rPr lang="fr-FR" dirty="0" smtClean="0"/>
              <a:t>Modifiez le style du titre</a:t>
            </a:r>
            <a:endParaRPr lang="fr-BE" dirty="0"/>
          </a:p>
        </p:txBody>
      </p:sp>
      <p:sp>
        <p:nvSpPr>
          <p:cNvPr id="3" name="Sous-titre 2"/>
          <p:cNvSpPr>
            <a:spLocks noGrp="1"/>
          </p:cNvSpPr>
          <p:nvPr>
            <p:ph type="subTitle" idx="1"/>
          </p:nvPr>
        </p:nvSpPr>
        <p:spPr>
          <a:xfrm>
            <a:off x="2339752" y="4581128"/>
            <a:ext cx="6544816" cy="1008112"/>
          </a:xfrm>
        </p:spPr>
        <p:txBody>
          <a:bodyPr anchor="ctr">
            <a:normAutofit/>
          </a:bodyPr>
          <a:lstStyle>
            <a:lvl1pPr marL="0" indent="0" algn="r">
              <a:lnSpc>
                <a:spcPct val="70000"/>
              </a:lnSpc>
              <a:buNone/>
              <a:defRPr sz="3000" baseline="0">
                <a:solidFill>
                  <a:schemeClr val="bg1">
                    <a:lumMod val="6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a:t>
            </a:r>
            <a:endParaRPr lang="fr-BE" dirty="0"/>
          </a:p>
        </p:txBody>
      </p:sp>
      <p:sp>
        <p:nvSpPr>
          <p:cNvPr id="12" name="Espace réservé du texte 11"/>
          <p:cNvSpPr>
            <a:spLocks noGrp="1"/>
          </p:cNvSpPr>
          <p:nvPr>
            <p:ph type="body" sz="quarter" idx="10"/>
          </p:nvPr>
        </p:nvSpPr>
        <p:spPr>
          <a:xfrm>
            <a:off x="2339975" y="5732463"/>
            <a:ext cx="6553200" cy="936625"/>
          </a:xfrm>
        </p:spPr>
        <p:txBody>
          <a:bodyPr>
            <a:normAutofit/>
          </a:bodyPr>
          <a:lstStyle>
            <a:lvl1pPr marL="0" indent="0" algn="r">
              <a:buNone/>
              <a:defRPr sz="1600">
                <a:solidFill>
                  <a:schemeClr val="tx1">
                    <a:lumMod val="75000"/>
                    <a:lumOff val="25000"/>
                  </a:schemeClr>
                </a:solidFill>
              </a:defRPr>
            </a:lvl1pPr>
          </a:lstStyle>
          <a:p>
            <a:pPr lvl="0"/>
            <a:r>
              <a:rPr lang="fr-FR" dirty="0" smtClean="0"/>
              <a:t>Modifiez les styles du texte</a:t>
            </a:r>
            <a:endParaRPr lang="fr-BE" dirty="0"/>
          </a:p>
        </p:txBody>
      </p:sp>
    </p:spTree>
    <p:extLst>
      <p:ext uri="{BB962C8B-B14F-4D97-AF65-F5344CB8AC3E}">
        <p14:creationId xmlns:p14="http://schemas.microsoft.com/office/powerpoint/2010/main" val="579517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e Contenu F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67744" y="346646"/>
            <a:ext cx="6696744" cy="490066"/>
          </a:xfrm>
        </p:spPr>
        <p:txBody>
          <a:bodyPr anchor="t">
            <a:noAutofit/>
          </a:bodyPr>
          <a:lstStyle>
            <a:lvl1pPr algn="l">
              <a:defRPr sz="2700" b="1">
                <a:solidFill>
                  <a:srgbClr val="8E0000"/>
                </a:solidFill>
                <a:latin typeface="+mj-lt"/>
              </a:defRPr>
            </a:lvl1pPr>
          </a:lstStyle>
          <a:p>
            <a:r>
              <a:rPr lang="fr-FR" smtClean="0"/>
              <a:t>Modifiez le style du titre</a:t>
            </a:r>
            <a:endParaRPr lang="fr-BE"/>
          </a:p>
        </p:txBody>
      </p:sp>
      <p:sp>
        <p:nvSpPr>
          <p:cNvPr id="3" name="Espace réservé du contenu 2"/>
          <p:cNvSpPr>
            <a:spLocks noGrp="1"/>
          </p:cNvSpPr>
          <p:nvPr>
            <p:ph idx="1"/>
          </p:nvPr>
        </p:nvSpPr>
        <p:spPr>
          <a:xfrm>
            <a:off x="2267744" y="1600200"/>
            <a:ext cx="6696744" cy="4853136"/>
          </a:xfrm>
        </p:spPr>
        <p:txBody>
          <a:bodyPr/>
          <a:lstStyle>
            <a:lvl1pPr>
              <a:defRPr>
                <a:solidFill>
                  <a:schemeClr val="tx1">
                    <a:lumMod val="85000"/>
                    <a:lumOff val="15000"/>
                  </a:schemeClr>
                </a:solidFill>
                <a:latin typeface="+mn-lt"/>
              </a:defRPr>
            </a:lvl1pPr>
            <a:lvl2pPr>
              <a:defRPr>
                <a:solidFill>
                  <a:schemeClr val="tx1">
                    <a:lumMod val="85000"/>
                    <a:lumOff val="15000"/>
                  </a:schemeClr>
                </a:solidFill>
                <a:latin typeface="+mn-lt"/>
              </a:defRPr>
            </a:lvl2pPr>
            <a:lvl3pPr>
              <a:defRPr>
                <a:solidFill>
                  <a:schemeClr val="tx1">
                    <a:lumMod val="85000"/>
                    <a:lumOff val="15000"/>
                  </a:schemeClr>
                </a:solidFill>
                <a:latin typeface="+mn-lt"/>
              </a:defRPr>
            </a:lvl3pPr>
            <a:lvl4pPr>
              <a:defRPr>
                <a:solidFill>
                  <a:schemeClr val="tx1">
                    <a:lumMod val="85000"/>
                    <a:lumOff val="15000"/>
                  </a:schemeClr>
                </a:solidFill>
                <a:latin typeface="+mn-lt"/>
              </a:defRPr>
            </a:lvl4pPr>
            <a:lvl5pPr>
              <a:defRPr>
                <a:solidFill>
                  <a:schemeClr val="tx1">
                    <a:lumMod val="85000"/>
                    <a:lumOff val="15000"/>
                  </a:schemeClr>
                </a:solidFill>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texte 4"/>
          <p:cNvSpPr>
            <a:spLocks noGrp="1"/>
          </p:cNvSpPr>
          <p:nvPr>
            <p:ph type="body" sz="quarter" idx="10" hasCustomPrompt="1"/>
          </p:nvPr>
        </p:nvSpPr>
        <p:spPr>
          <a:xfrm>
            <a:off x="2268538" y="979959"/>
            <a:ext cx="6696075" cy="504825"/>
          </a:xfrm>
        </p:spPr>
        <p:txBody>
          <a:bodyPr anchor="t">
            <a:normAutofit/>
          </a:bodyPr>
          <a:lstStyle>
            <a:lvl1pPr marL="0" indent="0">
              <a:buNone/>
              <a:defRPr sz="2400" b="1" baseline="0">
                <a:solidFill>
                  <a:schemeClr val="tx1">
                    <a:lumMod val="65000"/>
                    <a:lumOff val="35000"/>
                  </a:schemeClr>
                </a:solidFill>
                <a:latin typeface="+mn-lt"/>
              </a:defRPr>
            </a:lvl1pPr>
          </a:lstStyle>
          <a:p>
            <a:pPr lvl="0"/>
            <a:r>
              <a:rPr lang="fr-FR" dirty="0" smtClean="0"/>
              <a:t>Modifiez le sous titre</a:t>
            </a:r>
            <a:endParaRPr lang="fr-BE" dirty="0"/>
          </a:p>
        </p:txBody>
      </p:sp>
    </p:spTree>
    <p:extLst>
      <p:ext uri="{BB962C8B-B14F-4D97-AF65-F5344CB8AC3E}">
        <p14:creationId xmlns:p14="http://schemas.microsoft.com/office/powerpoint/2010/main" val="32815678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e Contenu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67744" y="346646"/>
            <a:ext cx="6696744" cy="490066"/>
          </a:xfrm>
        </p:spPr>
        <p:txBody>
          <a:bodyPr anchor="t">
            <a:noAutofit/>
          </a:bodyPr>
          <a:lstStyle>
            <a:lvl1pPr algn="l">
              <a:defRPr sz="2700" b="1">
                <a:solidFill>
                  <a:srgbClr val="8E0000"/>
                </a:solidFill>
                <a:latin typeface="+mj-lt"/>
              </a:defRPr>
            </a:lvl1pPr>
          </a:lstStyle>
          <a:p>
            <a:r>
              <a:rPr lang="fr-FR" smtClean="0"/>
              <a:t>Modifiez le style du titre</a:t>
            </a:r>
            <a:endParaRPr lang="fr-BE"/>
          </a:p>
        </p:txBody>
      </p:sp>
      <p:sp>
        <p:nvSpPr>
          <p:cNvPr id="3" name="Espace réservé du contenu 2"/>
          <p:cNvSpPr>
            <a:spLocks noGrp="1"/>
          </p:cNvSpPr>
          <p:nvPr>
            <p:ph idx="1"/>
          </p:nvPr>
        </p:nvSpPr>
        <p:spPr>
          <a:xfrm>
            <a:off x="2267744" y="1600200"/>
            <a:ext cx="6696744" cy="4853136"/>
          </a:xfrm>
        </p:spPr>
        <p:txBody>
          <a:bodyPr/>
          <a:lstStyle>
            <a:lvl1pPr>
              <a:defRPr>
                <a:solidFill>
                  <a:schemeClr val="tx1">
                    <a:lumMod val="85000"/>
                    <a:lumOff val="15000"/>
                  </a:schemeClr>
                </a:solidFill>
                <a:latin typeface="+mn-lt"/>
              </a:defRPr>
            </a:lvl1pPr>
            <a:lvl2pPr>
              <a:defRPr>
                <a:solidFill>
                  <a:schemeClr val="tx1">
                    <a:lumMod val="85000"/>
                    <a:lumOff val="15000"/>
                  </a:schemeClr>
                </a:solidFill>
                <a:latin typeface="+mn-lt"/>
              </a:defRPr>
            </a:lvl2pPr>
            <a:lvl3pPr>
              <a:defRPr>
                <a:solidFill>
                  <a:schemeClr val="tx1">
                    <a:lumMod val="85000"/>
                    <a:lumOff val="15000"/>
                  </a:schemeClr>
                </a:solidFill>
                <a:latin typeface="+mn-lt"/>
              </a:defRPr>
            </a:lvl3pPr>
            <a:lvl4pPr>
              <a:defRPr>
                <a:solidFill>
                  <a:schemeClr val="tx1">
                    <a:lumMod val="85000"/>
                    <a:lumOff val="15000"/>
                  </a:schemeClr>
                </a:solidFill>
                <a:latin typeface="+mn-lt"/>
              </a:defRPr>
            </a:lvl4pPr>
            <a:lvl5pPr>
              <a:defRPr>
                <a:solidFill>
                  <a:schemeClr val="tx1">
                    <a:lumMod val="85000"/>
                    <a:lumOff val="15000"/>
                  </a:schemeClr>
                </a:solidFill>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texte 4"/>
          <p:cNvSpPr>
            <a:spLocks noGrp="1"/>
          </p:cNvSpPr>
          <p:nvPr>
            <p:ph type="body" sz="quarter" idx="10" hasCustomPrompt="1"/>
          </p:nvPr>
        </p:nvSpPr>
        <p:spPr>
          <a:xfrm>
            <a:off x="2268538" y="979959"/>
            <a:ext cx="6696075" cy="504825"/>
          </a:xfrm>
        </p:spPr>
        <p:txBody>
          <a:bodyPr anchor="t">
            <a:normAutofit/>
          </a:bodyPr>
          <a:lstStyle>
            <a:lvl1pPr marL="0" indent="0">
              <a:buNone/>
              <a:defRPr sz="2400" b="1" baseline="0">
                <a:solidFill>
                  <a:schemeClr val="tx1">
                    <a:lumMod val="65000"/>
                    <a:lumOff val="35000"/>
                  </a:schemeClr>
                </a:solidFill>
                <a:latin typeface="+mn-lt"/>
              </a:defRPr>
            </a:lvl1pPr>
          </a:lstStyle>
          <a:p>
            <a:pPr lvl="0"/>
            <a:r>
              <a:rPr lang="fr-FR" dirty="0" smtClean="0"/>
              <a:t>Modifiez le sous titre</a:t>
            </a:r>
            <a:endParaRPr lang="fr-BE" dirty="0"/>
          </a:p>
        </p:txBody>
      </p:sp>
    </p:spTree>
    <p:extLst>
      <p:ext uri="{BB962C8B-B14F-4D97-AF65-F5344CB8AC3E}">
        <p14:creationId xmlns:p14="http://schemas.microsoft.com/office/powerpoint/2010/main" val="34194219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e Contenu 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67744" y="346646"/>
            <a:ext cx="6696744" cy="490066"/>
          </a:xfrm>
        </p:spPr>
        <p:txBody>
          <a:bodyPr anchor="t">
            <a:noAutofit/>
          </a:bodyPr>
          <a:lstStyle>
            <a:lvl1pPr algn="l">
              <a:defRPr sz="2700" b="1">
                <a:solidFill>
                  <a:srgbClr val="8E0000"/>
                </a:solidFill>
                <a:latin typeface="+mj-lt"/>
              </a:defRPr>
            </a:lvl1pPr>
          </a:lstStyle>
          <a:p>
            <a:r>
              <a:rPr lang="fr-FR" smtClean="0"/>
              <a:t>Modifiez le style du titre</a:t>
            </a:r>
            <a:endParaRPr lang="fr-BE"/>
          </a:p>
        </p:txBody>
      </p:sp>
      <p:sp>
        <p:nvSpPr>
          <p:cNvPr id="3" name="Espace réservé du contenu 2"/>
          <p:cNvSpPr>
            <a:spLocks noGrp="1"/>
          </p:cNvSpPr>
          <p:nvPr>
            <p:ph idx="1"/>
          </p:nvPr>
        </p:nvSpPr>
        <p:spPr>
          <a:xfrm>
            <a:off x="2267744" y="1600200"/>
            <a:ext cx="6696744" cy="4853136"/>
          </a:xfrm>
        </p:spPr>
        <p:txBody>
          <a:bodyPr/>
          <a:lstStyle>
            <a:lvl1pPr>
              <a:defRPr>
                <a:solidFill>
                  <a:schemeClr val="tx1">
                    <a:lumMod val="85000"/>
                    <a:lumOff val="15000"/>
                  </a:schemeClr>
                </a:solidFill>
                <a:latin typeface="+mn-lt"/>
              </a:defRPr>
            </a:lvl1pPr>
            <a:lvl2pPr>
              <a:defRPr>
                <a:solidFill>
                  <a:schemeClr val="tx1">
                    <a:lumMod val="85000"/>
                    <a:lumOff val="15000"/>
                  </a:schemeClr>
                </a:solidFill>
                <a:latin typeface="+mn-lt"/>
              </a:defRPr>
            </a:lvl2pPr>
            <a:lvl3pPr>
              <a:defRPr>
                <a:solidFill>
                  <a:schemeClr val="tx1">
                    <a:lumMod val="85000"/>
                    <a:lumOff val="15000"/>
                  </a:schemeClr>
                </a:solidFill>
                <a:latin typeface="+mn-lt"/>
              </a:defRPr>
            </a:lvl3pPr>
            <a:lvl4pPr>
              <a:defRPr>
                <a:solidFill>
                  <a:schemeClr val="tx1">
                    <a:lumMod val="85000"/>
                    <a:lumOff val="15000"/>
                  </a:schemeClr>
                </a:solidFill>
                <a:latin typeface="+mn-lt"/>
              </a:defRPr>
            </a:lvl4pPr>
            <a:lvl5pPr>
              <a:defRPr>
                <a:solidFill>
                  <a:schemeClr val="tx1">
                    <a:lumMod val="85000"/>
                    <a:lumOff val="15000"/>
                  </a:schemeClr>
                </a:solidFill>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texte 4"/>
          <p:cNvSpPr>
            <a:spLocks noGrp="1"/>
          </p:cNvSpPr>
          <p:nvPr>
            <p:ph type="body" sz="quarter" idx="10" hasCustomPrompt="1"/>
          </p:nvPr>
        </p:nvSpPr>
        <p:spPr>
          <a:xfrm>
            <a:off x="2268538" y="979959"/>
            <a:ext cx="6696075" cy="504825"/>
          </a:xfrm>
        </p:spPr>
        <p:txBody>
          <a:bodyPr anchor="t">
            <a:normAutofit/>
          </a:bodyPr>
          <a:lstStyle>
            <a:lvl1pPr marL="0" indent="0">
              <a:buNone/>
              <a:defRPr sz="2400" b="1" baseline="0">
                <a:solidFill>
                  <a:schemeClr val="tx1">
                    <a:lumMod val="65000"/>
                    <a:lumOff val="35000"/>
                  </a:schemeClr>
                </a:solidFill>
                <a:latin typeface="+mn-lt"/>
              </a:defRPr>
            </a:lvl1pPr>
          </a:lstStyle>
          <a:p>
            <a:pPr lvl="0"/>
            <a:r>
              <a:rPr lang="fr-FR" dirty="0" smtClean="0"/>
              <a:t>Modifiez le sous titre</a:t>
            </a:r>
            <a:endParaRPr lang="fr-BE" dirty="0"/>
          </a:p>
        </p:txBody>
      </p:sp>
    </p:spTree>
    <p:extLst>
      <p:ext uri="{BB962C8B-B14F-4D97-AF65-F5344CB8AC3E}">
        <p14:creationId xmlns:p14="http://schemas.microsoft.com/office/powerpoint/2010/main" val="3223198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4CB6E-8279-45C3-B942-FE8D7F37FFC7}" type="datetimeFigureOut">
              <a:rPr lang="fr-BE" smtClean="0"/>
              <a:t>20/02/2018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80056-D8FF-4664-89BB-6CE281DE9F56}" type="slidenum">
              <a:rPr lang="fr-BE" smtClean="0"/>
              <a:t>‹N°›</a:t>
            </a:fld>
            <a:endParaRPr lang="fr-BE"/>
          </a:p>
        </p:txBody>
      </p:sp>
    </p:spTree>
    <p:extLst>
      <p:ext uri="{BB962C8B-B14F-4D97-AF65-F5344CB8AC3E}">
        <p14:creationId xmlns:p14="http://schemas.microsoft.com/office/powerpoint/2010/main" val="25461604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7" r:id="rId4"/>
    <p:sldLayoutId id="2147483668" r:id="rId5"/>
    <p:sldLayoutId id="2147483669" r:id="rId6"/>
    <p:sldLayoutId id="2147483650" r:id="rId7"/>
    <p:sldLayoutId id="2147483662" r:id="rId8"/>
    <p:sldLayoutId id="2147483663" r:id="rId9"/>
    <p:sldLayoutId id="2147483664" r:id="rId10"/>
    <p:sldLayoutId id="2147483665" r:id="rId11"/>
    <p:sldLayoutId id="214748366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conomist.com/blogs/graphicdetail/2016/03/daily-chart-13"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Spéciale Saint-Valentin: Est-ce que les concurrents s'aiment trop ?</a:t>
            </a:r>
            <a:endParaRPr lang="fr-BE" dirty="0"/>
          </a:p>
        </p:txBody>
      </p:sp>
      <p:sp>
        <p:nvSpPr>
          <p:cNvPr id="3" name="Sous-titre 2"/>
          <p:cNvSpPr>
            <a:spLocks noGrp="1"/>
          </p:cNvSpPr>
          <p:nvPr>
            <p:ph type="subTitle" idx="1"/>
          </p:nvPr>
        </p:nvSpPr>
        <p:spPr/>
        <p:txBody>
          <a:bodyPr/>
          <a:lstStyle/>
          <a:p>
            <a:r>
              <a:rPr lang="fr-BE" dirty="0" smtClean="0"/>
              <a:t>SREPB, 14 Février 2018</a:t>
            </a:r>
            <a:endParaRPr lang="fr-BE" dirty="0"/>
          </a:p>
        </p:txBody>
      </p:sp>
      <p:sp>
        <p:nvSpPr>
          <p:cNvPr id="4" name="Espace réservé du texte 3"/>
          <p:cNvSpPr>
            <a:spLocks noGrp="1"/>
          </p:cNvSpPr>
          <p:nvPr>
            <p:ph type="body" sz="quarter" idx="10"/>
          </p:nvPr>
        </p:nvSpPr>
        <p:spPr/>
        <p:txBody>
          <a:bodyPr>
            <a:normAutofit/>
          </a:bodyPr>
          <a:lstStyle/>
          <a:p>
            <a:r>
              <a:rPr lang="fr-BE" dirty="0" smtClean="0"/>
              <a:t>Alexis </a:t>
            </a:r>
            <a:r>
              <a:rPr lang="fr-BE" dirty="0" err="1" smtClean="0"/>
              <a:t>Walckiers</a:t>
            </a:r>
            <a:r>
              <a:rPr lang="fr-BE" dirty="0" smtClean="0"/>
              <a:t> – Autorité belge de la concurrence</a:t>
            </a:r>
          </a:p>
          <a:p>
            <a:r>
              <a:rPr lang="fr-BE" dirty="0" smtClean="0"/>
              <a:t>ECARES – Université </a:t>
            </a:r>
            <a:r>
              <a:rPr lang="fr-BE" dirty="0"/>
              <a:t>libre de </a:t>
            </a:r>
            <a:r>
              <a:rPr lang="fr-BE" dirty="0" smtClean="0"/>
              <a:t>Bruxelles</a:t>
            </a:r>
          </a:p>
        </p:txBody>
      </p:sp>
    </p:spTree>
    <p:extLst>
      <p:ext uri="{BB962C8B-B14F-4D97-AF65-F5344CB8AC3E}">
        <p14:creationId xmlns:p14="http://schemas.microsoft.com/office/powerpoint/2010/main" val="1098441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sz="2800" dirty="0" smtClean="0"/>
              <a:t>Common </a:t>
            </a:r>
            <a:r>
              <a:rPr lang="fr-FR" sz="2800" dirty="0" err="1" smtClean="0"/>
              <a:t>ownership</a:t>
            </a:r>
            <a:r>
              <a:rPr lang="fr-FR" sz="2800" dirty="0" smtClean="0"/>
              <a:t> concentration (</a:t>
            </a:r>
            <a:r>
              <a:rPr lang="fr-FR" sz="2800" dirty="0" err="1" smtClean="0"/>
              <a:t>CoOCO</a:t>
            </a:r>
            <a:r>
              <a:rPr lang="fr-FR" sz="2800" dirty="0" smtClean="0"/>
              <a:t>)</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smtClean="0"/>
              <a:t>Les actionnaires favorisent-ils l’amour?</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11796"/>
            <a:ext cx="74580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1115616" y="2104281"/>
            <a:ext cx="2232248"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1125141" y="2266206"/>
            <a:ext cx="2232248"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5978252" y="2437656"/>
            <a:ext cx="2232248"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3491880" y="2104281"/>
            <a:ext cx="2232248"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1115616" y="4365104"/>
            <a:ext cx="2232248"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1172766" y="4518645"/>
            <a:ext cx="2232248"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3549030" y="2439938"/>
            <a:ext cx="2232248"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6055593" y="2612529"/>
            <a:ext cx="2232248"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6021685" y="4365104"/>
            <a:ext cx="2232248"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3563888" y="4355579"/>
            <a:ext cx="2232248"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1153716" y="2449463"/>
            <a:ext cx="2232248" cy="19392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3578746" y="2790453"/>
            <a:ext cx="2232248" cy="19392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6021685" y="2803029"/>
            <a:ext cx="2232248" cy="19392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6012160" y="4531221"/>
            <a:ext cx="2232248" cy="19392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3563888" y="4691236"/>
            <a:ext cx="2232248" cy="19392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1100758" y="4862686"/>
            <a:ext cx="2232248" cy="19392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1125141" y="2790453"/>
            <a:ext cx="2232248" cy="1939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a:xfrm>
            <a:off x="3559696" y="2286397"/>
            <a:ext cx="2232248" cy="1939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5959202" y="2286397"/>
            <a:ext cx="2232248" cy="1939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1163241" y="4706094"/>
            <a:ext cx="2232248" cy="1939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3563888" y="4862686"/>
            <a:ext cx="2232248" cy="1939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5997302" y="4700761"/>
            <a:ext cx="2232248" cy="1939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9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sz="2800" dirty="0"/>
              <a:t>Common </a:t>
            </a:r>
            <a:r>
              <a:rPr lang="fr-FR" sz="2800" dirty="0" err="1"/>
              <a:t>ownership</a:t>
            </a:r>
            <a:r>
              <a:rPr lang="fr-FR" sz="2800" dirty="0"/>
              <a:t> concentration (</a:t>
            </a:r>
            <a:r>
              <a:rPr lang="fr-FR" sz="2800" dirty="0" err="1"/>
              <a:t>CoOCO</a:t>
            </a:r>
            <a:r>
              <a:rPr lang="fr-FR" sz="2800" dirty="0"/>
              <a:t>)</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a:t>Les actionnaires favorisent-ils l’amour?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95239"/>
            <a:ext cx="6344763" cy="269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2"/>
          <p:cNvSpPr>
            <a:spLocks noGrp="1"/>
          </p:cNvSpPr>
          <p:nvPr>
            <p:ph idx="1"/>
          </p:nvPr>
        </p:nvSpPr>
        <p:spPr>
          <a:xfrm>
            <a:off x="899592" y="4365104"/>
            <a:ext cx="7560840" cy="2088232"/>
          </a:xfrm>
        </p:spPr>
        <p:txBody>
          <a:bodyPr>
            <a:normAutofit/>
          </a:bodyPr>
          <a:lstStyle/>
          <a:p>
            <a:pPr>
              <a:buClr>
                <a:srgbClr val="8E0000"/>
              </a:buClr>
            </a:pPr>
            <a:r>
              <a:rPr lang="fr-FR" sz="2000" b="1" dirty="0" smtClean="0"/>
              <a:t>« </a:t>
            </a:r>
            <a:r>
              <a:rPr lang="fr-FR" sz="2000" b="1" dirty="0" err="1" smtClean="0"/>
              <a:t>Stealth</a:t>
            </a:r>
            <a:r>
              <a:rPr lang="fr-FR" sz="2000" b="1" dirty="0" smtClean="0"/>
              <a:t> </a:t>
            </a:r>
            <a:r>
              <a:rPr lang="fr-FR" sz="2000" b="1" dirty="0" err="1" smtClean="0"/>
              <a:t>socialism</a:t>
            </a:r>
            <a:r>
              <a:rPr lang="fr-FR" sz="2000" b="1" dirty="0" smtClean="0"/>
              <a:t> » (The </a:t>
            </a:r>
            <a:r>
              <a:rPr lang="fr-FR" sz="2000" b="1" dirty="0" err="1" smtClean="0"/>
              <a:t>Economist</a:t>
            </a:r>
            <a:r>
              <a:rPr lang="fr-FR" sz="2000" b="1" dirty="0" smtClean="0"/>
              <a:t>)</a:t>
            </a:r>
            <a:endParaRPr lang="en-US" sz="2000" b="1" dirty="0" smtClean="0"/>
          </a:p>
          <a:p>
            <a:pPr lvl="1">
              <a:buClr>
                <a:srgbClr val="8E0000"/>
              </a:buClr>
              <a:buFont typeface="Courier New" panose="02070309020205020404" pitchFamily="49" charset="0"/>
              <a:buChar char="o"/>
            </a:pPr>
            <a:r>
              <a:rPr lang="en-US" sz="1600" dirty="0" smtClean="0"/>
              <a:t>Common </a:t>
            </a:r>
            <a:r>
              <a:rPr lang="en-US" sz="1600" dirty="0"/>
              <a:t>ownership means ticket prices may be up to 11% higher than they would otherwise be</a:t>
            </a:r>
          </a:p>
          <a:p>
            <a:pPr lvl="1">
              <a:buClr>
                <a:srgbClr val="8E0000"/>
              </a:buClr>
              <a:buFont typeface="Courier New" panose="02070309020205020404" pitchFamily="49" charset="0"/>
              <a:buChar char="o"/>
            </a:pPr>
            <a:r>
              <a:rPr lang="en-US" sz="1600" dirty="0" smtClean="0"/>
              <a:t>The authors note that large </a:t>
            </a:r>
            <a:r>
              <a:rPr lang="en-US" sz="1600" dirty="0"/>
              <a:t>funds often approve generous pay packets for executives whether or not they are performing well. Indeed, in industries with highly concentrated ownership, bosses receive relatively less pay than peers when their firm does well, and relatively more when competing firms do well. </a:t>
            </a:r>
            <a:endParaRPr lang="en-US" sz="1600" dirty="0" smtClean="0"/>
          </a:p>
          <a:p>
            <a:pPr lvl="1">
              <a:buClr>
                <a:srgbClr val="8E0000"/>
              </a:buClr>
              <a:buFont typeface="Courier New" panose="02070309020205020404" pitchFamily="49" charset="0"/>
              <a:buChar char="o"/>
            </a:pPr>
            <a:endParaRPr lang="en-US" sz="1600" dirty="0" smtClean="0"/>
          </a:p>
          <a:p>
            <a:pPr lvl="1">
              <a:buClr>
                <a:srgbClr val="8E0000"/>
              </a:buClr>
              <a:buFont typeface="Courier New" panose="02070309020205020404" pitchFamily="49" charset="0"/>
              <a:buChar char="o"/>
            </a:pPr>
            <a:endParaRPr lang="en-US" sz="1600" dirty="0" smtClean="0"/>
          </a:p>
          <a:p>
            <a:pPr lvl="1">
              <a:buClr>
                <a:srgbClr val="8E0000"/>
              </a:buClr>
              <a:buFont typeface="Courier New" panose="02070309020205020404" pitchFamily="49" charset="0"/>
              <a:buChar char="o"/>
            </a:pPr>
            <a:endParaRPr lang="fr-FR" sz="1600" dirty="0"/>
          </a:p>
          <a:p>
            <a:pPr>
              <a:buClr>
                <a:srgbClr val="8E0000"/>
              </a:buClr>
              <a:buFont typeface="Courier New" panose="02070309020205020404" pitchFamily="49" charset="0"/>
              <a:buChar char="o"/>
            </a:pPr>
            <a:endParaRPr lang="en-US" sz="2000" dirty="0" smtClean="0"/>
          </a:p>
        </p:txBody>
      </p:sp>
    </p:spTree>
    <p:extLst>
      <p:ext uri="{BB962C8B-B14F-4D97-AF65-F5344CB8AC3E}">
        <p14:creationId xmlns:p14="http://schemas.microsoft.com/office/powerpoint/2010/main" val="52232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Les GAFA</a:t>
            </a:r>
            <a:endParaRPr lang="en-US" dirty="0"/>
          </a:p>
        </p:txBody>
      </p:sp>
      <p:sp>
        <p:nvSpPr>
          <p:cNvPr id="6" name="Rectangle 5"/>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52656"/>
            <a:ext cx="3309714" cy="435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texte 3"/>
          <p:cNvSpPr>
            <a:spLocks noGrp="1"/>
          </p:cNvSpPr>
          <p:nvPr>
            <p:ph type="body" sz="quarter" idx="10"/>
          </p:nvPr>
        </p:nvSpPr>
        <p:spPr>
          <a:xfrm>
            <a:off x="2268538" y="979959"/>
            <a:ext cx="6696075" cy="504825"/>
          </a:xfrm>
        </p:spPr>
        <p:txBody>
          <a:bodyPr>
            <a:normAutofit/>
          </a:bodyPr>
          <a:lstStyle/>
          <a:p>
            <a:r>
              <a:rPr lang="en-US" dirty="0"/>
              <a:t>F</a:t>
            </a:r>
            <a:r>
              <a:rPr lang="en-US" dirty="0" smtClean="0"/>
              <a:t>rom “disruptive innovators” to “big is bad”?</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262" y="1952656"/>
            <a:ext cx="3309714" cy="435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475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Les GAFA</a:t>
            </a:r>
            <a:endParaRPr lang="en-US" dirty="0"/>
          </a:p>
        </p:txBody>
      </p:sp>
      <p:sp>
        <p:nvSpPr>
          <p:cNvPr id="6" name="Rectangle 5"/>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smtClean="0"/>
              <a:t>F</a:t>
            </a:r>
            <a:r>
              <a:rPr lang="en-US" dirty="0" smtClean="0"/>
              <a:t>rom </a:t>
            </a:r>
            <a:r>
              <a:rPr lang="en-US" dirty="0"/>
              <a:t>“disruptive innovators” to “big is bad”?</a:t>
            </a:r>
          </a:p>
        </p:txBody>
      </p:sp>
      <p:pic>
        <p:nvPicPr>
          <p:cNvPr id="2052" name="Picture 4" descr="Image result for ezrachi virtual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08" y="1988840"/>
            <a:ext cx="2590800" cy="392430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2"/>
          <p:cNvSpPr>
            <a:spLocks noGrp="1"/>
          </p:cNvSpPr>
          <p:nvPr>
            <p:ph idx="1"/>
          </p:nvPr>
        </p:nvSpPr>
        <p:spPr>
          <a:xfrm>
            <a:off x="3203848" y="1600200"/>
            <a:ext cx="5760640" cy="4853136"/>
          </a:xfrm>
        </p:spPr>
        <p:txBody>
          <a:bodyPr>
            <a:normAutofit/>
          </a:bodyPr>
          <a:lstStyle/>
          <a:p>
            <a:pPr>
              <a:buClr>
                <a:srgbClr val="8E0000"/>
              </a:buClr>
            </a:pPr>
            <a:r>
              <a:rPr lang="fr-BE" sz="2000" b="1" dirty="0" smtClean="0"/>
              <a:t>Effets de réseaux favorisent la concentration</a:t>
            </a:r>
            <a:endParaRPr lang="en-US" sz="2000" b="1" dirty="0"/>
          </a:p>
          <a:p>
            <a:pPr lvl="1">
              <a:buClr>
                <a:srgbClr val="8E0000"/>
              </a:buClr>
              <a:buFont typeface="Courier New" panose="02070309020205020404" pitchFamily="49" charset="0"/>
              <a:buChar char="o"/>
            </a:pPr>
            <a:r>
              <a:rPr lang="fr-BE" sz="1600" dirty="0" smtClean="0"/>
              <a:t>effets de réseaux directs </a:t>
            </a:r>
          </a:p>
          <a:p>
            <a:pPr lvl="1">
              <a:buClr>
                <a:srgbClr val="8E0000"/>
              </a:buClr>
              <a:buFont typeface="Courier New" panose="02070309020205020404" pitchFamily="49" charset="0"/>
              <a:buChar char="o"/>
            </a:pPr>
            <a:r>
              <a:rPr lang="fr-BE" sz="1600" dirty="0" smtClean="0"/>
              <a:t>effets de réseaux indirects: </a:t>
            </a:r>
            <a:r>
              <a:rPr lang="fr-BE" sz="1600" dirty="0" err="1" smtClean="0"/>
              <a:t>two-sided</a:t>
            </a:r>
            <a:r>
              <a:rPr lang="fr-BE" sz="1600" dirty="0" smtClean="0"/>
              <a:t> </a:t>
            </a:r>
            <a:r>
              <a:rPr lang="fr-BE" sz="1600" dirty="0" err="1" smtClean="0"/>
              <a:t>markets</a:t>
            </a:r>
            <a:endParaRPr lang="fr-BE" sz="1600" dirty="0" smtClean="0"/>
          </a:p>
          <a:p>
            <a:pPr lvl="1">
              <a:buClr>
                <a:srgbClr val="8E0000"/>
              </a:buClr>
              <a:buFont typeface="Courier New" panose="02070309020205020404" pitchFamily="49" charset="0"/>
              <a:buChar char="o"/>
            </a:pPr>
            <a:r>
              <a:rPr lang="fr-BE" sz="1600" dirty="0" smtClean="0"/>
              <a:t>winner-</a:t>
            </a:r>
            <a:r>
              <a:rPr lang="fr-BE" sz="1600" dirty="0" err="1" smtClean="0"/>
              <a:t>takes</a:t>
            </a:r>
            <a:r>
              <a:rPr lang="fr-BE" sz="1600" dirty="0" smtClean="0"/>
              <a:t>-</a:t>
            </a:r>
            <a:r>
              <a:rPr lang="fr-BE" sz="1600" dirty="0" err="1" smtClean="0"/>
              <a:t>it</a:t>
            </a:r>
            <a:r>
              <a:rPr lang="fr-BE" sz="1600" dirty="0" smtClean="0"/>
              <a:t>-all </a:t>
            </a:r>
            <a:r>
              <a:rPr lang="fr-BE" sz="1600" dirty="0" err="1" smtClean="0"/>
              <a:t>competition</a:t>
            </a:r>
            <a:endParaRPr lang="fr-BE" sz="1600" dirty="0" smtClean="0"/>
          </a:p>
          <a:p>
            <a:pPr>
              <a:buClr>
                <a:srgbClr val="8E0000"/>
              </a:buClr>
            </a:pPr>
            <a:r>
              <a:rPr lang="fr-BE" sz="2000" b="1" dirty="0" smtClean="0"/>
              <a:t>Rôle des données</a:t>
            </a:r>
            <a:endParaRPr lang="en-US" sz="2000" b="1" dirty="0" smtClean="0"/>
          </a:p>
          <a:p>
            <a:pPr lvl="1">
              <a:buClr>
                <a:srgbClr val="8E0000"/>
              </a:buClr>
              <a:buFont typeface="Courier New" panose="02070309020205020404" pitchFamily="49" charset="0"/>
              <a:buChar char="o"/>
            </a:pPr>
            <a:r>
              <a:rPr lang="en-US" sz="1600" dirty="0" err="1" smtClean="0"/>
              <a:t>barrières</a:t>
            </a:r>
            <a:r>
              <a:rPr lang="en-US" sz="1600" dirty="0" smtClean="0"/>
              <a:t> à </a:t>
            </a:r>
            <a:r>
              <a:rPr lang="en-US" sz="1600" dirty="0" err="1" smtClean="0"/>
              <a:t>l’entrée</a:t>
            </a:r>
            <a:r>
              <a:rPr lang="en-US" sz="1600" dirty="0" smtClean="0"/>
              <a:t>?</a:t>
            </a:r>
            <a:endParaRPr lang="fr-FR" sz="1600" dirty="0" smtClean="0"/>
          </a:p>
          <a:p>
            <a:pPr lvl="1">
              <a:buClr>
                <a:srgbClr val="8E0000"/>
              </a:buClr>
              <a:buFont typeface="Courier New" panose="02070309020205020404" pitchFamily="49" charset="0"/>
              <a:buChar char="o"/>
            </a:pPr>
            <a:r>
              <a:rPr lang="fr-FR" sz="1600" dirty="0"/>
              <a:t>possibilité de discriminer</a:t>
            </a:r>
          </a:p>
          <a:p>
            <a:pPr lvl="2">
              <a:buClr>
                <a:srgbClr val="8E0000"/>
              </a:buClr>
              <a:buFont typeface="Courier New" panose="02070309020205020404" pitchFamily="49" charset="0"/>
              <a:buChar char="o"/>
            </a:pPr>
            <a:r>
              <a:rPr lang="fr-FR" sz="1200" dirty="0"/>
              <a:t>gains d’efficacité: par exemple publicités mieux ciblées, moins invasives</a:t>
            </a:r>
          </a:p>
          <a:p>
            <a:pPr lvl="2">
              <a:buClr>
                <a:srgbClr val="8E0000"/>
              </a:buClr>
              <a:buFont typeface="Courier New" panose="02070309020205020404" pitchFamily="49" charset="0"/>
              <a:buChar char="o"/>
            </a:pPr>
            <a:r>
              <a:rPr lang="fr-FR" sz="1200" dirty="0"/>
              <a:t>exploitation d’une position dominante?</a:t>
            </a:r>
          </a:p>
          <a:p>
            <a:pPr lvl="2">
              <a:buClr>
                <a:srgbClr val="8E0000"/>
              </a:buClr>
              <a:buFont typeface="Courier New" panose="02070309020205020404" pitchFamily="49" charset="0"/>
              <a:buChar char="o"/>
            </a:pPr>
            <a:r>
              <a:rPr lang="fr-FR" sz="1200" dirty="0" smtClean="0"/>
              <a:t>entrée </a:t>
            </a:r>
            <a:r>
              <a:rPr lang="fr-FR" sz="1200" dirty="0"/>
              <a:t>sur le </a:t>
            </a:r>
            <a:r>
              <a:rPr lang="fr-FR" sz="1200" dirty="0" smtClean="0"/>
              <a:t>marché et no </a:t>
            </a:r>
            <a:r>
              <a:rPr lang="fr-FR" sz="1200" dirty="0"/>
              <a:t>arbitrage condition</a:t>
            </a:r>
          </a:p>
          <a:p>
            <a:pPr lvl="1">
              <a:buClr>
                <a:srgbClr val="8E0000"/>
              </a:buClr>
              <a:buFont typeface="Courier New" panose="02070309020205020404" pitchFamily="49" charset="0"/>
              <a:buChar char="o"/>
            </a:pPr>
            <a:r>
              <a:rPr lang="fr-FR" sz="1600" dirty="0" smtClean="0"/>
              <a:t>possibilité d’identifier des concurrents potentiels</a:t>
            </a:r>
          </a:p>
          <a:p>
            <a:pPr lvl="2">
              <a:buClr>
                <a:srgbClr val="8E0000"/>
              </a:buClr>
              <a:buFont typeface="Courier New" panose="02070309020205020404" pitchFamily="49" charset="0"/>
              <a:buChar char="o"/>
            </a:pPr>
            <a:r>
              <a:rPr lang="fr-FR" sz="1200" dirty="0" smtClean="0"/>
              <a:t>Facebook rachète </a:t>
            </a:r>
            <a:r>
              <a:rPr lang="fr-FR" sz="1200" dirty="0" err="1" smtClean="0"/>
              <a:t>WhatsApp</a:t>
            </a:r>
            <a:r>
              <a:rPr lang="fr-FR" sz="1200" dirty="0" smtClean="0"/>
              <a:t>, ses 60 employés et ses revenus </a:t>
            </a:r>
            <a:r>
              <a:rPr lang="fr-FR" sz="1200" dirty="0"/>
              <a:t>presque </a:t>
            </a:r>
            <a:r>
              <a:rPr lang="fr-FR" sz="1200" dirty="0" smtClean="0"/>
              <a:t>inexistants pour </a:t>
            </a:r>
            <a:r>
              <a:rPr lang="fr-FR" sz="1200" dirty="0"/>
              <a:t>$19M </a:t>
            </a:r>
            <a:endParaRPr lang="fr-FR" sz="1200" dirty="0" smtClean="0"/>
          </a:p>
          <a:p>
            <a:pPr lvl="2">
              <a:buClr>
                <a:srgbClr val="8E0000"/>
              </a:buClr>
              <a:buFont typeface="Courier New" panose="02070309020205020404" pitchFamily="49" charset="0"/>
              <a:buChar char="o"/>
            </a:pPr>
            <a:r>
              <a:rPr lang="fr-FR" sz="1200" dirty="0" smtClean="0"/>
              <a:t>Facebook – </a:t>
            </a:r>
            <a:r>
              <a:rPr lang="fr-FR" sz="1200" dirty="0" err="1" smtClean="0"/>
              <a:t>Instagram</a:t>
            </a:r>
            <a:r>
              <a:rPr lang="fr-FR" sz="1200" dirty="0" smtClean="0"/>
              <a:t>; Google – Double Click; Google – </a:t>
            </a:r>
            <a:r>
              <a:rPr lang="fr-FR" sz="1200" dirty="0" err="1" smtClean="0"/>
              <a:t>Waze</a:t>
            </a:r>
            <a:r>
              <a:rPr lang="fr-FR" sz="1200" dirty="0" smtClean="0"/>
              <a:t>; Microsoft – </a:t>
            </a:r>
            <a:r>
              <a:rPr lang="fr-FR" sz="1200" dirty="0" err="1" smtClean="0"/>
              <a:t>LinkedIn</a:t>
            </a:r>
            <a:r>
              <a:rPr lang="fr-FR" sz="1200" dirty="0" smtClean="0"/>
              <a:t>; etc.</a:t>
            </a:r>
          </a:p>
          <a:p>
            <a:pPr lvl="1">
              <a:buClr>
                <a:srgbClr val="8E0000"/>
              </a:buClr>
              <a:buFont typeface="Courier New" panose="02070309020205020404" pitchFamily="49" charset="0"/>
              <a:buChar char="o"/>
            </a:pPr>
            <a:endParaRPr lang="fr-FR" sz="1600" dirty="0"/>
          </a:p>
          <a:p>
            <a:pPr lvl="1">
              <a:buClr>
                <a:srgbClr val="8E0000"/>
              </a:buClr>
              <a:buFont typeface="Courier New" panose="02070309020205020404" pitchFamily="49" charset="0"/>
              <a:buChar char="o"/>
            </a:pPr>
            <a:endParaRPr lang="fr-FR" sz="1600" dirty="0"/>
          </a:p>
        </p:txBody>
      </p:sp>
    </p:spTree>
    <p:extLst>
      <p:ext uri="{BB962C8B-B14F-4D97-AF65-F5344CB8AC3E}">
        <p14:creationId xmlns:p14="http://schemas.microsoft.com/office/powerpoint/2010/main" val="356742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Qu’en penser?</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a:t>Questions méthodologiques</a:t>
            </a:r>
            <a:endParaRPr lang="en-US" dirty="0"/>
          </a:p>
        </p:txBody>
      </p:sp>
      <p:sp>
        <p:nvSpPr>
          <p:cNvPr id="7" name="Espace réservé du contenu 2"/>
          <p:cNvSpPr>
            <a:spLocks noGrp="1"/>
          </p:cNvSpPr>
          <p:nvPr>
            <p:ph idx="1"/>
          </p:nvPr>
        </p:nvSpPr>
        <p:spPr>
          <a:xfrm>
            <a:off x="2267744" y="1600200"/>
            <a:ext cx="6696744" cy="4853136"/>
          </a:xfrm>
        </p:spPr>
        <p:txBody>
          <a:bodyPr>
            <a:normAutofit/>
          </a:bodyPr>
          <a:lstStyle/>
          <a:p>
            <a:pPr>
              <a:buClr>
                <a:srgbClr val="8E0000"/>
              </a:buClr>
            </a:pPr>
            <a:r>
              <a:rPr lang="fr-FR" sz="2000" b="1" dirty="0"/>
              <a:t>Les différents papiers ne se basent pas sur un méthodologie unique</a:t>
            </a:r>
            <a:endParaRPr lang="en-US" sz="2000" b="1" dirty="0"/>
          </a:p>
          <a:p>
            <a:pPr lvl="1">
              <a:buClr>
                <a:srgbClr val="8E0000"/>
              </a:buClr>
              <a:buFont typeface="Courier New" panose="02070309020205020404" pitchFamily="49" charset="0"/>
              <a:buChar char="o"/>
            </a:pPr>
            <a:r>
              <a:rPr lang="fr-FR" sz="1600" dirty="0"/>
              <a:t>nombre d’entre eux sont écrits par de grands noms et/ou publiés dans de grandes revues</a:t>
            </a:r>
          </a:p>
          <a:p>
            <a:pPr>
              <a:buClr>
                <a:srgbClr val="8E0000"/>
              </a:buClr>
            </a:pPr>
            <a:r>
              <a:rPr lang="fr-FR" sz="2000" b="1" dirty="0"/>
              <a:t>Définitions de marché pour les papiers </a:t>
            </a:r>
            <a:r>
              <a:rPr lang="en-US" sz="2000" b="1" dirty="0"/>
              <a:t>“macro”</a:t>
            </a:r>
          </a:p>
          <a:p>
            <a:pPr lvl="1">
              <a:buClr>
                <a:srgbClr val="8E0000"/>
              </a:buClr>
              <a:buFont typeface="Courier New" panose="02070309020205020404" pitchFamily="49" charset="0"/>
              <a:buChar char="o"/>
            </a:pPr>
            <a:r>
              <a:rPr lang="fr-FR" sz="1600" dirty="0"/>
              <a:t>marché de produit </a:t>
            </a:r>
            <a:r>
              <a:rPr lang="fr-FR" sz="1600" dirty="0" smtClean="0"/>
              <a:t>imprécis avec les codes NACE</a:t>
            </a:r>
            <a:endParaRPr lang="fr-FR" sz="1600" dirty="0"/>
          </a:p>
          <a:p>
            <a:pPr lvl="1">
              <a:buClr>
                <a:srgbClr val="8E0000"/>
              </a:buClr>
              <a:buFont typeface="Courier New" panose="02070309020205020404" pitchFamily="49" charset="0"/>
              <a:buChar char="o"/>
            </a:pPr>
            <a:r>
              <a:rPr lang="fr-FR" sz="1600" dirty="0"/>
              <a:t>pas de définition de marché géographique</a:t>
            </a:r>
          </a:p>
          <a:p>
            <a:pPr>
              <a:buClr>
                <a:srgbClr val="8E0000"/>
              </a:buClr>
            </a:pPr>
            <a:r>
              <a:rPr lang="fr-FR" sz="2000" b="1" dirty="0" smtClean="0"/>
              <a:t>Difficile de généraliser les </a:t>
            </a:r>
            <a:r>
              <a:rPr lang="fr-FR" sz="2000" b="1" dirty="0"/>
              <a:t>papiers </a:t>
            </a:r>
            <a:r>
              <a:rPr lang="en-US" sz="2000" b="1" dirty="0"/>
              <a:t>“</a:t>
            </a:r>
            <a:r>
              <a:rPr lang="en-US" sz="2000" b="1" dirty="0" smtClean="0"/>
              <a:t>micro”</a:t>
            </a:r>
          </a:p>
          <a:p>
            <a:pPr>
              <a:buClr>
                <a:srgbClr val="8E0000"/>
              </a:buClr>
            </a:pPr>
            <a:r>
              <a:rPr lang="fr-BE" sz="2000" b="1" dirty="0" smtClean="0"/>
              <a:t>Le manque de concurrence n’est pas la seule explication plausible</a:t>
            </a:r>
            <a:endParaRPr lang="en-US" sz="2000" b="1" dirty="0" smtClean="0"/>
          </a:p>
          <a:p>
            <a:pPr lvl="1">
              <a:buClr>
                <a:srgbClr val="8E0000"/>
              </a:buClr>
              <a:buFont typeface="Courier New" panose="02070309020205020404" pitchFamily="49" charset="0"/>
              <a:buChar char="o"/>
            </a:pPr>
            <a:r>
              <a:rPr lang="fr-BE" sz="1600" dirty="0" smtClean="0"/>
              <a:t>économies d’échelle? la globalisation joue-t-elle un rôle?</a:t>
            </a:r>
          </a:p>
          <a:p>
            <a:pPr lvl="1">
              <a:buClr>
                <a:srgbClr val="8E0000"/>
              </a:buClr>
              <a:buFont typeface="Courier New" panose="02070309020205020404" pitchFamily="49" charset="0"/>
              <a:buChar char="o"/>
            </a:pPr>
            <a:r>
              <a:rPr lang="fr-BE" sz="1600" dirty="0" smtClean="0"/>
              <a:t>économie digitale: les entreprises “superstars” sont plus efficaces?</a:t>
            </a:r>
            <a:endParaRPr lang="fr-FR" sz="1600" dirty="0"/>
          </a:p>
          <a:p>
            <a:pPr lvl="1">
              <a:buClr>
                <a:srgbClr val="8E0000"/>
              </a:buClr>
              <a:buFont typeface="Courier New" panose="02070309020205020404" pitchFamily="49" charset="0"/>
              <a:buChar char="o"/>
            </a:pPr>
            <a:endParaRPr lang="fr-FR" sz="1600" dirty="0"/>
          </a:p>
          <a:p>
            <a:pPr>
              <a:buClr>
                <a:srgbClr val="8E0000"/>
              </a:buClr>
              <a:buFont typeface="Courier New" panose="02070309020205020404" pitchFamily="49" charset="0"/>
              <a:buChar char="o"/>
            </a:pPr>
            <a:endParaRPr lang="en-US" sz="2000" dirty="0" smtClean="0"/>
          </a:p>
        </p:txBody>
      </p:sp>
    </p:spTree>
    <p:extLst>
      <p:ext uri="{BB962C8B-B14F-4D97-AF65-F5344CB8AC3E}">
        <p14:creationId xmlns:p14="http://schemas.microsoft.com/office/powerpoint/2010/main" val="2691772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Qu’en penser?</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smtClean="0"/>
              <a:t>Quelles politiques mettre </a:t>
            </a:r>
            <a:r>
              <a:rPr lang="fr-BE" dirty="0"/>
              <a:t>en </a:t>
            </a:r>
            <a:r>
              <a:rPr lang="fr-BE" dirty="0" smtClean="0"/>
              <a:t>œuvre?</a:t>
            </a:r>
            <a:endParaRPr lang="en-US" dirty="0"/>
          </a:p>
        </p:txBody>
      </p:sp>
      <p:sp>
        <p:nvSpPr>
          <p:cNvPr id="7" name="Espace réservé du contenu 2"/>
          <p:cNvSpPr>
            <a:spLocks noGrp="1"/>
          </p:cNvSpPr>
          <p:nvPr>
            <p:ph idx="1"/>
          </p:nvPr>
        </p:nvSpPr>
        <p:spPr>
          <a:xfrm>
            <a:off x="2267744" y="1600200"/>
            <a:ext cx="6696744" cy="4853136"/>
          </a:xfrm>
        </p:spPr>
        <p:txBody>
          <a:bodyPr>
            <a:normAutofit lnSpcReduction="10000"/>
          </a:bodyPr>
          <a:lstStyle/>
          <a:p>
            <a:pPr>
              <a:buClr>
                <a:srgbClr val="8E0000"/>
              </a:buClr>
            </a:pPr>
            <a:r>
              <a:rPr lang="fr-FR" sz="2000" dirty="0"/>
              <a:t>le lien avec les inégalités est probablement le plus ténu</a:t>
            </a:r>
            <a:endParaRPr lang="en-US" sz="2000" b="1" dirty="0"/>
          </a:p>
          <a:p>
            <a:pPr lvl="1">
              <a:buClr>
                <a:srgbClr val="8E0000"/>
              </a:buClr>
              <a:buFont typeface="Courier New" panose="02070309020205020404" pitchFamily="49" charset="0"/>
              <a:buChar char="o"/>
            </a:pPr>
            <a:r>
              <a:rPr lang="fr-FR" sz="1600" dirty="0"/>
              <a:t>d’autres instruments permettent probablement d’adresser plus directement les éventuels problèmes</a:t>
            </a:r>
          </a:p>
          <a:p>
            <a:pPr>
              <a:buClr>
                <a:srgbClr val="8E0000"/>
              </a:buClr>
            </a:pPr>
            <a:r>
              <a:rPr lang="fr-BE" sz="2000" dirty="0"/>
              <a:t>comment augmenter l’emprise des autorités de concurrence?</a:t>
            </a:r>
            <a:endParaRPr lang="en-US" sz="2000" b="1" dirty="0" smtClean="0"/>
          </a:p>
          <a:p>
            <a:pPr lvl="1">
              <a:buClr>
                <a:srgbClr val="8E0000"/>
              </a:buClr>
              <a:buFont typeface="Courier New" panose="02070309020205020404" pitchFamily="49" charset="0"/>
              <a:buChar char="o"/>
            </a:pPr>
            <a:r>
              <a:rPr lang="fr-BE" sz="1600" dirty="0"/>
              <a:t>peu de discussions aux Etats-Unis sur le design </a:t>
            </a:r>
            <a:r>
              <a:rPr lang="fr-BE" sz="1600" dirty="0" smtClean="0"/>
              <a:t>institutionnel</a:t>
            </a:r>
            <a:endParaRPr lang="fr-FR" sz="1200" dirty="0" smtClean="0"/>
          </a:p>
          <a:p>
            <a:pPr lvl="2">
              <a:buClr>
                <a:srgbClr val="8E0000"/>
              </a:buClr>
              <a:buFont typeface="Courier New" panose="02070309020205020404" pitchFamily="49" charset="0"/>
              <a:buChar char="o"/>
            </a:pPr>
            <a:r>
              <a:rPr lang="fr-FR" sz="1200" dirty="0"/>
              <a:t>les autorités de concurrence disposent de ressources </a:t>
            </a:r>
            <a:r>
              <a:rPr lang="fr-FR" sz="1200" dirty="0" smtClean="0"/>
              <a:t>importantes</a:t>
            </a:r>
          </a:p>
          <a:p>
            <a:pPr lvl="1">
              <a:buClr>
                <a:srgbClr val="8E0000"/>
              </a:buClr>
              <a:buFont typeface="Courier New" panose="02070309020205020404" pitchFamily="49" charset="0"/>
              <a:buChar char="o"/>
            </a:pPr>
            <a:r>
              <a:rPr lang="fr-FR" sz="1600" dirty="0"/>
              <a:t>le contrôle des concentrations offre de la flexibilité pour être plus interventionniste, mais est-ce désirable?</a:t>
            </a:r>
            <a:endParaRPr lang="fr-BE" sz="1600" dirty="0"/>
          </a:p>
          <a:p>
            <a:pPr lvl="2">
              <a:buClr>
                <a:srgbClr val="8E0000"/>
              </a:buClr>
              <a:buFont typeface="Courier New" panose="02070309020205020404" pitchFamily="49" charset="0"/>
              <a:buChar char="o"/>
            </a:pPr>
            <a:r>
              <a:rPr lang="fr-FR" sz="1200" dirty="0"/>
              <a:t>seuils de notification adaptés aux nouvelles technologies</a:t>
            </a:r>
            <a:r>
              <a:rPr lang="fr-FR" sz="1200" dirty="0" smtClean="0"/>
              <a:t>?</a:t>
            </a:r>
          </a:p>
          <a:p>
            <a:pPr lvl="2">
              <a:buClr>
                <a:srgbClr val="8E0000"/>
              </a:buClr>
              <a:buFont typeface="Courier New" panose="02070309020205020404" pitchFamily="49" charset="0"/>
              <a:buChar char="o"/>
            </a:pPr>
            <a:r>
              <a:rPr lang="fr-FR" sz="1200" dirty="0" smtClean="0"/>
              <a:t>difficulté d’identifier le développement des entreprises technologiques?</a:t>
            </a:r>
          </a:p>
          <a:p>
            <a:pPr lvl="2">
              <a:buClr>
                <a:srgbClr val="8E0000"/>
              </a:buClr>
              <a:buFont typeface="Courier New" panose="02070309020205020404" pitchFamily="49" charset="0"/>
              <a:buChar char="o"/>
            </a:pPr>
            <a:r>
              <a:rPr lang="fr-FR" sz="1200" dirty="0" smtClean="0"/>
              <a:t>quid des biotechnologies?</a:t>
            </a:r>
            <a:endParaRPr lang="fr-FR" sz="1200" dirty="0"/>
          </a:p>
          <a:p>
            <a:pPr lvl="1">
              <a:buClr>
                <a:srgbClr val="8E0000"/>
              </a:buClr>
              <a:buFont typeface="Courier New" panose="02070309020205020404" pitchFamily="49" charset="0"/>
              <a:buChar char="o"/>
            </a:pPr>
            <a:r>
              <a:rPr lang="fr-FR" sz="1600" dirty="0" smtClean="0"/>
              <a:t>les </a:t>
            </a:r>
            <a:r>
              <a:rPr lang="fr-FR" sz="1600" dirty="0"/>
              <a:t>cartels sont sévèrement sanctionnés, y </a:t>
            </a:r>
            <a:r>
              <a:rPr lang="fr-FR" sz="1600" dirty="0" smtClean="0"/>
              <a:t>compris les </a:t>
            </a:r>
            <a:r>
              <a:rPr lang="fr-FR" sz="1600" dirty="0"/>
              <a:t>personnes physiques </a:t>
            </a:r>
            <a:r>
              <a:rPr lang="fr-FR" sz="1600" dirty="0" smtClean="0"/>
              <a:t>impliquées</a:t>
            </a:r>
          </a:p>
          <a:p>
            <a:pPr lvl="1">
              <a:buClr>
                <a:srgbClr val="8E0000"/>
              </a:buClr>
              <a:buFont typeface="Courier New" panose="02070309020205020404" pitchFamily="49" charset="0"/>
              <a:buChar char="o"/>
            </a:pPr>
            <a:r>
              <a:rPr lang="fr-FR" sz="1600" dirty="0"/>
              <a:t>augmenter le nombre de poursuites d’abus, mais comment</a:t>
            </a:r>
            <a:r>
              <a:rPr lang="fr-FR" sz="1600" dirty="0" smtClean="0"/>
              <a:t>?</a:t>
            </a:r>
          </a:p>
          <a:p>
            <a:pPr lvl="1">
              <a:buClr>
                <a:srgbClr val="8E0000"/>
              </a:buClr>
              <a:buFont typeface="Courier New" panose="02070309020205020404" pitchFamily="49" charset="0"/>
              <a:buChar char="o"/>
            </a:pPr>
            <a:r>
              <a:rPr lang="fr-FR" sz="1600" dirty="0" err="1"/>
              <a:t>a</a:t>
            </a:r>
            <a:r>
              <a:rPr lang="fr-FR" sz="1600" dirty="0" err="1" smtClean="0"/>
              <a:t>dvocacy</a:t>
            </a:r>
            <a:r>
              <a:rPr lang="fr-FR" sz="1600" dirty="0" smtClean="0"/>
              <a:t>: ‘</a:t>
            </a:r>
            <a:r>
              <a:rPr lang="fr-FR" sz="1600" dirty="0"/>
              <a:t>’I </a:t>
            </a:r>
            <a:r>
              <a:rPr lang="fr-FR" sz="1600" dirty="0" err="1"/>
              <a:t>am</a:t>
            </a:r>
            <a:r>
              <a:rPr lang="fr-FR" sz="1600" dirty="0"/>
              <a:t> </a:t>
            </a:r>
            <a:r>
              <a:rPr lang="fr-FR" sz="1600" dirty="0" err="1"/>
              <a:t>deeply</a:t>
            </a:r>
            <a:r>
              <a:rPr lang="fr-FR" sz="1600" dirty="0"/>
              <a:t> </a:t>
            </a:r>
            <a:r>
              <a:rPr lang="fr-FR" sz="1600" dirty="0" err="1"/>
              <a:t>concerned</a:t>
            </a:r>
            <a:r>
              <a:rPr lang="fr-FR" sz="1600" dirty="0"/>
              <a:t> about […] the </a:t>
            </a:r>
            <a:r>
              <a:rPr lang="fr-FR" sz="1600" dirty="0" err="1"/>
              <a:t>cramped</a:t>
            </a:r>
            <a:r>
              <a:rPr lang="fr-FR" sz="1600" dirty="0"/>
              <a:t> </a:t>
            </a:r>
            <a:r>
              <a:rPr lang="fr-FR" sz="1600" dirty="0" err="1"/>
              <a:t>definition</a:t>
            </a:r>
            <a:r>
              <a:rPr lang="fr-FR" sz="1600" dirty="0"/>
              <a:t> of corruption </a:t>
            </a:r>
            <a:r>
              <a:rPr lang="fr-FR" sz="1600" dirty="0" err="1"/>
              <a:t>that</a:t>
            </a:r>
            <a:r>
              <a:rPr lang="fr-FR" sz="1600" dirty="0"/>
              <a:t> has been </a:t>
            </a:r>
            <a:r>
              <a:rPr lang="fr-FR" sz="1600" dirty="0" err="1"/>
              <a:t>adopted</a:t>
            </a:r>
            <a:r>
              <a:rPr lang="fr-FR" sz="1600" dirty="0"/>
              <a:t> by the </a:t>
            </a:r>
            <a:r>
              <a:rPr lang="fr-FR" sz="1600" dirty="0" err="1"/>
              <a:t>Supreme</a:t>
            </a:r>
            <a:r>
              <a:rPr lang="fr-FR" sz="1600" dirty="0"/>
              <a:t> Court’’ (C. </a:t>
            </a:r>
            <a:r>
              <a:rPr lang="fr-FR" sz="1600" dirty="0" smtClean="0"/>
              <a:t>Shapiro)</a:t>
            </a:r>
            <a:endParaRPr lang="en-US" sz="2000" dirty="0" smtClean="0"/>
          </a:p>
        </p:txBody>
      </p:sp>
    </p:spTree>
    <p:extLst>
      <p:ext uri="{BB962C8B-B14F-4D97-AF65-F5344CB8AC3E}">
        <p14:creationId xmlns:p14="http://schemas.microsoft.com/office/powerpoint/2010/main" val="4076834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Qu’en penser?</a:t>
            </a:r>
            <a:endParaRPr lang="en-US" dirty="0"/>
          </a:p>
        </p:txBody>
      </p:sp>
      <p:sp>
        <p:nvSpPr>
          <p:cNvPr id="3" name="Espace réservé du contenu 2"/>
          <p:cNvSpPr>
            <a:spLocks noGrp="1"/>
          </p:cNvSpPr>
          <p:nvPr>
            <p:ph idx="1"/>
          </p:nvPr>
        </p:nvSpPr>
        <p:spPr/>
        <p:txBody>
          <a:bodyPr>
            <a:normAutofit lnSpcReduction="10000"/>
          </a:bodyPr>
          <a:lstStyle/>
          <a:p>
            <a:pPr>
              <a:buClr>
                <a:srgbClr val="8E0000"/>
              </a:buClr>
            </a:pPr>
            <a:r>
              <a:rPr lang="fr-FR" sz="2000" b="1" dirty="0"/>
              <a:t>Les données Européennes sont moins concluantes</a:t>
            </a:r>
            <a:endParaRPr lang="en-US" sz="2000" b="1" dirty="0"/>
          </a:p>
          <a:p>
            <a:pPr lvl="1">
              <a:buClr>
                <a:srgbClr val="8E0000"/>
              </a:buClr>
              <a:buFont typeface="Courier New" panose="02070309020205020404" pitchFamily="49" charset="0"/>
              <a:buChar char="o"/>
            </a:pPr>
            <a:r>
              <a:rPr lang="fr-FR" sz="1600" dirty="0"/>
              <a:t>peu/pas d’études académiques de premier plan</a:t>
            </a:r>
          </a:p>
          <a:p>
            <a:pPr lvl="1">
              <a:buClr>
                <a:srgbClr val="8E0000"/>
              </a:buClr>
              <a:buFont typeface="Courier New" panose="02070309020205020404" pitchFamily="49" charset="0"/>
              <a:buChar char="o"/>
            </a:pPr>
            <a:r>
              <a:rPr lang="fr-FR" sz="1600" dirty="0"/>
              <a:t>difficulté d’obtenir des données comparables couvrant une période suffisamment longue et de nombreux pays</a:t>
            </a:r>
          </a:p>
          <a:p>
            <a:pPr lvl="1">
              <a:buClr>
                <a:srgbClr val="8E0000"/>
              </a:buClr>
              <a:buFont typeface="Courier New" panose="02070309020205020404" pitchFamily="49" charset="0"/>
              <a:buChar char="o"/>
            </a:pPr>
            <a:r>
              <a:rPr lang="fr-FR" sz="1600" dirty="0"/>
              <a:t>étude présentée par Tommaso </a:t>
            </a:r>
            <a:r>
              <a:rPr lang="fr-FR" sz="1600" dirty="0" err="1"/>
              <a:t>Valletti</a:t>
            </a:r>
            <a:r>
              <a:rPr lang="fr-FR" sz="1600" dirty="0"/>
              <a:t> pour les 5 plus grands pays européens ne permet pas d’identifier une augmentation de la concentration depuis la </a:t>
            </a:r>
            <a:r>
              <a:rPr lang="fr-FR" sz="1600" dirty="0" smtClean="0"/>
              <a:t>crise</a:t>
            </a:r>
            <a:endParaRPr lang="fr-FR" sz="1600" dirty="0"/>
          </a:p>
          <a:p>
            <a:pPr lvl="1">
              <a:buClr>
                <a:srgbClr val="8E0000"/>
              </a:buClr>
              <a:buFont typeface="Courier New" panose="02070309020205020404" pitchFamily="49" charset="0"/>
              <a:buChar char="o"/>
            </a:pPr>
            <a:r>
              <a:rPr lang="fr-FR" sz="1600" dirty="0"/>
              <a:t>pas non plus d’augmentation de la concentration dans les secteurs les plus concentrés</a:t>
            </a:r>
          </a:p>
          <a:p>
            <a:pPr>
              <a:buClr>
                <a:srgbClr val="8E0000"/>
              </a:buClr>
            </a:pPr>
            <a:r>
              <a:rPr lang="fr-FR" sz="2000" b="1" dirty="0" smtClean="0"/>
              <a:t>Les autorités sont perçues comme plus actives</a:t>
            </a:r>
            <a:endParaRPr lang="en-US" sz="2000" b="1" dirty="0" smtClean="0"/>
          </a:p>
          <a:p>
            <a:pPr lvl="1">
              <a:buClr>
                <a:srgbClr val="8E0000"/>
              </a:buClr>
              <a:buFont typeface="Courier New" panose="02070309020205020404" pitchFamily="49" charset="0"/>
              <a:buChar char="o"/>
            </a:pPr>
            <a:r>
              <a:rPr lang="fr-FR" sz="1600" dirty="0" smtClean="0"/>
              <a:t>les aides d’Etat d’Apple: €13M</a:t>
            </a:r>
          </a:p>
          <a:p>
            <a:pPr lvl="1">
              <a:buClr>
                <a:srgbClr val="8E0000"/>
              </a:buClr>
              <a:buFont typeface="Courier New" panose="02070309020205020404" pitchFamily="49" charset="0"/>
              <a:buChar char="o"/>
            </a:pPr>
            <a:r>
              <a:rPr lang="fr-FR" sz="1600" dirty="0" smtClean="0"/>
              <a:t>l’abus de position dominante de Google shopping: €2,4M</a:t>
            </a:r>
          </a:p>
          <a:p>
            <a:pPr lvl="1">
              <a:buClr>
                <a:srgbClr val="8E0000"/>
              </a:buClr>
              <a:buFont typeface="Courier New" panose="02070309020205020404" pitchFamily="49" charset="0"/>
              <a:buChar char="o"/>
            </a:pPr>
            <a:r>
              <a:rPr lang="fr-FR" sz="1600" dirty="0"/>
              <a:t>l</a:t>
            </a:r>
            <a:r>
              <a:rPr lang="fr-FR" sz="1600" dirty="0" smtClean="0"/>
              <a:t>’enquête sectorielle de la </a:t>
            </a:r>
            <a:r>
              <a:rPr lang="fr-FR" sz="1600" dirty="0"/>
              <a:t>Commission européenne sur </a:t>
            </a:r>
            <a:r>
              <a:rPr lang="fr-FR" sz="1600" dirty="0" err="1"/>
              <a:t>sur</a:t>
            </a:r>
            <a:r>
              <a:rPr lang="fr-FR" sz="1600" dirty="0"/>
              <a:t> le commerce électronique</a:t>
            </a:r>
            <a:endParaRPr lang="fr-FR" sz="1600" dirty="0" smtClean="0"/>
          </a:p>
          <a:p>
            <a:pPr lvl="1">
              <a:buClr>
                <a:srgbClr val="8E0000"/>
              </a:buClr>
              <a:buFont typeface="Courier New" panose="02070309020205020404" pitchFamily="49" charset="0"/>
              <a:buChar char="o"/>
            </a:pPr>
            <a:r>
              <a:rPr lang="fr-FR" sz="1600" dirty="0" smtClean="0"/>
              <a:t>plusieurs états membres s’intéressent directement ou indirectement à Facebook</a:t>
            </a:r>
          </a:p>
          <a:p>
            <a:pPr lvl="1">
              <a:buClr>
                <a:srgbClr val="8E0000"/>
              </a:buClr>
              <a:buFont typeface="Courier New" panose="02070309020205020404" pitchFamily="49" charset="0"/>
              <a:buChar char="o"/>
            </a:pPr>
            <a:r>
              <a:rPr lang="fr-FR" sz="1600" dirty="0" smtClean="0"/>
              <a:t>prise en compte de l’innovation dans le contrôle des concentrations (par exemple Dow/Dupont)</a:t>
            </a:r>
          </a:p>
          <a:p>
            <a:pPr lvl="1">
              <a:buClr>
                <a:srgbClr val="8E0000"/>
              </a:buClr>
              <a:buFont typeface="Courier New" panose="02070309020205020404" pitchFamily="49" charset="0"/>
              <a:buChar char="o"/>
            </a:pPr>
            <a:endParaRPr lang="fr-FR" sz="1600" dirty="0" smtClean="0"/>
          </a:p>
          <a:p>
            <a:pPr lvl="1">
              <a:buClr>
                <a:srgbClr val="8E0000"/>
              </a:buClr>
              <a:buFont typeface="Courier New" panose="02070309020205020404" pitchFamily="49" charset="0"/>
              <a:buChar char="o"/>
            </a:pPr>
            <a:endParaRPr lang="fr-FR" sz="1600" dirty="0"/>
          </a:p>
          <a:p>
            <a:pPr lvl="1">
              <a:buClr>
                <a:srgbClr val="8E0000"/>
              </a:buClr>
              <a:buFont typeface="Courier New" panose="02070309020205020404" pitchFamily="49" charset="0"/>
              <a:buChar char="o"/>
            </a:pPr>
            <a:endParaRPr lang="fr-FR" sz="1600" dirty="0"/>
          </a:p>
          <a:p>
            <a:pPr lvl="1">
              <a:buClr>
                <a:srgbClr val="8E0000"/>
              </a:buClr>
              <a:buFont typeface="Courier New" panose="02070309020205020404" pitchFamily="49" charset="0"/>
              <a:buChar char="o"/>
            </a:pPr>
            <a:endParaRPr lang="fr-FR" sz="1600" dirty="0"/>
          </a:p>
          <a:p>
            <a:pPr lvl="1">
              <a:buClr>
                <a:srgbClr val="8E0000"/>
              </a:buClr>
              <a:buFont typeface="Courier New" panose="02070309020205020404" pitchFamily="49" charset="0"/>
              <a:buChar char="o"/>
            </a:pPr>
            <a:endParaRPr lang="fr-FR" sz="1600" dirty="0"/>
          </a:p>
          <a:p>
            <a:pPr>
              <a:buClr>
                <a:srgbClr val="8E0000"/>
              </a:buClr>
              <a:buFont typeface="Courier New" panose="02070309020205020404" pitchFamily="49" charset="0"/>
              <a:buChar char="o"/>
            </a:pPr>
            <a:endParaRPr lang="en-US" sz="2000" dirty="0" smtClean="0"/>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smtClean="0"/>
              <a:t>… … et </a:t>
            </a:r>
            <a:r>
              <a:rPr lang="fr-BE" dirty="0"/>
              <a:t>en Europe?</a:t>
            </a:r>
            <a:endParaRPr lang="en-US" dirty="0"/>
          </a:p>
        </p:txBody>
      </p:sp>
      <p:sp>
        <p:nvSpPr>
          <p:cNvPr id="6" name="Rectangle 5"/>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1319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vestager speech chilling competi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vestager speech chilling competi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340980"/>
            <a:ext cx="2466975" cy="179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42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Clr>
                <a:srgbClr val="8E0000"/>
              </a:buClr>
            </a:pPr>
            <a:r>
              <a:rPr lang="fr-BE" sz="2000" b="1" dirty="0" smtClean="0"/>
              <a:t>Quel est le bon instrument?</a:t>
            </a:r>
            <a:endParaRPr lang="fr-BE" sz="2000" b="1" dirty="0"/>
          </a:p>
          <a:p>
            <a:pPr lvl="1">
              <a:buClr>
                <a:srgbClr val="8E0000"/>
              </a:buClr>
              <a:buFont typeface="Courier New" panose="02070309020205020404" pitchFamily="49" charset="0"/>
              <a:buChar char="o"/>
            </a:pPr>
            <a:r>
              <a:rPr lang="fr-FR" altLang="en-US" sz="1600" dirty="0"/>
              <a:t>différentes enquêtes de concurrence se sont soldées </a:t>
            </a:r>
            <a:r>
              <a:rPr lang="fr-FR" altLang="en-US" sz="1600" dirty="0" smtClean="0"/>
              <a:t>par des </a:t>
            </a:r>
            <a:r>
              <a:rPr lang="fr-FR" altLang="en-US" sz="1600" dirty="0"/>
              <a:t>interventions législatives</a:t>
            </a:r>
          </a:p>
          <a:p>
            <a:pPr lvl="2">
              <a:buClr>
                <a:srgbClr val="8E0000"/>
              </a:buClr>
              <a:buFont typeface="Courier New" panose="02070309020205020404" pitchFamily="49" charset="0"/>
              <a:buChar char="o"/>
            </a:pPr>
            <a:r>
              <a:rPr lang="fr-FR" altLang="en-US" sz="1200" dirty="0"/>
              <a:t>systèmes de paiements: frais d’</a:t>
            </a:r>
            <a:r>
              <a:rPr lang="fr-FR" altLang="en-US" sz="1200" dirty="0" err="1"/>
              <a:t>interchange</a:t>
            </a:r>
            <a:r>
              <a:rPr lang="fr-FR" altLang="en-US" sz="1200" dirty="0"/>
              <a:t> maximum dans l’UE</a:t>
            </a:r>
          </a:p>
          <a:p>
            <a:pPr lvl="2">
              <a:buClr>
                <a:srgbClr val="8E0000"/>
              </a:buClr>
              <a:buFont typeface="Courier New" panose="02070309020205020404" pitchFamily="49" charset="0"/>
              <a:buChar char="o"/>
            </a:pPr>
            <a:r>
              <a:rPr lang="fr-FR" altLang="en-US" sz="1200" dirty="0"/>
              <a:t>agences de voyage online: interdiction des clauses de la nation la plus favorisée </a:t>
            </a:r>
            <a:r>
              <a:rPr lang="fr-FR" altLang="en-US" sz="1200" dirty="0" smtClean="0"/>
              <a:t>(MFN) dans </a:t>
            </a:r>
            <a:r>
              <a:rPr lang="fr-FR" altLang="en-US" sz="1200" dirty="0"/>
              <a:t>une série de pays européens</a:t>
            </a:r>
          </a:p>
          <a:p>
            <a:pPr lvl="1">
              <a:buClr>
                <a:srgbClr val="8E0000"/>
              </a:buClr>
              <a:buFont typeface="Courier New" panose="02070309020205020404" pitchFamily="49" charset="0"/>
              <a:buChar char="o"/>
            </a:pPr>
            <a:r>
              <a:rPr lang="fr-BE" altLang="en-US" sz="1600" dirty="0" smtClean="0"/>
              <a:t>difficile de réglementer </a:t>
            </a:r>
            <a:r>
              <a:rPr lang="fr-BE" altLang="en-US" sz="1600" dirty="0"/>
              <a:t>les plateformes? </a:t>
            </a:r>
            <a:endParaRPr lang="fr-FR" altLang="en-US" sz="1600" dirty="0" smtClean="0"/>
          </a:p>
          <a:p>
            <a:pPr lvl="2">
              <a:buClr>
                <a:srgbClr val="8E0000"/>
              </a:buClr>
              <a:buFont typeface="Courier New" panose="02070309020205020404" pitchFamily="49" charset="0"/>
              <a:buChar char="o"/>
            </a:pPr>
            <a:r>
              <a:rPr lang="fr-BE" altLang="en-US" sz="1200" dirty="0"/>
              <a:t>difficile de s’entendre sur ce qui doit </a:t>
            </a:r>
            <a:r>
              <a:rPr lang="fr-BE" altLang="en-US" sz="1200" dirty="0" smtClean="0"/>
              <a:t>être réglementé</a:t>
            </a:r>
            <a:endParaRPr lang="fr-FR" altLang="en-US" sz="1200" dirty="0" smtClean="0"/>
          </a:p>
          <a:p>
            <a:pPr lvl="2">
              <a:buClr>
                <a:srgbClr val="8E0000"/>
              </a:buClr>
              <a:buFont typeface="Courier New" panose="02070309020205020404" pitchFamily="49" charset="0"/>
              <a:buChar char="o"/>
            </a:pPr>
            <a:r>
              <a:rPr lang="fr-FR" altLang="en-US" sz="1200" dirty="0" smtClean="0"/>
              <a:t>dans des secteurs très mouvants, les réglementations peuvent souvent être contournées, ou freiner significativement l’innovation</a:t>
            </a:r>
            <a:endParaRPr lang="fr-FR" altLang="en-US" sz="1200" dirty="0"/>
          </a:p>
          <a:p>
            <a:pPr>
              <a:buClr>
                <a:srgbClr val="8E0000"/>
              </a:buClr>
            </a:pPr>
            <a:r>
              <a:rPr lang="fr-BE" sz="2100" b="1" dirty="0" err="1" smtClean="0"/>
              <a:t>Advocacy</a:t>
            </a:r>
            <a:endParaRPr lang="fr-BE" sz="2100" b="1" dirty="0"/>
          </a:p>
          <a:p>
            <a:pPr lvl="1">
              <a:buClr>
                <a:srgbClr val="8E0000"/>
              </a:buClr>
              <a:buFont typeface="Courier New" panose="02070309020205020404" pitchFamily="49" charset="0"/>
              <a:buChar char="o"/>
            </a:pPr>
            <a:r>
              <a:rPr lang="fr-BE" sz="1600" dirty="0" smtClean="0"/>
              <a:t>certaines </a:t>
            </a:r>
            <a:r>
              <a:rPr lang="fr-BE" sz="1600" dirty="0"/>
              <a:t>lois </a:t>
            </a:r>
            <a:r>
              <a:rPr lang="fr-BE" sz="1600" dirty="0" smtClean="0"/>
              <a:t>ne </a:t>
            </a:r>
            <a:r>
              <a:rPr lang="fr-BE" sz="1600" dirty="0"/>
              <a:t>favorisent pas la concurrence</a:t>
            </a:r>
            <a:endParaRPr lang="fr-FR" altLang="en-US" sz="1600" dirty="0"/>
          </a:p>
          <a:p>
            <a:pPr lvl="2">
              <a:buClr>
                <a:srgbClr val="8E0000"/>
              </a:buClr>
              <a:buFont typeface="Courier New" panose="02070309020205020404" pitchFamily="49" charset="0"/>
              <a:buChar char="o"/>
            </a:pPr>
            <a:r>
              <a:rPr lang="fr-FR" altLang="en-US" sz="1200" dirty="0" smtClean="0"/>
              <a:t>la loi sur les ventes à perte?</a:t>
            </a:r>
          </a:p>
          <a:p>
            <a:pPr lvl="2">
              <a:buClr>
                <a:srgbClr val="8E0000"/>
              </a:buClr>
              <a:buFont typeface="Courier New" panose="02070309020205020404" pitchFamily="49" charset="0"/>
              <a:buChar char="o"/>
            </a:pPr>
            <a:r>
              <a:rPr lang="fr-FR" altLang="en-US" sz="1200" dirty="0" smtClean="0"/>
              <a:t>taxis vs </a:t>
            </a:r>
            <a:r>
              <a:rPr lang="fr-FR" altLang="en-US" sz="1200" dirty="0" err="1" smtClean="0"/>
              <a:t>Uber</a:t>
            </a:r>
            <a:r>
              <a:rPr lang="fr-FR" altLang="en-US" sz="1200" dirty="0" smtClean="0"/>
              <a:t>?</a:t>
            </a:r>
          </a:p>
          <a:p>
            <a:pPr lvl="2">
              <a:buClr>
                <a:srgbClr val="8E0000"/>
              </a:buClr>
              <a:buFont typeface="Courier New" panose="02070309020205020404" pitchFamily="49" charset="0"/>
              <a:buChar char="o"/>
            </a:pPr>
            <a:r>
              <a:rPr lang="fr-FR" altLang="en-US" sz="1200" dirty="0" smtClean="0"/>
              <a:t>rôle des ordres professionnels dans la mise en œuvre de la réglementation</a:t>
            </a:r>
            <a:endParaRPr lang="fr-FR" altLang="en-US" sz="1200" dirty="0"/>
          </a:p>
          <a:p>
            <a:pPr lvl="1">
              <a:buClr>
                <a:srgbClr val="8E0000"/>
              </a:buClr>
              <a:buFont typeface="Courier New" panose="02070309020205020404" pitchFamily="49" charset="0"/>
              <a:buChar char="o"/>
            </a:pPr>
            <a:endParaRPr lang="fr-FR" altLang="en-US" sz="1600" dirty="0"/>
          </a:p>
          <a:p>
            <a:pPr lvl="1">
              <a:buClr>
                <a:srgbClr val="8E0000"/>
              </a:buClr>
              <a:buFont typeface="Courier New" panose="02070309020205020404" pitchFamily="49" charset="0"/>
              <a:buChar char="o"/>
            </a:pPr>
            <a:endParaRPr lang="fr-BE" altLang="en-US" sz="1600" dirty="0"/>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smtClean="0"/>
              <a:t>Concurrence ou régulation?</a:t>
            </a:r>
            <a:endParaRPr lang="en-US" dirty="0"/>
          </a:p>
        </p:txBody>
      </p:sp>
      <p:sp>
        <p:nvSpPr>
          <p:cNvPr id="7" name="Titre 1"/>
          <p:cNvSpPr>
            <a:spLocks noGrp="1"/>
          </p:cNvSpPr>
          <p:nvPr>
            <p:ph type="title"/>
          </p:nvPr>
        </p:nvSpPr>
        <p:spPr>
          <a:xfrm>
            <a:off x="2267744" y="346646"/>
            <a:ext cx="6696744" cy="490066"/>
          </a:xfrm>
        </p:spPr>
        <p:txBody>
          <a:bodyPr/>
          <a:lstStyle/>
          <a:p>
            <a:r>
              <a:rPr lang="fr-BE" sz="2800" dirty="0" smtClean="0"/>
              <a:t>Quel est le bon instrument?</a:t>
            </a:r>
            <a:endParaRPr lang="en-US" dirty="0"/>
          </a:p>
        </p:txBody>
      </p:sp>
    </p:spTree>
    <p:extLst>
      <p:ext uri="{BB962C8B-B14F-4D97-AF65-F5344CB8AC3E}">
        <p14:creationId xmlns:p14="http://schemas.microsoft.com/office/powerpoint/2010/main" val="3841679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67744" y="346646"/>
            <a:ext cx="6696744" cy="490066"/>
          </a:xfrm>
        </p:spPr>
        <p:txBody>
          <a:bodyPr/>
          <a:lstStyle/>
          <a:p>
            <a:r>
              <a:rPr lang="en-US" dirty="0" smtClean="0"/>
              <a:t>Introduction</a:t>
            </a:r>
            <a:endParaRPr lang="en-US" dirty="0"/>
          </a:p>
        </p:txBody>
      </p:sp>
      <p:sp>
        <p:nvSpPr>
          <p:cNvPr id="6" name="Espace réservé du contenu 2"/>
          <p:cNvSpPr>
            <a:spLocks noGrp="1"/>
          </p:cNvSpPr>
          <p:nvPr>
            <p:ph idx="1"/>
          </p:nvPr>
        </p:nvSpPr>
        <p:spPr>
          <a:xfrm>
            <a:off x="2267744" y="1600200"/>
            <a:ext cx="6696744" cy="4853136"/>
          </a:xfrm>
        </p:spPr>
        <p:txBody>
          <a:bodyPr>
            <a:normAutofit/>
          </a:bodyPr>
          <a:lstStyle/>
          <a:p>
            <a:pPr>
              <a:buClr>
                <a:srgbClr val="8E0000"/>
              </a:buClr>
            </a:pPr>
            <a:r>
              <a:rPr lang="fr-BE" sz="2000" b="1" dirty="0" smtClean="0"/>
              <a:t>Typologie des problèmes de concurrence</a:t>
            </a:r>
          </a:p>
          <a:p>
            <a:pPr>
              <a:buClr>
                <a:srgbClr val="8E0000"/>
              </a:buClr>
            </a:pPr>
            <a:endParaRPr lang="fr-BE" sz="2000" b="1" dirty="0" smtClean="0"/>
          </a:p>
          <a:p>
            <a:pPr>
              <a:buClr>
                <a:srgbClr val="8E0000"/>
              </a:buClr>
            </a:pPr>
            <a:r>
              <a:rPr lang="fr-BE" sz="2000" b="1" dirty="0"/>
              <a:t>La concentration des marchés et les marges </a:t>
            </a:r>
          </a:p>
          <a:p>
            <a:pPr lvl="1">
              <a:buClr>
                <a:srgbClr val="8E0000"/>
              </a:buClr>
              <a:buFont typeface="Courier New" panose="02070309020205020404" pitchFamily="49" charset="0"/>
              <a:buChar char="o"/>
            </a:pPr>
            <a:r>
              <a:rPr lang="fr-BE" sz="1600" dirty="0"/>
              <a:t>Le débat américain </a:t>
            </a:r>
          </a:p>
          <a:p>
            <a:pPr lvl="1">
              <a:buClr>
                <a:srgbClr val="8E0000"/>
              </a:buClr>
              <a:buFont typeface="Courier New" panose="02070309020205020404" pitchFamily="49" charset="0"/>
              <a:buChar char="o"/>
            </a:pPr>
            <a:r>
              <a:rPr lang="fr-BE" sz="1600" dirty="0"/>
              <a:t>Common </a:t>
            </a:r>
            <a:r>
              <a:rPr lang="fr-BE" sz="1600" dirty="0" err="1"/>
              <a:t>Ownership</a:t>
            </a:r>
            <a:r>
              <a:rPr lang="fr-BE" sz="1600" dirty="0"/>
              <a:t> Concentration</a:t>
            </a:r>
          </a:p>
          <a:p>
            <a:pPr lvl="1">
              <a:buClr>
                <a:srgbClr val="8E0000"/>
              </a:buClr>
              <a:buFont typeface="Courier New" panose="02070309020205020404" pitchFamily="49" charset="0"/>
              <a:buChar char="o"/>
            </a:pPr>
            <a:r>
              <a:rPr lang="en-US" sz="1600" dirty="0"/>
              <a:t>Les GAFA: from “disruptive innovators” to “big is bad”?</a:t>
            </a:r>
            <a:endParaRPr lang="fr-BE" sz="1600" dirty="0"/>
          </a:p>
          <a:p>
            <a:pPr>
              <a:buClr>
                <a:srgbClr val="8E0000"/>
              </a:buClr>
            </a:pPr>
            <a:endParaRPr lang="fr-BE" sz="2000" b="1" dirty="0" smtClean="0"/>
          </a:p>
          <a:p>
            <a:pPr>
              <a:buClr>
                <a:srgbClr val="8E0000"/>
              </a:buClr>
            </a:pPr>
            <a:r>
              <a:rPr lang="fr-BE" sz="2000" b="1" dirty="0" smtClean="0"/>
              <a:t>Qu’en penser?</a:t>
            </a:r>
            <a:endParaRPr lang="fr-BE" sz="2000" b="1" dirty="0"/>
          </a:p>
          <a:p>
            <a:pPr lvl="1">
              <a:buClr>
                <a:srgbClr val="8E0000"/>
              </a:buClr>
              <a:buFont typeface="Courier New" panose="02070309020205020404" pitchFamily="49" charset="0"/>
              <a:buChar char="o"/>
            </a:pPr>
            <a:r>
              <a:rPr lang="fr-BE" sz="1600" dirty="0" smtClean="0"/>
              <a:t>Questions méthodologiques</a:t>
            </a:r>
          </a:p>
          <a:p>
            <a:pPr lvl="1">
              <a:buClr>
                <a:srgbClr val="8E0000"/>
              </a:buClr>
              <a:buFont typeface="Courier New" panose="02070309020205020404" pitchFamily="49" charset="0"/>
              <a:buChar char="o"/>
            </a:pPr>
            <a:r>
              <a:rPr lang="fr-BE" sz="1600" dirty="0" smtClean="0"/>
              <a:t>Quelles politiques mettre en œuvre?</a:t>
            </a:r>
            <a:endParaRPr lang="fr-BE" sz="1600" dirty="0"/>
          </a:p>
          <a:p>
            <a:pPr lvl="1">
              <a:buClr>
                <a:srgbClr val="8E0000"/>
              </a:buClr>
              <a:buFont typeface="Courier New" panose="02070309020205020404" pitchFamily="49" charset="0"/>
              <a:buChar char="o"/>
            </a:pPr>
            <a:r>
              <a:rPr lang="fr-BE" sz="1600" dirty="0" smtClean="0"/>
              <a:t>… et </a:t>
            </a:r>
            <a:r>
              <a:rPr lang="fr-BE" sz="1600" dirty="0"/>
              <a:t>en Europe?</a:t>
            </a:r>
          </a:p>
          <a:p>
            <a:pPr marL="0" indent="0">
              <a:buClr>
                <a:srgbClr val="8E0000"/>
              </a:buClr>
              <a:buNone/>
            </a:pPr>
            <a:endParaRPr lang="fr-BE" sz="2000" b="1" dirty="0" smtClean="0"/>
          </a:p>
          <a:p>
            <a:pPr>
              <a:buClr>
                <a:srgbClr val="8E0000"/>
              </a:buClr>
            </a:pPr>
            <a:r>
              <a:rPr lang="fr-BE" sz="2000" b="1" dirty="0" smtClean="0"/>
              <a:t>Quel est le bon instrument?</a:t>
            </a:r>
          </a:p>
          <a:p>
            <a:pPr marL="0" indent="0">
              <a:buClr>
                <a:srgbClr val="8E0000"/>
              </a:buClr>
              <a:buNone/>
            </a:pPr>
            <a:endParaRPr lang="en-US" sz="2000" b="1" dirty="0" smtClean="0"/>
          </a:p>
        </p:txBody>
      </p:sp>
      <p:sp>
        <p:nvSpPr>
          <p:cNvPr id="7" name="Espace réservé du texte 3"/>
          <p:cNvSpPr>
            <a:spLocks noGrp="1"/>
          </p:cNvSpPr>
          <p:nvPr>
            <p:ph type="body" sz="quarter" idx="10"/>
          </p:nvPr>
        </p:nvSpPr>
        <p:spPr>
          <a:xfrm>
            <a:off x="2268538" y="979959"/>
            <a:ext cx="6696075" cy="504825"/>
          </a:xfrm>
        </p:spPr>
        <p:txBody>
          <a:bodyPr>
            <a:normAutofit/>
          </a:bodyPr>
          <a:lstStyle/>
          <a:p>
            <a:r>
              <a:rPr lang="fr-BE" dirty="0" smtClean="0"/>
              <a:t>Le menu</a:t>
            </a:r>
            <a:endParaRPr lang="en-US" dirty="0"/>
          </a:p>
        </p:txBody>
      </p:sp>
    </p:spTree>
    <p:extLst>
      <p:ext uri="{BB962C8B-B14F-4D97-AF65-F5344CB8AC3E}">
        <p14:creationId xmlns:p14="http://schemas.microsoft.com/office/powerpoint/2010/main" val="2176019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68760"/>
            <a:ext cx="1979712" cy="5472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sz="2800" dirty="0"/>
              <a:t>Typologie des problèmes de </a:t>
            </a:r>
            <a:r>
              <a:rPr lang="fr-FR" sz="2800" dirty="0" smtClean="0"/>
              <a:t>concurrence</a:t>
            </a:r>
            <a:endParaRPr lang="en-US" dirty="0"/>
          </a:p>
        </p:txBody>
      </p:sp>
      <p:sp>
        <p:nvSpPr>
          <p:cNvPr id="9" name="Espace réservé du texte 3"/>
          <p:cNvSpPr>
            <a:spLocks noGrp="1"/>
          </p:cNvSpPr>
          <p:nvPr>
            <p:ph type="body" sz="quarter" idx="10"/>
          </p:nvPr>
        </p:nvSpPr>
        <p:spPr>
          <a:xfrm>
            <a:off x="2268538" y="979959"/>
            <a:ext cx="6696075" cy="504825"/>
          </a:xfrm>
        </p:spPr>
        <p:txBody>
          <a:bodyPr>
            <a:normAutofit/>
          </a:bodyPr>
          <a:lstStyle/>
          <a:p>
            <a:r>
              <a:rPr lang="fr-BE" dirty="0" smtClean="0"/>
              <a:t>Les défaillances de marché</a:t>
            </a:r>
            <a:endParaRPr lang="fr-BE" dirty="0"/>
          </a:p>
        </p:txBody>
      </p:sp>
      <p:sp>
        <p:nvSpPr>
          <p:cNvPr id="7" name="Rectangle 3"/>
          <p:cNvSpPr txBox="1">
            <a:spLocks noChangeArrowheads="1"/>
          </p:cNvSpPr>
          <p:nvPr/>
        </p:nvSpPr>
        <p:spPr>
          <a:xfrm>
            <a:off x="1403648" y="2420889"/>
            <a:ext cx="3309387" cy="3600399"/>
          </a:xfrm>
          <a:prstGeom prst="rect">
            <a:avLst/>
          </a:prstGeom>
          <a:solidFill>
            <a:srgbClr val="FFCC66">
              <a:alpha val="30196"/>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fr-BE" sz="1800" dirty="0" smtClean="0">
                <a:solidFill>
                  <a:srgbClr val="4D4D4D"/>
                </a:solidFill>
              </a:rPr>
              <a:t>Du côté de l’offre</a:t>
            </a:r>
          </a:p>
          <a:p>
            <a:pPr marL="180000" lvl="1" indent="-180000">
              <a:spcBef>
                <a:spcPts val="600"/>
              </a:spcBef>
            </a:pPr>
            <a:r>
              <a:rPr lang="fr-BE" sz="1800" dirty="0" smtClean="0"/>
              <a:t>facteurs techniques (économies d’échelle, externalités)</a:t>
            </a:r>
          </a:p>
          <a:p>
            <a:pPr marL="180000" lvl="1" indent="-180000">
              <a:spcBef>
                <a:spcPts val="600"/>
              </a:spcBef>
            </a:pPr>
            <a:r>
              <a:rPr lang="fr-BE" sz="1800" dirty="0" smtClean="0"/>
              <a:t>facteurs liés au comportement des entreprises (cartels, abus, restrictions de concurrence,…)</a:t>
            </a:r>
          </a:p>
          <a:p>
            <a:pPr marL="180000" lvl="1" indent="-180000">
              <a:spcBef>
                <a:spcPts val="600"/>
              </a:spcBef>
            </a:pPr>
            <a:r>
              <a:rPr lang="fr-BE" sz="1800" dirty="0" smtClean="0"/>
              <a:t>facteurs qui peuvent être comportementaux ou techniques (différentiation, barrières à l’entrée,…)</a:t>
            </a:r>
            <a:endParaRPr lang="fr-BE" sz="2000" dirty="0" smtClean="0">
              <a:solidFill>
                <a:srgbClr val="4D4D4D"/>
              </a:solidFill>
            </a:endParaRPr>
          </a:p>
        </p:txBody>
      </p:sp>
      <p:sp>
        <p:nvSpPr>
          <p:cNvPr id="10" name="Rectangle 3"/>
          <p:cNvSpPr txBox="1">
            <a:spLocks noChangeArrowheads="1"/>
          </p:cNvSpPr>
          <p:nvPr/>
        </p:nvSpPr>
        <p:spPr bwMode="auto">
          <a:xfrm>
            <a:off x="4713036" y="2420889"/>
            <a:ext cx="3603380" cy="3600399"/>
          </a:xfrm>
          <a:prstGeom prst="rect">
            <a:avLst/>
          </a:prstGeom>
          <a:solidFill>
            <a:srgbClr val="C00000">
              <a:alpha val="30000"/>
            </a:srgbClr>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GB"/>
            </a:defPPr>
            <a:lvl1pPr marL="403225" indent="-403225" algn="l" defTabSz="1074738" eaLnBrk="1" hangingPunct="1">
              <a:lnSpc>
                <a:spcPct val="90000"/>
              </a:lnSpc>
              <a:spcBef>
                <a:spcPct val="20000"/>
              </a:spcBef>
              <a:buClr>
                <a:srgbClr val="D53F26"/>
              </a:buClr>
              <a:buFont typeface="Wingdings" pitchFamily="2" charset="2"/>
              <a:buChar char="§"/>
              <a:defRPr sz="2000" kern="0">
                <a:solidFill>
                  <a:srgbClr val="4D4D4D"/>
                </a:solidFill>
                <a:latin typeface="+mn-lt"/>
              </a:defRPr>
            </a:lvl1pPr>
            <a:lvl2pPr marL="873125" lvl="1" indent="-334963" algn="l" defTabSz="1074738" eaLnBrk="1" hangingPunct="1">
              <a:lnSpc>
                <a:spcPct val="90000"/>
              </a:lnSpc>
              <a:spcBef>
                <a:spcPct val="20000"/>
              </a:spcBef>
              <a:buClr>
                <a:srgbClr val="424242"/>
              </a:buClr>
              <a:buFont typeface="Arial" charset="0"/>
              <a:buChar char="–"/>
              <a:defRPr sz="2000" kern="0">
                <a:solidFill>
                  <a:srgbClr val="000000"/>
                </a:solidFill>
                <a:latin typeface="+mn-lt"/>
              </a:defRPr>
            </a:lvl2pPr>
            <a:lvl3pPr marL="1344613" indent="-269875" algn="l" defTabSz="1074738" eaLnBrk="0" hangingPunct="0">
              <a:spcBef>
                <a:spcPct val="20000"/>
              </a:spcBef>
              <a:buClr>
                <a:srgbClr val="D53F26"/>
              </a:buClr>
              <a:buChar char="•"/>
              <a:defRPr>
                <a:solidFill>
                  <a:srgbClr val="000000"/>
                </a:solidFill>
                <a:latin typeface="+mn-lt"/>
              </a:defRPr>
            </a:lvl3pPr>
            <a:lvl4pPr marL="1881188" indent="-268288" algn="l" defTabSz="1074738" eaLnBrk="0" hangingPunct="0">
              <a:spcBef>
                <a:spcPct val="20000"/>
              </a:spcBef>
              <a:buClr>
                <a:srgbClr val="000000"/>
              </a:buClr>
              <a:buFont typeface="Arial" charset="0"/>
              <a:buChar char="–"/>
              <a:defRPr sz="2000">
                <a:solidFill>
                  <a:srgbClr val="000000"/>
                </a:solidFill>
                <a:latin typeface="+mn-lt"/>
              </a:defRPr>
            </a:lvl4pPr>
            <a:lvl5pPr marL="2419350" indent="-268288" algn="l" defTabSz="1074738" eaLnBrk="0" hangingPunct="0">
              <a:spcBef>
                <a:spcPct val="20000"/>
              </a:spcBef>
              <a:buClr>
                <a:srgbClr val="000000"/>
              </a:buClr>
              <a:buFont typeface="Arial" charset="0"/>
              <a:buChar char="»"/>
              <a:defRPr sz="2000">
                <a:solidFill>
                  <a:srgbClr val="000000"/>
                </a:solidFill>
                <a:latin typeface="+mn-lt"/>
              </a:defRPr>
            </a:lvl5pPr>
            <a:lvl6pPr marL="2876550" indent="-268288" defTabSz="1074738" fontAlgn="base">
              <a:spcBef>
                <a:spcPct val="20000"/>
              </a:spcBef>
              <a:spcAft>
                <a:spcPct val="0"/>
              </a:spcAft>
              <a:buClr>
                <a:srgbClr val="000000"/>
              </a:buClr>
              <a:buFont typeface="Arial" charset="0"/>
              <a:buChar char="»"/>
              <a:defRPr sz="2000">
                <a:solidFill>
                  <a:srgbClr val="000000"/>
                </a:solidFill>
                <a:latin typeface="+mn-lt"/>
              </a:defRPr>
            </a:lvl6pPr>
            <a:lvl7pPr marL="3333750" indent="-268288" defTabSz="1074738" fontAlgn="base">
              <a:spcBef>
                <a:spcPct val="20000"/>
              </a:spcBef>
              <a:spcAft>
                <a:spcPct val="0"/>
              </a:spcAft>
              <a:buClr>
                <a:srgbClr val="000000"/>
              </a:buClr>
              <a:buFont typeface="Arial" charset="0"/>
              <a:buChar char="»"/>
              <a:defRPr sz="2000">
                <a:solidFill>
                  <a:srgbClr val="000000"/>
                </a:solidFill>
                <a:latin typeface="+mn-lt"/>
              </a:defRPr>
            </a:lvl7pPr>
            <a:lvl8pPr marL="3790950" indent="-268288" defTabSz="1074738" fontAlgn="base">
              <a:spcBef>
                <a:spcPct val="20000"/>
              </a:spcBef>
              <a:spcAft>
                <a:spcPct val="0"/>
              </a:spcAft>
              <a:buClr>
                <a:srgbClr val="000000"/>
              </a:buClr>
              <a:buFont typeface="Arial" charset="0"/>
              <a:buChar char="»"/>
              <a:defRPr sz="2000">
                <a:solidFill>
                  <a:srgbClr val="000000"/>
                </a:solidFill>
                <a:latin typeface="+mn-lt"/>
              </a:defRPr>
            </a:lvl8pPr>
            <a:lvl9pPr marL="4248150" indent="-268288" defTabSz="1074738" fontAlgn="base">
              <a:spcBef>
                <a:spcPct val="20000"/>
              </a:spcBef>
              <a:spcAft>
                <a:spcPct val="0"/>
              </a:spcAft>
              <a:buClr>
                <a:srgbClr val="000000"/>
              </a:buClr>
              <a:buFont typeface="Arial" charset="0"/>
              <a:buChar char="»"/>
              <a:defRPr sz="2000">
                <a:solidFill>
                  <a:srgbClr val="000000"/>
                </a:solidFill>
                <a:latin typeface="+mn-lt"/>
              </a:defRPr>
            </a:lvl9pPr>
          </a:lstStyle>
          <a:p>
            <a:pPr marL="0" indent="0">
              <a:buNone/>
            </a:pPr>
            <a:r>
              <a:rPr lang="fr-BE" sz="1800" dirty="0" smtClean="0"/>
              <a:t>Les consommateurs peuvent ne pas faire le choix approprié à cause de</a:t>
            </a:r>
            <a:endParaRPr lang="en-US" sz="1800" dirty="0"/>
          </a:p>
          <a:p>
            <a:pPr marL="180000" lvl="1" indent="-144000">
              <a:lnSpc>
                <a:spcPct val="100000"/>
              </a:lnSpc>
              <a:spcBef>
                <a:spcPts val="600"/>
              </a:spcBef>
            </a:pPr>
            <a:r>
              <a:rPr lang="fr-BE" sz="1800" dirty="0" smtClean="0"/>
              <a:t>difficulté d’accéder à l’information (inertie ou mémoire limitée)</a:t>
            </a:r>
          </a:p>
          <a:p>
            <a:pPr marL="180000" lvl="1" indent="-144000">
              <a:lnSpc>
                <a:spcPct val="100000"/>
              </a:lnSpc>
              <a:spcBef>
                <a:spcPts val="600"/>
              </a:spcBef>
            </a:pPr>
            <a:r>
              <a:rPr lang="fr-BE" sz="1800" dirty="0" smtClean="0"/>
              <a:t>évaluation incorrecte de l’information (incapacité à calculer, </a:t>
            </a:r>
            <a:r>
              <a:rPr lang="fr-BE" sz="1800" dirty="0" err="1" smtClean="0"/>
              <a:t>bounded</a:t>
            </a:r>
            <a:r>
              <a:rPr lang="fr-BE" sz="1800" dirty="0" smtClean="0"/>
              <a:t> </a:t>
            </a:r>
            <a:r>
              <a:rPr lang="fr-BE" sz="1800" dirty="0" err="1" smtClean="0"/>
              <a:t>rationality</a:t>
            </a:r>
            <a:r>
              <a:rPr lang="fr-BE" sz="1800" dirty="0" smtClean="0"/>
              <a:t>)</a:t>
            </a:r>
          </a:p>
          <a:p>
            <a:pPr marL="180000" lvl="1" indent="-144000">
              <a:lnSpc>
                <a:spcPct val="100000"/>
              </a:lnSpc>
              <a:spcBef>
                <a:spcPts val="600"/>
              </a:spcBef>
            </a:pPr>
            <a:r>
              <a:rPr lang="fr-BE" sz="1800" dirty="0" smtClean="0"/>
              <a:t>incapacité à agir sur base de l’information (manque de self-control ou '</a:t>
            </a:r>
            <a:r>
              <a:rPr lang="fr-BE" sz="1800" dirty="0" err="1" smtClean="0"/>
              <a:t>present-bias</a:t>
            </a:r>
            <a:r>
              <a:rPr lang="fr-BE" sz="1800" dirty="0" smtClean="0"/>
              <a:t>')</a:t>
            </a:r>
            <a:endParaRPr lang="fr-BE" sz="1800" dirty="0">
              <a:solidFill>
                <a:srgbClr val="4D4D4D"/>
              </a:solidFill>
            </a:endParaRPr>
          </a:p>
        </p:txBody>
      </p:sp>
      <p:grpSp>
        <p:nvGrpSpPr>
          <p:cNvPr id="11" name="Groupe 10"/>
          <p:cNvGrpSpPr/>
          <p:nvPr/>
        </p:nvGrpSpPr>
        <p:grpSpPr>
          <a:xfrm>
            <a:off x="3492891" y="1916365"/>
            <a:ext cx="2440288" cy="4661937"/>
            <a:chOff x="4068955" y="1916365"/>
            <a:chExt cx="2440288" cy="4661937"/>
          </a:xfrm>
        </p:grpSpPr>
        <p:sp>
          <p:nvSpPr>
            <p:cNvPr id="12" name="TextBox 2"/>
            <p:cNvSpPr txBox="1"/>
            <p:nvPr/>
          </p:nvSpPr>
          <p:spPr>
            <a:xfrm>
              <a:off x="4644008" y="2020778"/>
              <a:ext cx="1368152" cy="400110"/>
            </a:xfrm>
            <a:prstGeom prst="rect">
              <a:avLst/>
            </a:prstGeom>
            <a:noFill/>
          </p:spPr>
          <p:txBody>
            <a:bodyPr wrap="square" rtlCol="0">
              <a:spAutoFit/>
            </a:bodyPr>
            <a:lstStyle/>
            <a:p>
              <a:r>
                <a:rPr lang="en-US" sz="2000" dirty="0" err="1" smtClean="0">
                  <a:solidFill>
                    <a:srgbClr val="4D4D4D"/>
                  </a:solidFill>
                  <a:latin typeface="+mn-lt"/>
                </a:rPr>
                <a:t>renforce</a:t>
              </a:r>
              <a:endParaRPr lang="en-US" sz="2000" dirty="0">
                <a:solidFill>
                  <a:srgbClr val="4D4D4D"/>
                </a:solidFill>
                <a:latin typeface="+mn-lt"/>
              </a:endParaRPr>
            </a:p>
          </p:txBody>
        </p:sp>
        <p:grpSp>
          <p:nvGrpSpPr>
            <p:cNvPr id="13" name="Groupe 12"/>
            <p:cNvGrpSpPr/>
            <p:nvPr/>
          </p:nvGrpSpPr>
          <p:grpSpPr>
            <a:xfrm>
              <a:off x="4068955" y="1916365"/>
              <a:ext cx="2440288" cy="4661937"/>
              <a:chOff x="4068955" y="1891570"/>
              <a:chExt cx="2440288" cy="4661937"/>
            </a:xfrm>
          </p:grpSpPr>
          <p:sp>
            <p:nvSpPr>
              <p:cNvPr id="14" name="TextBox 9"/>
              <p:cNvSpPr txBox="1"/>
              <p:nvPr/>
            </p:nvSpPr>
            <p:spPr>
              <a:xfrm>
                <a:off x="4716016" y="6074712"/>
                <a:ext cx="1368152" cy="400110"/>
              </a:xfrm>
              <a:prstGeom prst="rect">
                <a:avLst/>
              </a:prstGeom>
              <a:noFill/>
            </p:spPr>
            <p:txBody>
              <a:bodyPr wrap="square" rtlCol="0">
                <a:spAutoFit/>
              </a:bodyPr>
              <a:lstStyle/>
              <a:p>
                <a:r>
                  <a:rPr lang="en-US" sz="2000" dirty="0" err="1" smtClean="0">
                    <a:solidFill>
                      <a:srgbClr val="4D4D4D"/>
                    </a:solidFill>
                    <a:latin typeface="+mn-lt"/>
                  </a:rPr>
                  <a:t>renforce</a:t>
                </a:r>
                <a:endParaRPr lang="en-US" sz="2000" dirty="0">
                  <a:solidFill>
                    <a:srgbClr val="4D4D4D"/>
                  </a:solidFill>
                  <a:latin typeface="+mn-lt"/>
                </a:endParaRPr>
              </a:p>
            </p:txBody>
          </p:sp>
          <p:sp>
            <p:nvSpPr>
              <p:cNvPr id="15" name="Curved Up Arrow 1"/>
              <p:cNvSpPr/>
              <p:nvPr/>
            </p:nvSpPr>
            <p:spPr bwMode="auto">
              <a:xfrm>
                <a:off x="4068955" y="5996027"/>
                <a:ext cx="2440288" cy="557480"/>
              </a:xfrm>
              <a:prstGeom prst="curvedUp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Tahoma" pitchFamily="34" charset="0"/>
                </a:endParaRPr>
              </a:p>
            </p:txBody>
          </p:sp>
          <p:sp>
            <p:nvSpPr>
              <p:cNvPr id="16" name="Curved Up Arrow 6"/>
              <p:cNvSpPr/>
              <p:nvPr/>
            </p:nvSpPr>
            <p:spPr bwMode="auto">
              <a:xfrm rot="10800000">
                <a:off x="4068955" y="1891570"/>
                <a:ext cx="2440288" cy="504055"/>
              </a:xfrm>
              <a:prstGeom prst="curvedUpArrow">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Tahoma" pitchFamily="34" charset="0"/>
                </a:endParaRPr>
              </a:p>
            </p:txBody>
          </p:sp>
        </p:grpSp>
      </p:grpSp>
      <p:sp>
        <p:nvSpPr>
          <p:cNvPr id="18" name="TextBox 13"/>
          <p:cNvSpPr txBox="1"/>
          <p:nvPr/>
        </p:nvSpPr>
        <p:spPr>
          <a:xfrm rot="19447828">
            <a:off x="984395" y="2084318"/>
            <a:ext cx="1387893" cy="738664"/>
          </a:xfrm>
          <a:prstGeom prst="rect">
            <a:avLst/>
          </a:prstGeom>
          <a:solidFill>
            <a:srgbClr val="D53F26"/>
          </a:solidFill>
        </p:spPr>
        <p:txBody>
          <a:bodyPr wrap="square" rtlCol="0">
            <a:spAutoFit/>
          </a:bodyPr>
          <a:lstStyle/>
          <a:p>
            <a:r>
              <a:rPr lang="fr-BE" sz="1400" dirty="0">
                <a:solidFill>
                  <a:schemeClr val="bg1"/>
                </a:solidFill>
              </a:rPr>
              <a:t>influence </a:t>
            </a:r>
            <a:r>
              <a:rPr lang="fr-BE" sz="1400" dirty="0" smtClean="0">
                <a:solidFill>
                  <a:schemeClr val="bg1"/>
                </a:solidFill>
              </a:rPr>
              <a:t>de l’environnement légal</a:t>
            </a:r>
            <a:endParaRPr lang="fr-BE" sz="1400" dirty="0">
              <a:solidFill>
                <a:schemeClr val="bg1"/>
              </a:solidFill>
            </a:endParaRPr>
          </a:p>
        </p:txBody>
      </p:sp>
      <p:sp>
        <p:nvSpPr>
          <p:cNvPr id="19" name="TextBox 13"/>
          <p:cNvSpPr txBox="1"/>
          <p:nvPr/>
        </p:nvSpPr>
        <p:spPr>
          <a:xfrm>
            <a:off x="5344347" y="1556792"/>
            <a:ext cx="1387893" cy="738664"/>
          </a:xfrm>
          <a:prstGeom prst="rect">
            <a:avLst/>
          </a:prstGeom>
          <a:solidFill>
            <a:srgbClr val="D53F26"/>
          </a:solidFill>
        </p:spPr>
        <p:txBody>
          <a:bodyPr wrap="square" rtlCol="0">
            <a:spAutoFit/>
          </a:bodyPr>
          <a:lstStyle/>
          <a:p>
            <a:r>
              <a:rPr lang="fr-BE" sz="1400" dirty="0">
                <a:solidFill>
                  <a:schemeClr val="bg1"/>
                </a:solidFill>
              </a:rPr>
              <a:t>influence de l’environnement légal</a:t>
            </a:r>
          </a:p>
        </p:txBody>
      </p:sp>
      <p:sp>
        <p:nvSpPr>
          <p:cNvPr id="3" name="Ellipse 2"/>
          <p:cNvSpPr/>
          <p:nvPr/>
        </p:nvSpPr>
        <p:spPr>
          <a:xfrm>
            <a:off x="1259632" y="3573016"/>
            <a:ext cx="3600400" cy="1080120"/>
          </a:xfrm>
          <a:prstGeom prst="ellipse">
            <a:avLst/>
          </a:prstGeom>
          <a:no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7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68760"/>
            <a:ext cx="1979712" cy="5472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sz="2800" dirty="0"/>
              <a:t>Typologie des problèmes de </a:t>
            </a:r>
            <a:r>
              <a:rPr lang="fr-FR" sz="2800" dirty="0" smtClean="0"/>
              <a:t>concurrence</a:t>
            </a:r>
            <a:endParaRPr lang="en-US" dirty="0"/>
          </a:p>
        </p:txBody>
      </p:sp>
      <p:sp>
        <p:nvSpPr>
          <p:cNvPr id="9" name="Espace réservé du texte 3"/>
          <p:cNvSpPr>
            <a:spLocks noGrp="1"/>
          </p:cNvSpPr>
          <p:nvPr>
            <p:ph type="body" sz="quarter" idx="10"/>
          </p:nvPr>
        </p:nvSpPr>
        <p:spPr>
          <a:xfrm>
            <a:off x="2268538" y="979959"/>
            <a:ext cx="6696075" cy="504825"/>
          </a:xfrm>
        </p:spPr>
        <p:txBody>
          <a:bodyPr>
            <a:normAutofit/>
          </a:bodyPr>
          <a:lstStyle/>
          <a:p>
            <a:r>
              <a:rPr lang="fr-BE" dirty="0" smtClean="0"/>
              <a:t>Les facteurs importants qui ne sont pas au menu</a:t>
            </a:r>
            <a:endParaRPr lang="fr-BE" dirty="0"/>
          </a:p>
        </p:txBody>
      </p:sp>
      <p:sp>
        <p:nvSpPr>
          <p:cNvPr id="7" name="Rectangle 3"/>
          <p:cNvSpPr txBox="1">
            <a:spLocks noChangeArrowheads="1"/>
          </p:cNvSpPr>
          <p:nvPr/>
        </p:nvSpPr>
        <p:spPr>
          <a:xfrm>
            <a:off x="1403648" y="2420889"/>
            <a:ext cx="3309387" cy="3600399"/>
          </a:xfrm>
          <a:prstGeom prst="rect">
            <a:avLst/>
          </a:prstGeom>
          <a:solidFill>
            <a:srgbClr val="FFCC66">
              <a:alpha val="30196"/>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fr-BE" sz="1800" dirty="0" smtClean="0">
                <a:solidFill>
                  <a:srgbClr val="4D4D4D"/>
                </a:solidFill>
              </a:rPr>
              <a:t>Du côté de l’offre</a:t>
            </a:r>
          </a:p>
          <a:p>
            <a:pPr marL="180000" lvl="1" indent="-180000">
              <a:spcBef>
                <a:spcPts val="600"/>
              </a:spcBef>
            </a:pPr>
            <a:r>
              <a:rPr lang="fr-BE" sz="1800" dirty="0" smtClean="0"/>
              <a:t>facteurs techniques (économies d’échelle, externalités)</a:t>
            </a:r>
          </a:p>
          <a:p>
            <a:pPr marL="180000" lvl="1" indent="-180000">
              <a:spcBef>
                <a:spcPts val="600"/>
              </a:spcBef>
            </a:pPr>
            <a:r>
              <a:rPr lang="fr-BE" sz="1800" dirty="0" smtClean="0"/>
              <a:t>facteurs liés au comportement des entreprises (cartels, abus, restrictions de concurrence,…)</a:t>
            </a:r>
          </a:p>
          <a:p>
            <a:pPr marL="180000" lvl="1" indent="-180000">
              <a:spcBef>
                <a:spcPts val="600"/>
              </a:spcBef>
            </a:pPr>
            <a:r>
              <a:rPr lang="fr-BE" sz="1800" dirty="0" smtClean="0"/>
              <a:t>facteurs qui peuvent être comportementaux ou techniques (différentiation, barrières à l’entrée,…)</a:t>
            </a:r>
            <a:endParaRPr lang="fr-BE" sz="2000" dirty="0" smtClean="0">
              <a:solidFill>
                <a:srgbClr val="4D4D4D"/>
              </a:solidFill>
            </a:endParaRPr>
          </a:p>
        </p:txBody>
      </p:sp>
      <p:sp>
        <p:nvSpPr>
          <p:cNvPr id="10" name="Rectangle 3"/>
          <p:cNvSpPr txBox="1">
            <a:spLocks noChangeArrowheads="1"/>
          </p:cNvSpPr>
          <p:nvPr/>
        </p:nvSpPr>
        <p:spPr bwMode="auto">
          <a:xfrm>
            <a:off x="4713036" y="2420889"/>
            <a:ext cx="3603380" cy="3600399"/>
          </a:xfrm>
          <a:prstGeom prst="rect">
            <a:avLst/>
          </a:prstGeom>
          <a:solidFill>
            <a:srgbClr val="C00000">
              <a:alpha val="30000"/>
            </a:srgbClr>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GB"/>
            </a:defPPr>
            <a:lvl1pPr marL="403225" indent="-403225" algn="l" defTabSz="1074738" eaLnBrk="1" hangingPunct="1">
              <a:lnSpc>
                <a:spcPct val="90000"/>
              </a:lnSpc>
              <a:spcBef>
                <a:spcPct val="20000"/>
              </a:spcBef>
              <a:buClr>
                <a:srgbClr val="D53F26"/>
              </a:buClr>
              <a:buFont typeface="Wingdings" pitchFamily="2" charset="2"/>
              <a:buChar char="§"/>
              <a:defRPr sz="2000" kern="0">
                <a:solidFill>
                  <a:srgbClr val="4D4D4D"/>
                </a:solidFill>
                <a:latin typeface="+mn-lt"/>
              </a:defRPr>
            </a:lvl1pPr>
            <a:lvl2pPr marL="873125" lvl="1" indent="-334963" algn="l" defTabSz="1074738" eaLnBrk="1" hangingPunct="1">
              <a:lnSpc>
                <a:spcPct val="90000"/>
              </a:lnSpc>
              <a:spcBef>
                <a:spcPct val="20000"/>
              </a:spcBef>
              <a:buClr>
                <a:srgbClr val="424242"/>
              </a:buClr>
              <a:buFont typeface="Arial" charset="0"/>
              <a:buChar char="–"/>
              <a:defRPr sz="2000" kern="0">
                <a:solidFill>
                  <a:srgbClr val="000000"/>
                </a:solidFill>
                <a:latin typeface="+mn-lt"/>
              </a:defRPr>
            </a:lvl2pPr>
            <a:lvl3pPr marL="1344613" indent="-269875" algn="l" defTabSz="1074738" eaLnBrk="0" hangingPunct="0">
              <a:spcBef>
                <a:spcPct val="20000"/>
              </a:spcBef>
              <a:buClr>
                <a:srgbClr val="D53F26"/>
              </a:buClr>
              <a:buChar char="•"/>
              <a:defRPr>
                <a:solidFill>
                  <a:srgbClr val="000000"/>
                </a:solidFill>
                <a:latin typeface="+mn-lt"/>
              </a:defRPr>
            </a:lvl3pPr>
            <a:lvl4pPr marL="1881188" indent="-268288" algn="l" defTabSz="1074738" eaLnBrk="0" hangingPunct="0">
              <a:spcBef>
                <a:spcPct val="20000"/>
              </a:spcBef>
              <a:buClr>
                <a:srgbClr val="000000"/>
              </a:buClr>
              <a:buFont typeface="Arial" charset="0"/>
              <a:buChar char="–"/>
              <a:defRPr sz="2000">
                <a:solidFill>
                  <a:srgbClr val="000000"/>
                </a:solidFill>
                <a:latin typeface="+mn-lt"/>
              </a:defRPr>
            </a:lvl4pPr>
            <a:lvl5pPr marL="2419350" indent="-268288" algn="l" defTabSz="1074738" eaLnBrk="0" hangingPunct="0">
              <a:spcBef>
                <a:spcPct val="20000"/>
              </a:spcBef>
              <a:buClr>
                <a:srgbClr val="000000"/>
              </a:buClr>
              <a:buFont typeface="Arial" charset="0"/>
              <a:buChar char="»"/>
              <a:defRPr sz="2000">
                <a:solidFill>
                  <a:srgbClr val="000000"/>
                </a:solidFill>
                <a:latin typeface="+mn-lt"/>
              </a:defRPr>
            </a:lvl5pPr>
            <a:lvl6pPr marL="2876550" indent="-268288" defTabSz="1074738" fontAlgn="base">
              <a:spcBef>
                <a:spcPct val="20000"/>
              </a:spcBef>
              <a:spcAft>
                <a:spcPct val="0"/>
              </a:spcAft>
              <a:buClr>
                <a:srgbClr val="000000"/>
              </a:buClr>
              <a:buFont typeface="Arial" charset="0"/>
              <a:buChar char="»"/>
              <a:defRPr sz="2000">
                <a:solidFill>
                  <a:srgbClr val="000000"/>
                </a:solidFill>
                <a:latin typeface="+mn-lt"/>
              </a:defRPr>
            </a:lvl6pPr>
            <a:lvl7pPr marL="3333750" indent="-268288" defTabSz="1074738" fontAlgn="base">
              <a:spcBef>
                <a:spcPct val="20000"/>
              </a:spcBef>
              <a:spcAft>
                <a:spcPct val="0"/>
              </a:spcAft>
              <a:buClr>
                <a:srgbClr val="000000"/>
              </a:buClr>
              <a:buFont typeface="Arial" charset="0"/>
              <a:buChar char="»"/>
              <a:defRPr sz="2000">
                <a:solidFill>
                  <a:srgbClr val="000000"/>
                </a:solidFill>
                <a:latin typeface="+mn-lt"/>
              </a:defRPr>
            </a:lvl7pPr>
            <a:lvl8pPr marL="3790950" indent="-268288" defTabSz="1074738" fontAlgn="base">
              <a:spcBef>
                <a:spcPct val="20000"/>
              </a:spcBef>
              <a:spcAft>
                <a:spcPct val="0"/>
              </a:spcAft>
              <a:buClr>
                <a:srgbClr val="000000"/>
              </a:buClr>
              <a:buFont typeface="Arial" charset="0"/>
              <a:buChar char="»"/>
              <a:defRPr sz="2000">
                <a:solidFill>
                  <a:srgbClr val="000000"/>
                </a:solidFill>
                <a:latin typeface="+mn-lt"/>
              </a:defRPr>
            </a:lvl8pPr>
            <a:lvl9pPr marL="4248150" indent="-268288" defTabSz="1074738" fontAlgn="base">
              <a:spcBef>
                <a:spcPct val="20000"/>
              </a:spcBef>
              <a:spcAft>
                <a:spcPct val="0"/>
              </a:spcAft>
              <a:buClr>
                <a:srgbClr val="000000"/>
              </a:buClr>
              <a:buFont typeface="Arial" charset="0"/>
              <a:buChar char="»"/>
              <a:defRPr sz="2000">
                <a:solidFill>
                  <a:srgbClr val="000000"/>
                </a:solidFill>
                <a:latin typeface="+mn-lt"/>
              </a:defRPr>
            </a:lvl9pPr>
          </a:lstStyle>
          <a:p>
            <a:pPr marL="0" indent="0">
              <a:buNone/>
            </a:pPr>
            <a:r>
              <a:rPr lang="fr-BE" sz="1800" dirty="0" smtClean="0"/>
              <a:t>Les consommateurs peuvent ne pas faire le choix approprié à cause de</a:t>
            </a:r>
            <a:endParaRPr lang="en-US" sz="1800" dirty="0"/>
          </a:p>
          <a:p>
            <a:pPr marL="180000" lvl="1" indent="-144000">
              <a:lnSpc>
                <a:spcPct val="100000"/>
              </a:lnSpc>
              <a:spcBef>
                <a:spcPts val="600"/>
              </a:spcBef>
            </a:pPr>
            <a:r>
              <a:rPr lang="fr-BE" sz="1800" dirty="0" smtClean="0"/>
              <a:t>difficulté d’accéder à l’information (inertie ou mémoire limitée)</a:t>
            </a:r>
          </a:p>
          <a:p>
            <a:pPr marL="180000" lvl="1" indent="-144000">
              <a:lnSpc>
                <a:spcPct val="100000"/>
              </a:lnSpc>
              <a:spcBef>
                <a:spcPts val="600"/>
              </a:spcBef>
            </a:pPr>
            <a:r>
              <a:rPr lang="fr-BE" sz="1800" dirty="0" smtClean="0"/>
              <a:t>évaluation incorrecte de l’information (incapacité à calculer, </a:t>
            </a:r>
            <a:r>
              <a:rPr lang="fr-BE" sz="1800" dirty="0" err="1" smtClean="0"/>
              <a:t>bounded</a:t>
            </a:r>
            <a:r>
              <a:rPr lang="fr-BE" sz="1800" dirty="0" smtClean="0"/>
              <a:t> </a:t>
            </a:r>
            <a:r>
              <a:rPr lang="fr-BE" sz="1800" dirty="0" err="1" smtClean="0"/>
              <a:t>rationality</a:t>
            </a:r>
            <a:r>
              <a:rPr lang="fr-BE" sz="1800" dirty="0" smtClean="0"/>
              <a:t>)</a:t>
            </a:r>
          </a:p>
          <a:p>
            <a:pPr marL="180000" lvl="1" indent="-144000">
              <a:lnSpc>
                <a:spcPct val="100000"/>
              </a:lnSpc>
              <a:spcBef>
                <a:spcPts val="600"/>
              </a:spcBef>
            </a:pPr>
            <a:r>
              <a:rPr lang="fr-BE" sz="1800" dirty="0" smtClean="0"/>
              <a:t>incapacité à agir sur base de l’information (manque de self-control ou '</a:t>
            </a:r>
            <a:r>
              <a:rPr lang="fr-BE" sz="1800" dirty="0" err="1" smtClean="0"/>
              <a:t>present-bias</a:t>
            </a:r>
            <a:r>
              <a:rPr lang="fr-BE" sz="1800" dirty="0" smtClean="0"/>
              <a:t>')</a:t>
            </a:r>
            <a:endParaRPr lang="fr-BE" sz="1800" dirty="0">
              <a:solidFill>
                <a:srgbClr val="4D4D4D"/>
              </a:solidFill>
            </a:endParaRPr>
          </a:p>
        </p:txBody>
      </p:sp>
      <p:grpSp>
        <p:nvGrpSpPr>
          <p:cNvPr id="21" name="Groupe 20"/>
          <p:cNvGrpSpPr/>
          <p:nvPr/>
        </p:nvGrpSpPr>
        <p:grpSpPr>
          <a:xfrm>
            <a:off x="1115616" y="2636912"/>
            <a:ext cx="2952328" cy="1872208"/>
            <a:chOff x="1115616" y="2636912"/>
            <a:chExt cx="2952328" cy="1872208"/>
          </a:xfrm>
        </p:grpSpPr>
        <p:sp>
          <p:nvSpPr>
            <p:cNvPr id="3" name="Ellipse 2"/>
            <p:cNvSpPr/>
            <p:nvPr/>
          </p:nvSpPr>
          <p:spPr>
            <a:xfrm>
              <a:off x="1331640" y="2636912"/>
              <a:ext cx="2520280" cy="1080120"/>
            </a:xfrm>
            <a:prstGeom prst="ellipse">
              <a:avLst/>
            </a:prstGeom>
            <a:no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avec flèche vers le haut 4"/>
            <p:cNvSpPr/>
            <p:nvPr/>
          </p:nvSpPr>
          <p:spPr>
            <a:xfrm>
              <a:off x="1115616" y="3717032"/>
              <a:ext cx="2952328" cy="792088"/>
            </a:xfrm>
            <a:prstGeom prst="upArrowCallout">
              <a:avLst/>
            </a:prstGeom>
            <a:solidFill>
              <a:schemeClr val="bg1"/>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8E0000"/>
                  </a:solidFill>
                </a:rPr>
                <a:t>Abordés indirectement</a:t>
              </a:r>
              <a:endParaRPr lang="en-US" dirty="0">
                <a:solidFill>
                  <a:srgbClr val="8E0000"/>
                </a:solidFill>
              </a:endParaRPr>
            </a:p>
          </p:txBody>
        </p:sp>
      </p:grpSp>
      <p:grpSp>
        <p:nvGrpSpPr>
          <p:cNvPr id="20" name="Groupe 19"/>
          <p:cNvGrpSpPr/>
          <p:nvPr/>
        </p:nvGrpSpPr>
        <p:grpSpPr>
          <a:xfrm>
            <a:off x="4572000" y="2276872"/>
            <a:ext cx="3744416" cy="4176464"/>
            <a:chOff x="4572000" y="2276872"/>
            <a:chExt cx="3744416" cy="4176464"/>
          </a:xfrm>
        </p:grpSpPr>
        <p:sp>
          <p:nvSpPr>
            <p:cNvPr id="17" name="Ellipse 16"/>
            <p:cNvSpPr/>
            <p:nvPr/>
          </p:nvSpPr>
          <p:spPr>
            <a:xfrm>
              <a:off x="4644008" y="2276872"/>
              <a:ext cx="3600400" cy="792087"/>
            </a:xfrm>
            <a:prstGeom prst="ellipse">
              <a:avLst/>
            </a:prstGeom>
            <a:no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avec flèche vers le haut 7"/>
            <p:cNvSpPr/>
            <p:nvPr/>
          </p:nvSpPr>
          <p:spPr>
            <a:xfrm>
              <a:off x="4572000" y="3068959"/>
              <a:ext cx="3744416" cy="3384377"/>
            </a:xfrm>
            <a:prstGeom prst="upArrowCallout">
              <a:avLst/>
            </a:prstGeom>
            <a:solidFill>
              <a:schemeClr val="bg1"/>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08" y="4283571"/>
              <a:ext cx="3672408" cy="215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666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sz="2800" dirty="0"/>
              <a:t>La concentration des marchés et les </a:t>
            </a:r>
            <a:r>
              <a:rPr lang="fr-FR" sz="2800" dirty="0" smtClean="0"/>
              <a:t>marges</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smtClean="0"/>
              <a:t>Le </a:t>
            </a:r>
            <a:r>
              <a:rPr lang="fr-BE" dirty="0"/>
              <a:t>débat </a:t>
            </a:r>
            <a:r>
              <a:rPr lang="fr-BE" dirty="0" smtClean="0"/>
              <a:t>américain: le CAE d’abord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05" y="1484784"/>
            <a:ext cx="31146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520" y="1556792"/>
            <a:ext cx="5644976" cy="385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96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La concentration des marchés et les </a:t>
            </a:r>
            <a:r>
              <a:rPr lang="fr-FR" sz="2800" dirty="0" smtClean="0"/>
              <a:t>marges</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a:bodyPr>
          <a:lstStyle/>
          <a:p>
            <a:r>
              <a:rPr lang="fr-BE" dirty="0" smtClean="0"/>
              <a:t>Le </a:t>
            </a:r>
            <a:r>
              <a:rPr lang="fr-BE" dirty="0"/>
              <a:t>débat américain : le CAE d’abord</a:t>
            </a:r>
            <a:endParaRPr lang="en-US" dirty="0"/>
          </a:p>
        </p:txBody>
      </p:sp>
      <p:sp>
        <p:nvSpPr>
          <p:cNvPr id="7" name="Espace réservé du contenu 2"/>
          <p:cNvSpPr>
            <a:spLocks noGrp="1"/>
          </p:cNvSpPr>
          <p:nvPr>
            <p:ph idx="1"/>
          </p:nvPr>
        </p:nvSpPr>
        <p:spPr>
          <a:xfrm>
            <a:off x="2267744" y="1600200"/>
            <a:ext cx="6696744" cy="4853136"/>
          </a:xfrm>
        </p:spPr>
        <p:txBody>
          <a:bodyPr>
            <a:normAutofit/>
          </a:bodyPr>
          <a:lstStyle/>
          <a:p>
            <a:pPr>
              <a:buClr>
                <a:srgbClr val="8E0000"/>
              </a:buClr>
            </a:pPr>
            <a:r>
              <a:rPr lang="fr-FR" sz="2000" b="1" dirty="0" smtClean="0"/>
              <a:t>Le débat est lancé peu avant la campagne présidentielle par le Council of </a:t>
            </a:r>
            <a:r>
              <a:rPr lang="fr-FR" sz="2000" b="1" dirty="0" err="1" smtClean="0"/>
              <a:t>economic</a:t>
            </a:r>
            <a:r>
              <a:rPr lang="fr-FR" sz="2000" b="1" dirty="0" smtClean="0"/>
              <a:t> </a:t>
            </a:r>
            <a:r>
              <a:rPr lang="fr-FR" sz="2000" b="1" dirty="0" err="1" smtClean="0"/>
              <a:t>advisors</a:t>
            </a:r>
            <a:r>
              <a:rPr lang="fr-FR" sz="2000" b="1" dirty="0" smtClean="0"/>
              <a:t> du Président Obama</a:t>
            </a:r>
            <a:endParaRPr lang="en-US" sz="2000" b="1" dirty="0" smtClean="0"/>
          </a:p>
          <a:p>
            <a:pPr lvl="1">
              <a:buClr>
                <a:srgbClr val="8E0000"/>
              </a:buClr>
              <a:buFont typeface="Courier New" panose="02070309020205020404" pitchFamily="49" charset="0"/>
              <a:buChar char="o"/>
            </a:pPr>
            <a:r>
              <a:rPr lang="en-US" sz="1600" dirty="0"/>
              <a:t>Furman made the case that there has been a dangerous </a:t>
            </a:r>
            <a:r>
              <a:rPr lang="en-US" sz="1600" u="sng" dirty="0"/>
              <a:t>reduction in competition</a:t>
            </a:r>
            <a:r>
              <a:rPr lang="en-US" sz="1600" dirty="0"/>
              <a:t> in the United States because of g</a:t>
            </a:r>
            <a:r>
              <a:rPr lang="en-US" sz="1600" u="sng" dirty="0"/>
              <a:t>rowing corporate concentration, barriers to entry facing new firms</a:t>
            </a:r>
            <a:r>
              <a:rPr lang="en-US" sz="1600" dirty="0"/>
              <a:t>, restrictions on worker mobility, excessive legislative protection of patents and intellectual property, and developments in technology that </a:t>
            </a:r>
            <a:r>
              <a:rPr lang="en-US" sz="1600" u="sng" dirty="0"/>
              <a:t>give huge market power over potential challengers to such internet platforms </a:t>
            </a:r>
            <a:r>
              <a:rPr lang="en-US" sz="1600" dirty="0"/>
              <a:t>as Facebook, eBay and PayPal</a:t>
            </a:r>
            <a:r>
              <a:rPr lang="en-US" sz="1600" dirty="0" smtClean="0"/>
              <a:t>.</a:t>
            </a:r>
          </a:p>
          <a:p>
            <a:pPr lvl="1">
              <a:buClr>
                <a:srgbClr val="8E0000"/>
              </a:buClr>
              <a:buFont typeface="Courier New" panose="02070309020205020404" pitchFamily="49" charset="0"/>
              <a:buChar char="o"/>
            </a:pPr>
            <a:r>
              <a:rPr lang="en-US" sz="1600" dirty="0" smtClean="0"/>
              <a:t>declining </a:t>
            </a:r>
            <a:r>
              <a:rPr lang="en-US" sz="1600" dirty="0"/>
              <a:t>firm dynamism, high returns and low output, and disparities in the rate of return on investment are </a:t>
            </a:r>
            <a:r>
              <a:rPr lang="en-US" sz="1600" u="sng" dirty="0"/>
              <a:t>all potential consequences of increasing barriers to entry</a:t>
            </a:r>
            <a:endParaRPr lang="fr-FR" sz="1600" u="sng" dirty="0" smtClean="0"/>
          </a:p>
          <a:p>
            <a:pPr lvl="1">
              <a:buClr>
                <a:srgbClr val="8E0000"/>
              </a:buClr>
              <a:buFont typeface="Courier New" panose="02070309020205020404" pitchFamily="49" charset="0"/>
              <a:buChar char="o"/>
            </a:pPr>
            <a:r>
              <a:rPr lang="en-US" sz="1600" dirty="0"/>
              <a:t>To the extent that these macroeconomic trends are related to decreased competition, then </a:t>
            </a:r>
            <a:r>
              <a:rPr lang="en-US" sz="1600" u="sng" dirty="0"/>
              <a:t>procompetitive policies have potential to not only benefit consumers but also improve the state of the </a:t>
            </a:r>
            <a:r>
              <a:rPr lang="en-US" sz="1600" u="sng" dirty="0" err="1"/>
              <a:t>macroeconomy</a:t>
            </a:r>
            <a:r>
              <a:rPr lang="en-US" sz="1600" u="sng" dirty="0"/>
              <a:t> </a:t>
            </a:r>
            <a:r>
              <a:rPr lang="en-US" sz="1600" dirty="0"/>
              <a:t>by, for example, increasing productivity and ensuring that the benefits of growth are widely shared.</a:t>
            </a:r>
          </a:p>
          <a:p>
            <a:pPr marL="457200" lvl="1" indent="0">
              <a:buClr>
                <a:srgbClr val="8E0000"/>
              </a:buClr>
              <a:buNone/>
            </a:pPr>
            <a:endParaRPr lang="fr-FR" sz="1600" dirty="0" smtClean="0"/>
          </a:p>
          <a:p>
            <a:pPr lvl="1">
              <a:buClr>
                <a:srgbClr val="8E0000"/>
              </a:buClr>
              <a:buFont typeface="Courier New" panose="02070309020205020404" pitchFamily="49" charset="0"/>
              <a:buChar char="o"/>
            </a:pPr>
            <a:endParaRPr lang="fr-FR" sz="1600" dirty="0"/>
          </a:p>
          <a:p>
            <a:pPr lvl="1">
              <a:buClr>
                <a:srgbClr val="8E0000"/>
              </a:buClr>
              <a:buFont typeface="Courier New" panose="02070309020205020404" pitchFamily="49" charset="0"/>
              <a:buChar char="o"/>
            </a:pPr>
            <a:endParaRPr lang="fr-FR" sz="1600" dirty="0"/>
          </a:p>
          <a:p>
            <a:pPr lvl="1">
              <a:buClr>
                <a:srgbClr val="8E0000"/>
              </a:buClr>
              <a:buFont typeface="Courier New" panose="02070309020205020404" pitchFamily="49" charset="0"/>
              <a:buChar char="o"/>
            </a:pPr>
            <a:endParaRPr lang="fr-FR" sz="1600" dirty="0"/>
          </a:p>
          <a:p>
            <a:pPr lvl="1">
              <a:buClr>
                <a:srgbClr val="8E0000"/>
              </a:buClr>
              <a:buFont typeface="Courier New" panose="02070309020205020404" pitchFamily="49" charset="0"/>
              <a:buChar char="o"/>
            </a:pPr>
            <a:endParaRPr lang="fr-FR" sz="1600" dirty="0"/>
          </a:p>
          <a:p>
            <a:pPr>
              <a:buClr>
                <a:srgbClr val="8E0000"/>
              </a:buClr>
              <a:buFont typeface="Courier New" panose="02070309020205020404" pitchFamily="49" charset="0"/>
              <a:buChar char="o"/>
            </a:pPr>
            <a:endParaRPr lang="en-US" sz="2000" dirty="0" smtClean="0"/>
          </a:p>
        </p:txBody>
      </p:sp>
    </p:spTree>
    <p:extLst>
      <p:ext uri="{BB962C8B-B14F-4D97-AF65-F5344CB8AC3E}">
        <p14:creationId xmlns:p14="http://schemas.microsoft.com/office/powerpoint/2010/main" val="1753897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sz="2800" dirty="0"/>
              <a:t>La concentration des marchés et les </a:t>
            </a:r>
            <a:r>
              <a:rPr lang="fr-FR" sz="2800" dirty="0" smtClean="0"/>
              <a:t>marges</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fontScale="92500"/>
          </a:bodyPr>
          <a:lstStyle/>
          <a:p>
            <a:r>
              <a:rPr lang="fr-BE" dirty="0" smtClean="0"/>
              <a:t>Le </a:t>
            </a:r>
            <a:r>
              <a:rPr lang="fr-BE" dirty="0"/>
              <a:t>débat </a:t>
            </a:r>
            <a:r>
              <a:rPr lang="fr-BE" dirty="0" smtClean="0"/>
              <a:t>américain: la presse et les candidats ensuite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28800"/>
            <a:ext cx="3744416" cy="491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4" y="2060848"/>
            <a:ext cx="505923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99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sz="2800" dirty="0"/>
              <a:t>La concentration des marchés et les </a:t>
            </a:r>
            <a:r>
              <a:rPr lang="fr-FR" sz="2800" dirty="0" smtClean="0"/>
              <a:t>marges</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fontScale="92500"/>
          </a:bodyPr>
          <a:lstStyle/>
          <a:p>
            <a:r>
              <a:rPr lang="fr-BE" dirty="0" smtClean="0"/>
              <a:t>Le </a:t>
            </a:r>
            <a:r>
              <a:rPr lang="fr-BE" dirty="0"/>
              <a:t>débat </a:t>
            </a:r>
            <a:r>
              <a:rPr lang="fr-BE" dirty="0" smtClean="0"/>
              <a:t>américain: la presse et les candidats ensuite</a:t>
            </a:r>
            <a:endParaRPr lang="en-US" dirty="0"/>
          </a:p>
        </p:txBody>
      </p:sp>
      <p:pic>
        <p:nvPicPr>
          <p:cNvPr id="7" name="Afbeelding 3" descr="http://cdn.static-economist.com/sites/default/files/imagecache/original-size/images/print-edition/20160326_FBC781_1.png"/>
          <p:cNvPicPr/>
          <p:nvPr/>
        </p:nvPicPr>
        <p:blipFill>
          <a:blip r:embed="rId2">
            <a:extLst>
              <a:ext uri="{28A0092B-C50C-407E-A947-70E740481C1C}">
                <a14:useLocalDpi xmlns:a14="http://schemas.microsoft.com/office/drawing/2010/main" val="0"/>
              </a:ext>
            </a:extLst>
          </a:blip>
          <a:srcRect/>
          <a:stretch>
            <a:fillRect/>
          </a:stretch>
        </p:blipFill>
        <p:spPr bwMode="auto">
          <a:xfrm>
            <a:off x="1880552" y="2276872"/>
            <a:ext cx="6003816" cy="3901728"/>
          </a:xfrm>
          <a:prstGeom prst="rect">
            <a:avLst/>
          </a:prstGeom>
          <a:noFill/>
          <a:ln>
            <a:noFill/>
          </a:ln>
        </p:spPr>
      </p:pic>
    </p:spTree>
    <p:extLst>
      <p:ext uri="{BB962C8B-B14F-4D97-AF65-F5344CB8AC3E}">
        <p14:creationId xmlns:p14="http://schemas.microsoft.com/office/powerpoint/2010/main" val="1583848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2555776" cy="562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sz="2800" dirty="0"/>
              <a:t>La concentration des marchés et les </a:t>
            </a:r>
            <a:r>
              <a:rPr lang="fr-FR" sz="2800" dirty="0" smtClean="0"/>
              <a:t>marges</a:t>
            </a:r>
            <a:endParaRPr lang="en-US" dirty="0"/>
          </a:p>
        </p:txBody>
      </p:sp>
      <p:sp>
        <p:nvSpPr>
          <p:cNvPr id="8" name="Espace réservé du texte 3"/>
          <p:cNvSpPr>
            <a:spLocks noGrp="1"/>
          </p:cNvSpPr>
          <p:nvPr>
            <p:ph type="body" sz="quarter" idx="10"/>
          </p:nvPr>
        </p:nvSpPr>
        <p:spPr>
          <a:xfrm>
            <a:off x="2268538" y="979959"/>
            <a:ext cx="6696075" cy="504825"/>
          </a:xfrm>
        </p:spPr>
        <p:txBody>
          <a:bodyPr>
            <a:normAutofit fontScale="92500"/>
          </a:bodyPr>
          <a:lstStyle/>
          <a:p>
            <a:r>
              <a:rPr lang="fr-BE" dirty="0" smtClean="0"/>
              <a:t>Le </a:t>
            </a:r>
            <a:r>
              <a:rPr lang="fr-BE" dirty="0"/>
              <a:t>débat </a:t>
            </a:r>
            <a:r>
              <a:rPr lang="fr-BE" dirty="0" smtClean="0"/>
              <a:t>américain: la presse et les candidats ensuite</a:t>
            </a:r>
            <a:endParaRPr lang="en-US" dirty="0"/>
          </a:p>
        </p:txBody>
      </p:sp>
      <p:pic>
        <p:nvPicPr>
          <p:cNvPr id="6" name="Afbeelding 2" descr="http://cdn.static-economist.com/sites/default/files/imagecache/original-size/images/print-edition/20160326_FBC789_1.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16832"/>
            <a:ext cx="5863798" cy="3960440"/>
          </a:xfrm>
          <a:prstGeom prst="rect">
            <a:avLst/>
          </a:prstGeom>
          <a:noFill/>
          <a:ln>
            <a:noFill/>
          </a:ln>
        </p:spPr>
      </p:pic>
    </p:spTree>
    <p:extLst>
      <p:ext uri="{BB962C8B-B14F-4D97-AF65-F5344CB8AC3E}">
        <p14:creationId xmlns:p14="http://schemas.microsoft.com/office/powerpoint/2010/main" val="1673430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9300</TotalTime>
  <Words>1170</Words>
  <Application>Microsoft Office PowerPoint</Application>
  <PresentationFormat>Affichage à l'écran (4:3)</PresentationFormat>
  <Paragraphs>144</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Spéciale Saint-Valentin: Est-ce que les concurrents s'aiment trop ?</vt:lpstr>
      <vt:lpstr>Introduction</vt:lpstr>
      <vt:lpstr>Typologie des problèmes de concurrence</vt:lpstr>
      <vt:lpstr>Typologie des problèmes de concurrence</vt:lpstr>
      <vt:lpstr>La concentration des marchés et les marges</vt:lpstr>
      <vt:lpstr>La concentration des marchés et les marges</vt:lpstr>
      <vt:lpstr>La concentration des marchés et les marges</vt:lpstr>
      <vt:lpstr>La concentration des marchés et les marges</vt:lpstr>
      <vt:lpstr>La concentration des marchés et les marges</vt:lpstr>
      <vt:lpstr>Common ownership concentration (CoOCO)</vt:lpstr>
      <vt:lpstr>Common ownership concentration (CoOCO)</vt:lpstr>
      <vt:lpstr>Les GAFA</vt:lpstr>
      <vt:lpstr>Les GAFA</vt:lpstr>
      <vt:lpstr>Qu’en penser?</vt:lpstr>
      <vt:lpstr>Qu’en penser?</vt:lpstr>
      <vt:lpstr>Qu’en penser?</vt:lpstr>
      <vt:lpstr>Quel est le bon instrument?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Didier Weemaels</dc:creator>
  <cp:lastModifiedBy>Cedric Malengreau</cp:lastModifiedBy>
  <cp:revision>152</cp:revision>
  <cp:lastPrinted>2018-02-14T08:08:55Z</cp:lastPrinted>
  <dcterms:created xsi:type="dcterms:W3CDTF">2015-01-15T16:54:19Z</dcterms:created>
  <dcterms:modified xsi:type="dcterms:W3CDTF">2018-02-20T08:23:59Z</dcterms:modified>
</cp:coreProperties>
</file>