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309" r:id="rId4"/>
    <p:sldId id="312" r:id="rId5"/>
    <p:sldId id="311" r:id="rId6"/>
    <p:sldId id="333" r:id="rId7"/>
    <p:sldId id="314" r:id="rId8"/>
    <p:sldId id="343" r:id="rId9"/>
    <p:sldId id="334" r:id="rId10"/>
    <p:sldId id="342" r:id="rId11"/>
    <p:sldId id="316" r:id="rId12"/>
    <p:sldId id="318" r:id="rId13"/>
    <p:sldId id="338" r:id="rId14"/>
    <p:sldId id="320" r:id="rId15"/>
    <p:sldId id="339" r:id="rId16"/>
    <p:sldId id="322" r:id="rId17"/>
    <p:sldId id="335" r:id="rId18"/>
    <p:sldId id="324" r:id="rId19"/>
    <p:sldId id="325" r:id="rId20"/>
    <p:sldId id="336" r:id="rId21"/>
    <p:sldId id="326" r:id="rId22"/>
    <p:sldId id="327" r:id="rId23"/>
    <p:sldId id="329" r:id="rId24"/>
    <p:sldId id="330" r:id="rId25"/>
    <p:sldId id="340" r:id="rId26"/>
    <p:sldId id="27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11" y="5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53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3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00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4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62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54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80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37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51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57E5-E4E9-433C-B3CB-1CE5FB63F5B0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D3BD-DE0C-4FDC-A0E1-CD6B6777954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9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Environnement Economique 2017-2018</a:t>
            </a:r>
            <a:br>
              <a:rPr lang="fr-BE" sz="2800" dirty="0" smtClean="0"/>
            </a:b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5013176"/>
            <a:ext cx="6400800" cy="1176536"/>
          </a:xfrm>
        </p:spPr>
        <p:txBody>
          <a:bodyPr/>
          <a:lstStyle/>
          <a:p>
            <a:pPr lvl="1"/>
            <a:r>
              <a:rPr lang="fr-BE" dirty="0" smtClean="0"/>
              <a:t>                                       </a:t>
            </a:r>
            <a:r>
              <a:rPr lang="fr-BE" sz="2400" dirty="0" smtClean="0"/>
              <a:t>Sylviane Delcuve</a:t>
            </a:r>
          </a:p>
          <a:p>
            <a:pPr lvl="1"/>
            <a:r>
              <a:rPr lang="fr-BE" sz="2400" dirty="0" smtClean="0"/>
              <a:t>                                              Senior </a:t>
            </a:r>
            <a:r>
              <a:rPr lang="fr-BE" sz="2400" dirty="0" err="1" smtClean="0"/>
              <a:t>Economist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107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7970"/>
              </p:ext>
            </p:extLst>
          </p:nvPr>
        </p:nvGraphicFramePr>
        <p:xfrm>
          <a:off x="1619672" y="1196752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196752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7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Bilans des banques centrales</a:t>
            </a:r>
            <a:endParaRPr lang="en-GB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022599"/>
              </p:ext>
            </p:extLst>
          </p:nvPr>
        </p:nvGraphicFramePr>
        <p:xfrm>
          <a:off x="827088" y="1628775"/>
          <a:ext cx="7464425" cy="476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6" name="Macrobond document" r:id="rId3" imgW="7464383" imgH="4760615" progId="Mbnd.mbnd">
                  <p:embed/>
                </p:oleObj>
              </mc:Choice>
              <mc:Fallback>
                <p:oleObj name="Macrobond document" r:id="rId3" imgW="7464383" imgH="4760615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628775"/>
                        <a:ext cx="7464425" cy="4760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5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563536"/>
              </p:ext>
            </p:extLst>
          </p:nvPr>
        </p:nvGraphicFramePr>
        <p:xfrm>
          <a:off x="1938338" y="811213"/>
          <a:ext cx="5265737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4" name="Macrobond document" r:id="rId3" imgW="5265081" imgH="5237218" progId="Mbnd.mbnd">
                  <p:embed/>
                </p:oleObj>
              </mc:Choice>
              <mc:Fallback>
                <p:oleObj name="Macrobond document" r:id="rId3" imgW="5265081" imgH="5237218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8338" y="811213"/>
                        <a:ext cx="5265737" cy="523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83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358461"/>
              </p:ext>
            </p:extLst>
          </p:nvPr>
        </p:nvGraphicFramePr>
        <p:xfrm>
          <a:off x="1639888" y="93503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1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93503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143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€ / $: L’Euro est-il trop cher ? 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042199"/>
              </p:ext>
            </p:extLst>
          </p:nvPr>
        </p:nvGraphicFramePr>
        <p:xfrm>
          <a:off x="1619672" y="1484784"/>
          <a:ext cx="5864225" cy="4845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2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484784"/>
                        <a:ext cx="5864225" cy="4845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7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28166"/>
              </p:ext>
            </p:extLst>
          </p:nvPr>
        </p:nvGraphicFramePr>
        <p:xfrm>
          <a:off x="1639888" y="93503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5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93503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15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Brexit</a:t>
            </a:r>
            <a:r>
              <a:rPr lang="fr-BE" sz="2800" dirty="0" smtClean="0"/>
              <a:t>: Chronique d’un désastre annoncé 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60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60969"/>
              </p:ext>
            </p:extLst>
          </p:nvPr>
        </p:nvGraphicFramePr>
        <p:xfrm>
          <a:off x="1691680" y="908720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0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908720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147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Confiance des consommateurs et des patrons anglais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888154"/>
              </p:ext>
            </p:extLst>
          </p:nvPr>
        </p:nvGraphicFramePr>
        <p:xfrm>
          <a:off x="1619672" y="134076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4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34076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2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Inflation très élevée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43191"/>
              </p:ext>
            </p:extLst>
          </p:nvPr>
        </p:nvGraphicFramePr>
        <p:xfrm>
          <a:off x="1619672" y="134076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8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34076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4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Confirmation de la reprise du commerce mondial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89563"/>
              </p:ext>
            </p:extLst>
          </p:nvPr>
        </p:nvGraphicFramePr>
        <p:xfrm>
          <a:off x="1619672" y="134076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34076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78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4994"/>
              </p:ext>
            </p:extLst>
          </p:nvPr>
        </p:nvGraphicFramePr>
        <p:xfrm>
          <a:off x="1639888" y="93503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4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93503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261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695160"/>
              </p:ext>
            </p:extLst>
          </p:nvPr>
        </p:nvGraphicFramePr>
        <p:xfrm>
          <a:off x="1619672" y="98072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2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98072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8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3" descr="Afbeeldingsresultaat voor economist cover facing up to brex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8556"/>
            <a:ext cx="8208912" cy="551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90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Belgique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8502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Croissance comparée à nos voisins 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91575"/>
              </p:ext>
            </p:extLst>
          </p:nvPr>
        </p:nvGraphicFramePr>
        <p:xfrm>
          <a:off x="1763688" y="1340768"/>
          <a:ext cx="5864225" cy="470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6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1340768"/>
                        <a:ext cx="5864225" cy="470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1167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45305"/>
              </p:ext>
            </p:extLst>
          </p:nvPr>
        </p:nvGraphicFramePr>
        <p:xfrm>
          <a:off x="1619672" y="764704"/>
          <a:ext cx="5864225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28" name="Macrobond document" r:id="rId3" imgW="5864924" imgH="5237218" progId="Mbnd.mbnd">
                  <p:embed/>
                </p:oleObj>
              </mc:Choice>
              <mc:Fallback>
                <p:oleObj name="Macrobond document" r:id="rId3" imgW="5864924" imgH="5237218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764704"/>
                        <a:ext cx="5864225" cy="523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878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smtClean="0"/>
              <a:t>Merci </a:t>
            </a:r>
            <a:r>
              <a:rPr lang="fr-BE" sz="2800" dirty="0" smtClean="0"/>
              <a:t>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056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67380"/>
              </p:ext>
            </p:extLst>
          </p:nvPr>
        </p:nvGraphicFramePr>
        <p:xfrm>
          <a:off x="1639888" y="811213"/>
          <a:ext cx="5864225" cy="523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8" name="Macrobond document" r:id="rId3" imgW="5864924" imgH="5237218" progId="Mbnd.mbnd">
                  <p:embed/>
                </p:oleObj>
              </mc:Choice>
              <mc:Fallback>
                <p:oleObj name="Macrobond document" r:id="rId3" imgW="5864924" imgH="5237218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811213"/>
                        <a:ext cx="5864225" cy="5237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6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Matières Premières: +20% en 2 ans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156830"/>
              </p:ext>
            </p:extLst>
          </p:nvPr>
        </p:nvGraphicFramePr>
        <p:xfrm>
          <a:off x="1475656" y="1124744"/>
          <a:ext cx="6178550" cy="5164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6" name="Macrobond document" r:id="rId3" imgW="6179058" imgH="5380343" progId="Mbnd.mbnd">
                  <p:embed/>
                </p:oleObj>
              </mc:Choice>
              <mc:Fallback>
                <p:oleObj name="Macrobond document" r:id="rId3" imgW="6179058" imgH="53803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124744"/>
                        <a:ext cx="6178550" cy="51640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08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Inflation USA et Zone-Euro </a:t>
            </a:r>
            <a:endParaRPr lang="en-GB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088548"/>
              </p:ext>
            </p:extLst>
          </p:nvPr>
        </p:nvGraphicFramePr>
        <p:xfrm>
          <a:off x="1619672" y="1484784"/>
          <a:ext cx="5864225" cy="4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1484784"/>
                        <a:ext cx="5864225" cy="477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74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413277"/>
              </p:ext>
            </p:extLst>
          </p:nvPr>
        </p:nvGraphicFramePr>
        <p:xfrm>
          <a:off x="1639888" y="93503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8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93503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65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Evolution des salaires: quelle différence !</a:t>
            </a:r>
            <a:endParaRPr lang="en-GB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51976"/>
              </p:ext>
            </p:extLst>
          </p:nvPr>
        </p:nvGraphicFramePr>
        <p:xfrm>
          <a:off x="1691680" y="1556792"/>
          <a:ext cx="5864225" cy="477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556792"/>
                        <a:ext cx="5864225" cy="4773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559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Politique Economique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293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33823"/>
              </p:ext>
            </p:extLst>
          </p:nvPr>
        </p:nvGraphicFramePr>
        <p:xfrm>
          <a:off x="1639888" y="935038"/>
          <a:ext cx="5864225" cy="498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8" name="Macrobond document" r:id="rId3" imgW="5864924" imgH="4989543" progId="Mbnd.mbnd">
                  <p:embed/>
                </p:oleObj>
              </mc:Choice>
              <mc:Fallback>
                <p:oleObj name="Macrobond document" r:id="rId3" imgW="5864924" imgH="4989543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935038"/>
                        <a:ext cx="5864225" cy="4989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65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4508</TotalTime>
  <Words>75</Words>
  <Application>Microsoft Office PowerPoint</Application>
  <PresentationFormat>Affichage à l'écran (4:3)</PresentationFormat>
  <Paragraphs>16</Paragraphs>
  <Slides>26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Office Theme</vt:lpstr>
      <vt:lpstr>Macrobond document</vt:lpstr>
      <vt:lpstr>Environnement Economique 2017-2018 </vt:lpstr>
      <vt:lpstr>Confirmation de la reprise du commerce mondial</vt:lpstr>
      <vt:lpstr>Présentation PowerPoint</vt:lpstr>
      <vt:lpstr>Matières Premières: +20% en 2 ans</vt:lpstr>
      <vt:lpstr>Inflation USA et Zone-Euro </vt:lpstr>
      <vt:lpstr>Présentation PowerPoint</vt:lpstr>
      <vt:lpstr>Evolution des salaires: quelle différence !</vt:lpstr>
      <vt:lpstr>Politique Economique</vt:lpstr>
      <vt:lpstr>Présentation PowerPoint</vt:lpstr>
      <vt:lpstr>Présentation PowerPoint</vt:lpstr>
      <vt:lpstr>Bilans des banques centrales</vt:lpstr>
      <vt:lpstr>Présentation PowerPoint</vt:lpstr>
      <vt:lpstr>Présentation PowerPoint</vt:lpstr>
      <vt:lpstr>€ / $: L’Euro est-il trop cher ? </vt:lpstr>
      <vt:lpstr>Présentation PowerPoint</vt:lpstr>
      <vt:lpstr>Brexit: Chronique d’un désastre annoncé ?</vt:lpstr>
      <vt:lpstr>Présentation PowerPoint</vt:lpstr>
      <vt:lpstr>Confiance des consommateurs et des patrons anglais</vt:lpstr>
      <vt:lpstr>Inflation très élevée</vt:lpstr>
      <vt:lpstr>Présentation PowerPoint</vt:lpstr>
      <vt:lpstr>Présentation PowerPoint</vt:lpstr>
      <vt:lpstr>Présentation PowerPoint</vt:lpstr>
      <vt:lpstr>Belgique</vt:lpstr>
      <vt:lpstr>Croissance comparée à nos voisins </vt:lpstr>
      <vt:lpstr>Présentation PowerPoint</vt:lpstr>
      <vt:lpstr>Merci !</vt:lpstr>
    </vt:vector>
  </TitlesOfParts>
  <Company>BNP PARIBAS FORTIS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Delcuve Sylviane</dc:creator>
  <cp:lastModifiedBy>brigano.gaetane</cp:lastModifiedBy>
  <cp:revision>116</cp:revision>
  <dcterms:created xsi:type="dcterms:W3CDTF">2017-04-10T08:24:01Z</dcterms:created>
  <dcterms:modified xsi:type="dcterms:W3CDTF">2017-12-07T07:56:16Z</dcterms:modified>
</cp:coreProperties>
</file>