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76" r:id="rId17"/>
    <p:sldId id="277" r:id="rId18"/>
    <p:sldId id="269" r:id="rId19"/>
    <p:sldId id="270" r:id="rId20"/>
    <p:sldId id="271" r:id="rId21"/>
    <p:sldId id="272" r:id="rId22"/>
    <p:sldId id="273" r:id="rId23"/>
    <p:sldId id="278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6465" autoAdjust="0"/>
  </p:normalViewPr>
  <p:slideViewPr>
    <p:cSldViewPr snapToGrid="0">
      <p:cViewPr>
        <p:scale>
          <a:sx n="67" d="100"/>
          <a:sy n="67" d="100"/>
        </p:scale>
        <p:origin x="-78" y="-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68B1-56B4-418F-989C-11BEEFB189A4}" type="datetimeFigureOut">
              <a:rPr lang="fr-BE" smtClean="0"/>
              <a:t>21/09/2017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738A-E8CC-4C0E-99BE-C07987A0EA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12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Ecole des fans: tout le monde a </a:t>
            </a:r>
            <a:r>
              <a:rPr lang="en-US" dirty="0" err="1"/>
              <a:t>gagn</a:t>
            </a:r>
            <a:r>
              <a:rPr lang="fr-BE" dirty="0"/>
              <a:t>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738A-E8CC-4C0E-99BE-C07987A0EA2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987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Seuil pour 3 candidats</a:t>
            </a:r>
            <a:r>
              <a:rPr lang="en-US" baseline="0"/>
              <a:t> au 2e tour: 12.5% des electeurs enregistres (pas des votes effectifs)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738A-E8CC-4C0E-99BE-C07987A0EA2B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555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24C42-7928-494B-B3F4-D60FB5592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Economie</a:t>
            </a:r>
            <a:r>
              <a:rPr lang="en-US" dirty="0"/>
              <a:t> Politique des Elections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1A3675-DFD0-43AE-BF72-4242CD178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Micael Castanheira</a:t>
            </a:r>
          </a:p>
          <a:p>
            <a:r>
              <a:rPr lang="en-US" dirty="0"/>
              <a:t>FNRS, </a:t>
            </a:r>
            <a:r>
              <a:rPr lang="en-US" dirty="0" err="1"/>
              <a:t>Universit</a:t>
            </a:r>
            <a:r>
              <a:rPr lang="fr-BE" dirty="0"/>
              <a:t>é</a:t>
            </a:r>
            <a:r>
              <a:rPr lang="en-US" dirty="0"/>
              <a:t> Libre de </a:t>
            </a:r>
            <a:r>
              <a:rPr lang="en-US" dirty="0" err="1"/>
              <a:t>Bruxelles</a:t>
            </a:r>
            <a:r>
              <a:rPr lang="en-US" dirty="0"/>
              <a:t>: ECARES &amp; Solvay</a:t>
            </a:r>
          </a:p>
        </p:txBody>
      </p:sp>
    </p:spTree>
    <p:extLst>
      <p:ext uri="{BB962C8B-B14F-4D97-AF65-F5344CB8AC3E}">
        <p14:creationId xmlns:p14="http://schemas.microsoft.com/office/powerpoint/2010/main" val="42489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239B3-F1CC-4196-AB1F-032614DF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avec trois options?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4C369F9-9AEA-4083-BB2C-9F36C6B2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fr-BE" dirty="0"/>
              <a:t>Pourquoi ne pas appliquer cette règle aux trois tableaux?</a:t>
            </a:r>
          </a:p>
          <a:p>
            <a:r>
              <a:rPr lang="fr-BE" dirty="0"/>
              <a:t>Imaginons 3 individus</a:t>
            </a:r>
          </a:p>
          <a:p>
            <a:pPr lvl="1"/>
            <a:r>
              <a:rPr lang="fr-BE" b="1" dirty="0"/>
              <a:t>Anne</a:t>
            </a:r>
            <a:r>
              <a:rPr lang="fr-BE" dirty="0"/>
              <a:t> préfère </a:t>
            </a:r>
            <a:r>
              <a:rPr lang="fr-BE" i="1" dirty="0">
                <a:solidFill>
                  <a:srgbClr val="0070C0"/>
                </a:solidFill>
              </a:rPr>
              <a:t>Magritte à Brueghel </a:t>
            </a:r>
            <a:r>
              <a:rPr lang="fr-BE" dirty="0"/>
              <a:t>et </a:t>
            </a:r>
            <a:r>
              <a:rPr lang="fr-BE" i="1" dirty="0">
                <a:solidFill>
                  <a:srgbClr val="6CA62C"/>
                </a:solidFill>
              </a:rPr>
              <a:t>Brueghel à Vermeer </a:t>
            </a:r>
            <a:r>
              <a:rPr lang="fr-BE" dirty="0"/>
              <a:t>(M &gt; B &gt; V)</a:t>
            </a:r>
          </a:p>
          <a:p>
            <a:pPr lvl="1"/>
            <a:r>
              <a:rPr lang="fr-BE" b="1" dirty="0"/>
              <a:t>Béatrice</a:t>
            </a:r>
            <a:r>
              <a:rPr lang="fr-BE" dirty="0"/>
              <a:t>: V &gt; M &gt; B </a:t>
            </a:r>
          </a:p>
          <a:p>
            <a:pPr lvl="1"/>
            <a:r>
              <a:rPr lang="fr-BE" b="1" dirty="0"/>
              <a:t>Charles</a:t>
            </a:r>
            <a:r>
              <a:rPr lang="fr-BE" dirty="0"/>
              <a:t>:   B &gt; V &gt; M</a:t>
            </a:r>
          </a:p>
          <a:p>
            <a:r>
              <a:rPr lang="fr-BE" b="1" dirty="0">
                <a:solidFill>
                  <a:srgbClr val="0070C0"/>
                </a:solidFill>
              </a:rPr>
              <a:t>S’ils votent </a:t>
            </a:r>
          </a:p>
          <a:p>
            <a:pPr lvl="1"/>
            <a:r>
              <a:rPr lang="fr-BE" b="1" dirty="0">
                <a:solidFill>
                  <a:srgbClr val="0070C0"/>
                </a:solidFill>
              </a:rPr>
              <a:t>Magritte contre Brueghel: </a:t>
            </a:r>
            <a:r>
              <a:rPr lang="fr-BE" b="1" dirty="0">
                <a:solidFill>
                  <a:srgbClr val="00B050"/>
                </a:solidFill>
              </a:rPr>
              <a:t>Magritte</a:t>
            </a:r>
            <a:r>
              <a:rPr lang="fr-BE" b="1" dirty="0">
                <a:solidFill>
                  <a:srgbClr val="0070C0"/>
                </a:solidFill>
              </a:rPr>
              <a:t> gagne</a:t>
            </a:r>
          </a:p>
          <a:p>
            <a:pPr lvl="1"/>
            <a:r>
              <a:rPr lang="fr-BE" b="1" dirty="0">
                <a:solidFill>
                  <a:srgbClr val="0070C0"/>
                </a:solidFill>
              </a:rPr>
              <a:t>Magritte contre Vermeer: </a:t>
            </a:r>
            <a:r>
              <a:rPr lang="fr-BE" b="1" dirty="0">
                <a:solidFill>
                  <a:srgbClr val="00B050"/>
                </a:solidFill>
              </a:rPr>
              <a:t>Vermeer</a:t>
            </a:r>
            <a:r>
              <a:rPr lang="fr-BE" b="1" dirty="0">
                <a:solidFill>
                  <a:srgbClr val="0070C0"/>
                </a:solidFill>
              </a:rPr>
              <a:t> gagne</a:t>
            </a:r>
          </a:p>
          <a:p>
            <a:pPr lvl="1"/>
            <a:r>
              <a:rPr lang="fr-BE" b="1" dirty="0">
                <a:solidFill>
                  <a:srgbClr val="0070C0"/>
                </a:solidFill>
              </a:rPr>
              <a:t>Vermeer contre Brueghel: </a:t>
            </a:r>
            <a:r>
              <a:rPr lang="fr-BE" b="1" dirty="0">
                <a:solidFill>
                  <a:srgbClr val="00B050"/>
                </a:solidFill>
              </a:rPr>
              <a:t>Brueghel</a:t>
            </a:r>
            <a:r>
              <a:rPr lang="fr-BE" b="1" dirty="0">
                <a:solidFill>
                  <a:srgbClr val="0070C0"/>
                </a:solidFill>
              </a:rPr>
              <a:t> gagne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fr-BE" b="1" dirty="0"/>
              <a:t> Paradoxe de Condorcet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239B3-F1CC-4196-AB1F-032614DF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avec trois options?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4C369F9-9AEA-4083-BB2C-9F36C6B2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fr-BE" b="1" dirty="0"/>
              <a:t>Théorème d’impossibilité de Arrow</a:t>
            </a:r>
            <a:r>
              <a:rPr lang="fr-BE" dirty="0"/>
              <a:t>: </a:t>
            </a:r>
            <a:br>
              <a:rPr lang="fr-BE" dirty="0"/>
            </a:br>
            <a:r>
              <a:rPr lang="fr-BE" dirty="0"/>
              <a:t>il n’existe aucune règle de choix collectif qui, à la fois,</a:t>
            </a:r>
          </a:p>
          <a:p>
            <a:pPr marL="84582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BE" dirty="0"/>
              <a:t>soit« cohérente » </a:t>
            </a:r>
          </a:p>
          <a:p>
            <a:pPr marL="84582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BE" dirty="0"/>
              <a:t>satisfasse à des axiomes minimaux (« inattaquable »)</a:t>
            </a:r>
          </a:p>
          <a:p>
            <a:pPr marL="845820" lvl="1" indent="-342900">
              <a:lnSpc>
                <a:spcPct val="120000"/>
              </a:lnSpc>
              <a:buFont typeface="+mj-lt"/>
              <a:buAutoNum type="arabicPeriod"/>
            </a:pPr>
            <a:r>
              <a:rPr lang="fr-BE" dirty="0"/>
              <a:t>ne soit pas la dictature</a:t>
            </a:r>
          </a:p>
          <a:p>
            <a:pPr marL="845820" lvl="1" indent="-342900">
              <a:lnSpc>
                <a:spcPct val="120000"/>
              </a:lnSpc>
              <a:buFont typeface="+mj-lt"/>
              <a:buAutoNum type="arabicPeriod"/>
            </a:pPr>
            <a:endParaRPr lang="fr-BE" dirty="0"/>
          </a:p>
          <a:p>
            <a:pPr marL="845820" lvl="1" indent="-342900">
              <a:lnSpc>
                <a:spcPct val="120000"/>
              </a:lnSpc>
              <a:buFont typeface="+mj-lt"/>
              <a:buAutoNum type="arabicPeriod"/>
            </a:pPr>
            <a:endParaRPr lang="fr-BE" dirty="0"/>
          </a:p>
          <a:p>
            <a:pPr>
              <a:buFont typeface="Symbol" panose="05050102010706020507" pitchFamily="18" charset="2"/>
              <a:buChar char="®"/>
            </a:pPr>
            <a:endParaRPr lang="fr-BE" b="1" dirty="0"/>
          </a:p>
          <a:p>
            <a:pPr lvl="1"/>
            <a:endParaRPr lang="en-US" dirty="0"/>
          </a:p>
        </p:txBody>
      </p:sp>
      <p:pic>
        <p:nvPicPr>
          <p:cNvPr id="3074" name="Picture 2" descr="http://auctionomics.com/wp-content/uploads/2012/02/kenneth-arrow.jpg">
            <a:extLst>
              <a:ext uri="{FF2B5EF4-FFF2-40B4-BE49-F238E27FC236}">
                <a16:creationId xmlns="" xmlns:a16="http://schemas.microsoft.com/office/drawing/2014/main" id="{33E78D77-744C-454D-A788-EDD6E624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7309" y="4234305"/>
            <a:ext cx="2347415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nobelprize.org/nobel_prizes/economic-sciences/laureates/1972/arrow.jpg">
            <a:extLst>
              <a:ext uri="{FF2B5EF4-FFF2-40B4-BE49-F238E27FC236}">
                <a16:creationId xmlns="" xmlns:a16="http://schemas.microsoft.com/office/drawing/2014/main" id="{6A27FECB-06F3-4E1D-831F-475F0367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917" y="4143004"/>
            <a:ext cx="15430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F0E86A-89BA-4D9D-AD8A-A1653223466C}"/>
              </a:ext>
            </a:extLst>
          </p:cNvPr>
          <p:cNvSpPr/>
          <p:nvPr/>
        </p:nvSpPr>
        <p:spPr>
          <a:xfrm>
            <a:off x="6979138" y="6243166"/>
            <a:ext cx="5122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Kenneth Arrow, 1921-2017</a:t>
            </a:r>
          </a:p>
        </p:txBody>
      </p:sp>
    </p:spTree>
    <p:extLst>
      <p:ext uri="{BB962C8B-B14F-4D97-AF65-F5344CB8AC3E}">
        <p14:creationId xmlns:p14="http://schemas.microsoft.com/office/powerpoint/2010/main" val="3300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7A7CC-203D-4D60-B20F-26E62430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parmi les possibles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8B1A06-62AE-4906-A0FF-66726E57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Robert </a:t>
            </a:r>
            <a:r>
              <a:rPr lang="fr-BE" dirty="0" err="1"/>
              <a:t>Petifrère</a:t>
            </a:r>
            <a:r>
              <a:rPr lang="fr-BE" dirty="0"/>
              <a:t> nous a donc bien mis dans l’embarras:</a:t>
            </a:r>
          </a:p>
          <a:p>
            <a:pPr lvl="1"/>
            <a:r>
              <a:rPr lang="fr-BE" b="1" dirty="0"/>
              <a:t>Il ne peut exister de règle « inattaquable »</a:t>
            </a:r>
          </a:p>
          <a:p>
            <a:pPr lvl="1"/>
            <a:r>
              <a:rPr lang="fr-BE" dirty="0"/>
              <a:t>Toute règle de choix collectifs souffrira de certains défauts</a:t>
            </a:r>
          </a:p>
          <a:p>
            <a:pPr lvl="1"/>
            <a:r>
              <a:rPr lang="fr-BE" dirty="0"/>
              <a:t>La question est « quel type de défauts? »</a:t>
            </a:r>
          </a:p>
          <a:p>
            <a:pPr lvl="1"/>
            <a:endParaRPr lang="fr-BE" dirty="0"/>
          </a:p>
          <a:p>
            <a:r>
              <a:rPr lang="fr-BE" b="1" dirty="0"/>
              <a:t>Recherche actuelle: méthodologie rigoureuse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  <a:p>
            <a:pPr lvl="1"/>
            <a:r>
              <a:rPr lang="fr-BE" dirty="0"/>
              <a:t>Modélisation abstraite pour réfléchir à ces propriétés, évaluer forces et faiblesses</a:t>
            </a:r>
            <a:br>
              <a:rPr lang="fr-BE" dirty="0"/>
            </a:br>
            <a:endParaRPr lang="fr-BE" dirty="0"/>
          </a:p>
          <a:p>
            <a:pPr lvl="1"/>
            <a:r>
              <a:rPr lang="fr-BE" dirty="0"/>
              <a:t>Expériences en laboratoire pour tester la validité des résultats</a:t>
            </a:r>
            <a:br>
              <a:rPr lang="fr-BE" dirty="0"/>
            </a:br>
            <a:endParaRPr lang="fr-BE" dirty="0"/>
          </a:p>
          <a:p>
            <a:pPr lvl="1"/>
            <a:r>
              <a:rPr lang="fr-BE" dirty="0"/>
              <a:t>Recherches empiriques dans le monde réel pour évaluer </a:t>
            </a:r>
            <a:br>
              <a:rPr lang="fr-BE" dirty="0"/>
            </a:br>
            <a:r>
              <a:rPr lang="fr-BE" dirty="0"/>
              <a:t>l’ampleur de certains effets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C22EC-5C69-41E3-B863-264E5E87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0782" cy="4601183"/>
          </a:xfrm>
        </p:spPr>
        <p:txBody>
          <a:bodyPr/>
          <a:lstStyle/>
          <a:p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Quitte à choisir: une règle très «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attaquable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Two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A5BF8ACF-9B0A-4637-B114-8A2CFBA5FD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026" y="3136922"/>
            <a:ext cx="2514684" cy="359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6A03B6-2ED8-4412-967A-CB9DF051A2D0}"/>
              </a:ext>
            </a:extLst>
          </p:cNvPr>
          <p:cNvSpPr txBox="1"/>
          <p:nvPr/>
        </p:nvSpPr>
        <p:spPr>
          <a:xfrm>
            <a:off x="4816902" y="4824231"/>
            <a:ext cx="1502012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Magritte (M)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557866"/>
            <a:ext cx="7315200" cy="4426881"/>
          </a:xfrm>
        </p:spPr>
        <p:txBody>
          <a:bodyPr/>
          <a:lstStyle/>
          <a:p>
            <a:r>
              <a:rPr lang="en-GB" dirty="0" smtClean="0"/>
              <a:t>Solution </a:t>
            </a:r>
            <a:r>
              <a:rPr lang="en-GB" dirty="0" err="1" smtClean="0"/>
              <a:t>dictatoriale</a:t>
            </a:r>
            <a:r>
              <a:rPr lang="en-GB" dirty="0" smtClean="0"/>
              <a:t>: je </a:t>
            </a:r>
            <a:r>
              <a:rPr lang="en-GB" dirty="0" err="1" smtClean="0"/>
              <a:t>décide</a:t>
            </a:r>
            <a:r>
              <a:rPr lang="en-GB" dirty="0" smtClean="0"/>
              <a:t> tout </a:t>
            </a:r>
            <a:r>
              <a:rPr lang="en-GB" dirty="0" err="1" smtClean="0"/>
              <a:t>seul</a:t>
            </a:r>
            <a:r>
              <a:rPr lang="en-GB" dirty="0" smtClean="0"/>
              <a:t>:</a:t>
            </a:r>
          </a:p>
          <a:p>
            <a:pPr lvl="1"/>
            <a:r>
              <a:rPr lang="en-GB" i="1" dirty="0" smtClean="0"/>
              <a:t>La tentative de </a:t>
            </a:r>
            <a:r>
              <a:rPr lang="en-GB" i="1" dirty="0" err="1" smtClean="0"/>
              <a:t>l’impossible</a:t>
            </a:r>
            <a:endParaRPr lang="en-GB" i="1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7A7CC-203D-4D60-B20F-26E62430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parmi les possibles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8B1A06-62AE-4906-A0FF-66726E57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Cinq règles de choix collectifs principales</a:t>
            </a:r>
          </a:p>
          <a:p>
            <a:pPr lvl="1"/>
            <a:r>
              <a:rPr lang="fr-BE" dirty="0"/>
              <a:t>Majorité simple (USA – Royaume Uni –  …)</a:t>
            </a:r>
          </a:p>
          <a:p>
            <a:pPr lvl="1"/>
            <a:r>
              <a:rPr lang="fr-BE" dirty="0"/>
              <a:t>Elections à deux tours (France parmi beaucoup d’autres)</a:t>
            </a:r>
          </a:p>
          <a:p>
            <a:pPr lvl="1"/>
            <a:r>
              <a:rPr lang="fr-BE" dirty="0"/>
              <a:t>Unanimité</a:t>
            </a:r>
          </a:p>
          <a:p>
            <a:pPr lvl="1"/>
            <a:r>
              <a:rPr lang="fr-BE" dirty="0"/>
              <a:t>Règle de Borda</a:t>
            </a:r>
          </a:p>
          <a:p>
            <a:pPr lvl="1"/>
            <a:r>
              <a:rPr lang="fr-BE" dirty="0"/>
              <a:t>Vote par approbation</a:t>
            </a:r>
          </a:p>
          <a:p>
            <a:pPr lvl="1"/>
            <a:endParaRPr lang="fr-BE" dirty="0"/>
          </a:p>
          <a:p>
            <a:r>
              <a:rPr lang="fr-BE" b="1" dirty="0"/>
              <a:t>Attention</a:t>
            </a:r>
            <a:r>
              <a:rPr lang="fr-BE" dirty="0"/>
              <a:t>:</a:t>
            </a:r>
          </a:p>
          <a:p>
            <a:pPr lvl="1"/>
            <a:r>
              <a:rPr lang="fr-BE" dirty="0"/>
              <a:t>Effet mécanique (</a:t>
            </a:r>
            <a:r>
              <a:rPr lang="fr-BE" i="1" dirty="0" err="1"/>
              <a:t>electoral</a:t>
            </a:r>
            <a:r>
              <a:rPr lang="fr-BE" i="1" dirty="0"/>
              <a:t> </a:t>
            </a:r>
            <a:r>
              <a:rPr lang="fr-BE" i="1" dirty="0" err="1"/>
              <a:t>college</a:t>
            </a:r>
            <a:r>
              <a:rPr lang="fr-BE" dirty="0"/>
              <a:t>, UKIP, …)</a:t>
            </a:r>
          </a:p>
          <a:p>
            <a:pPr lvl="1"/>
            <a:r>
              <a:rPr lang="fr-BE" dirty="0"/>
              <a:t>Effet stratégique (voter « utile »; candidats seraient différents)</a:t>
            </a:r>
          </a:p>
          <a:p>
            <a:pPr lvl="2"/>
            <a:r>
              <a:rPr lang="fr-BE" dirty="0">
                <a:solidFill>
                  <a:srgbClr val="0070C0"/>
                </a:solidFill>
              </a:rPr>
              <a:t>Donald Trump: </a:t>
            </a:r>
            <a:br>
              <a:rPr lang="fr-BE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If the election were based on total popular vote I would have campaigned in N.Y. Florida and California and won even bigger and more easily</a:t>
            </a:r>
          </a:p>
        </p:txBody>
      </p:sp>
    </p:spTree>
    <p:extLst>
      <p:ext uri="{BB962C8B-B14F-4D97-AF65-F5344CB8AC3E}">
        <p14:creationId xmlns:p14="http://schemas.microsoft.com/office/powerpoint/2010/main" val="3928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Majorité simple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Force</a:t>
            </a:r>
            <a:r>
              <a:rPr lang="fr-BE" dirty="0"/>
              <a:t>: très décisive</a:t>
            </a:r>
          </a:p>
          <a:p>
            <a:r>
              <a:rPr lang="fr-BE" b="1" dirty="0"/>
              <a:t>Faiblesses</a:t>
            </a:r>
            <a:r>
              <a:rPr lang="fr-BE" dirty="0"/>
              <a:t>: </a:t>
            </a:r>
          </a:p>
          <a:p>
            <a:pPr lvl="1"/>
            <a:r>
              <a:rPr lang="fr-BE" b="1" dirty="0">
                <a:solidFill>
                  <a:srgbClr val="FF0000"/>
                </a:solidFill>
              </a:rPr>
              <a:t>trop</a:t>
            </a:r>
            <a:r>
              <a:rPr lang="fr-BE" dirty="0"/>
              <a:t> décisive, non respect des minorités</a:t>
            </a:r>
          </a:p>
          <a:p>
            <a:pPr lvl="1"/>
            <a:r>
              <a:rPr lang="fr-BE" dirty="0"/>
              <a:t>pousse à énormément de vote stratégique</a:t>
            </a:r>
          </a:p>
          <a:p>
            <a:endParaRPr lang="fr-BE" dirty="0"/>
          </a:p>
          <a:p>
            <a:r>
              <a:rPr lang="fr-BE" dirty="0"/>
              <a:t>Exemple: élection d’Allende</a:t>
            </a:r>
          </a:p>
          <a:p>
            <a:pPr lvl="1"/>
            <a:r>
              <a:rPr lang="en-US" dirty="0"/>
              <a:t>Allende: 36.6%, </a:t>
            </a:r>
            <a:r>
              <a:rPr lang="en-US" dirty="0" err="1"/>
              <a:t>contre</a:t>
            </a:r>
            <a:r>
              <a:rPr lang="en-US" dirty="0"/>
              <a:t> la </a:t>
            </a:r>
            <a:r>
              <a:rPr lang="en-US" dirty="0" err="1"/>
              <a:t>droite</a:t>
            </a:r>
            <a:r>
              <a:rPr lang="en-US" dirty="0"/>
              <a:t>: 35.3% (</a:t>
            </a:r>
            <a:r>
              <a:rPr lang="en-US" dirty="0" err="1"/>
              <a:t>Alessandri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                                                               + 28.1% (</a:t>
            </a:r>
            <a:r>
              <a:rPr lang="en-US" dirty="0" err="1"/>
              <a:t>Tomic</a:t>
            </a:r>
            <a:r>
              <a:rPr lang="en-US" dirty="0"/>
              <a:t>)</a:t>
            </a:r>
            <a:endParaRPr lang="fr-BE" dirty="0"/>
          </a:p>
          <a:p>
            <a:pPr lvl="1"/>
            <a:endParaRPr lang="fr-BE" dirty="0"/>
          </a:p>
          <a:p>
            <a:r>
              <a:rPr lang="fr-BE" dirty="0"/>
              <a:t>Vote stratégique: analyse des différences de comportement </a:t>
            </a:r>
            <a:br>
              <a:rPr lang="fr-BE" dirty="0"/>
            </a:br>
            <a:r>
              <a:rPr lang="fr-BE" dirty="0"/>
              <a:t>                                     entre élections à 1 ou 2 tours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Majorité simple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Fuji</a:t>
            </a:r>
            <a:r>
              <a:rPr lang="en-US" b="1" dirty="0" err="1"/>
              <a:t>wara</a:t>
            </a:r>
            <a:r>
              <a:rPr lang="en-US" dirty="0"/>
              <a:t> (2011): </a:t>
            </a:r>
            <a:r>
              <a:rPr lang="en-US" dirty="0" err="1"/>
              <a:t>donn</a:t>
            </a:r>
            <a:r>
              <a:rPr lang="fr-BE" dirty="0" err="1"/>
              <a:t>ées</a:t>
            </a:r>
            <a:r>
              <a:rPr lang="fr-BE" dirty="0"/>
              <a:t> brésiliennes</a:t>
            </a:r>
          </a:p>
          <a:p>
            <a:r>
              <a:rPr lang="en-US" dirty="0" err="1"/>
              <a:t>Villes</a:t>
            </a:r>
            <a:r>
              <a:rPr lang="en-US" dirty="0"/>
              <a:t> &lt;200’000 </a:t>
            </a:r>
            <a:r>
              <a:rPr lang="en-US" dirty="0" err="1"/>
              <a:t>hab</a:t>
            </a:r>
            <a:r>
              <a:rPr lang="en-US" dirty="0"/>
              <a:t>: 1 tour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&gt;200’000 </a:t>
            </a:r>
            <a:r>
              <a:rPr lang="en-US" dirty="0" err="1"/>
              <a:t>hab</a:t>
            </a:r>
            <a:r>
              <a:rPr lang="en-US" dirty="0"/>
              <a:t>: 2 tours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21" y="2160050"/>
            <a:ext cx="5770880" cy="39485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197600" y="3850640"/>
            <a:ext cx="1656080" cy="1016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985760" y="2631440"/>
            <a:ext cx="1798320" cy="99568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F7E13F-8D50-4B94-8DD1-DCF93BBCC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165" y="349316"/>
            <a:ext cx="1059468" cy="15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Majorité simple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Pons &amp; </a:t>
            </a:r>
            <a:r>
              <a:rPr lang="en-US" b="1" dirty="0" err="1"/>
              <a:t>Tricaud</a:t>
            </a:r>
            <a:r>
              <a:rPr lang="en-US" dirty="0"/>
              <a:t> (2017): </a:t>
            </a:r>
            <a:r>
              <a:rPr lang="en-US" dirty="0" err="1"/>
              <a:t>donn</a:t>
            </a:r>
            <a:r>
              <a:rPr lang="fr-BE" dirty="0" err="1"/>
              <a:t>ées</a:t>
            </a:r>
            <a:r>
              <a:rPr lang="fr-BE" dirty="0"/>
              <a:t> françaises</a:t>
            </a:r>
          </a:p>
          <a:p>
            <a:r>
              <a:rPr lang="en-US" dirty="0"/>
              <a:t>2 tours, </a:t>
            </a:r>
            <a:r>
              <a:rPr lang="en-US" dirty="0" err="1"/>
              <a:t>mais</a:t>
            </a:r>
            <a:r>
              <a:rPr lang="en-US" dirty="0"/>
              <a:t> avec 2 </a:t>
            </a:r>
            <a:r>
              <a:rPr lang="en-US" dirty="0" err="1"/>
              <a:t>ou</a:t>
            </a:r>
            <a:r>
              <a:rPr lang="en-US" dirty="0"/>
              <a:t> 3 </a:t>
            </a:r>
            <a:r>
              <a:rPr lang="en-US" dirty="0" err="1"/>
              <a:t>candidats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r</a:t>
            </a:r>
            <a:r>
              <a:rPr lang="fr-BE" dirty="0"/>
              <a:t>é</a:t>
            </a:r>
            <a:r>
              <a:rPr lang="en-US" dirty="0" err="1"/>
              <a:t>sultats</a:t>
            </a:r>
            <a:r>
              <a:rPr lang="en-US" dirty="0"/>
              <a:t> du 1er tour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07" y="1925822"/>
            <a:ext cx="6470313" cy="4769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CD9ABC-B962-4665-A69F-51AA30898F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89" y="394563"/>
            <a:ext cx="1242927" cy="1677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821981-EFA5-44D6-8AB1-B26AD62FD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59" y="338078"/>
            <a:ext cx="1151628" cy="1734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8CAE35-A903-4F15-B652-D50C1D92FF82}"/>
              </a:ext>
            </a:extLst>
          </p:cNvPr>
          <p:cNvSpPr txBox="1"/>
          <p:nvPr/>
        </p:nvSpPr>
        <p:spPr>
          <a:xfrm>
            <a:off x="8923283" y="4572000"/>
            <a:ext cx="258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I</a:t>
            </a:r>
            <a:r>
              <a:rPr lang="en-US" b="1" dirty="0" err="1"/>
              <a:t>mpact</a:t>
            </a:r>
            <a:r>
              <a:rPr lang="en-US" b="1" dirty="0"/>
              <a:t>: </a:t>
            </a:r>
          </a:p>
          <a:p>
            <a:r>
              <a:rPr lang="en-US" sz="1600" dirty="0" err="1"/>
              <a:t>présence</a:t>
            </a:r>
            <a:r>
              <a:rPr lang="en-US" sz="1600" dirty="0"/>
              <a:t> du </a:t>
            </a:r>
            <a:r>
              <a:rPr lang="en-US" sz="1600" dirty="0" err="1"/>
              <a:t>troisième</a:t>
            </a:r>
            <a:r>
              <a:rPr lang="en-US" sz="1600" dirty="0"/>
              <a:t> </a:t>
            </a:r>
            <a:r>
              <a:rPr lang="en-US" sz="1600" dirty="0" err="1"/>
              <a:t>réduit</a:t>
            </a:r>
            <a:r>
              <a:rPr lang="en-US" sz="1600" dirty="0"/>
              <a:t> les chances de </a:t>
            </a:r>
            <a:r>
              <a:rPr lang="en-US" sz="1600" dirty="0" err="1"/>
              <a:t>victoire</a:t>
            </a:r>
            <a:r>
              <a:rPr lang="en-US" sz="1600" dirty="0"/>
              <a:t> du “2ème </a:t>
            </a:r>
            <a:r>
              <a:rPr lang="en-US" sz="1600" dirty="0" err="1"/>
              <a:t>préféré</a:t>
            </a:r>
            <a:r>
              <a:rPr lang="en-US" sz="1600" dirty="0"/>
              <a:t>” de 19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Elections à deux tours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Forces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dégage toujours une vraie majorité</a:t>
            </a:r>
          </a:p>
          <a:p>
            <a:pPr lvl="1"/>
            <a:r>
              <a:rPr lang="fr-BE" dirty="0"/>
              <a:t>élimine les vaincus aux sens de Condorcet (limite les dégâts</a:t>
            </a:r>
            <a:r>
              <a:rPr lang="en-US" dirty="0"/>
              <a:t>)</a:t>
            </a:r>
            <a:endParaRPr lang="fr-BE" dirty="0"/>
          </a:p>
          <a:p>
            <a:r>
              <a:rPr lang="fr-BE" b="1" dirty="0"/>
              <a:t>Faiblesses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Sélection des candidats du deuxième tour contestable</a:t>
            </a:r>
          </a:p>
          <a:p>
            <a:pPr lvl="1"/>
            <a:r>
              <a:rPr lang="fr-BE" dirty="0"/>
              <a:t>Contrairement à ce que l’on imaginait, pousse toujours </a:t>
            </a:r>
            <a:br>
              <a:rPr lang="fr-BE" dirty="0"/>
            </a:br>
            <a:r>
              <a:rPr lang="fr-BE" dirty="0"/>
              <a:t>au vote stratégique </a:t>
            </a:r>
            <a:r>
              <a:rPr lang="en-US" dirty="0"/>
              <a:t>(Bouton 2013)</a:t>
            </a:r>
            <a:endParaRPr lang="fr-BE" dirty="0"/>
          </a:p>
          <a:p>
            <a:pPr lvl="1"/>
            <a:r>
              <a:rPr lang="fr-BE" dirty="0"/>
              <a:t>Très coûteux à organiser</a:t>
            </a:r>
          </a:p>
          <a:p>
            <a:endParaRPr lang="fr-BE" dirty="0"/>
          </a:p>
          <a:p>
            <a:r>
              <a:rPr lang="fr-BE" dirty="0"/>
              <a:t>Exemple: éjection de Lionel Jospin au premier </a:t>
            </a:r>
            <a:br>
              <a:rPr lang="fr-BE" dirty="0"/>
            </a:br>
            <a:r>
              <a:rPr lang="fr-BE" dirty="0"/>
              <a:t>tour en 2002</a:t>
            </a:r>
          </a:p>
          <a:p>
            <a:pPr lvl="1"/>
            <a:endParaRPr lang="fr-BE" dirty="0"/>
          </a:p>
          <a:p>
            <a:r>
              <a:rPr lang="fr-BE" dirty="0"/>
              <a:t>Exemple: premier tour d’Emmanuel Macron </a:t>
            </a:r>
            <a:br>
              <a:rPr lang="fr-BE" dirty="0"/>
            </a:br>
            <a:r>
              <a:rPr lang="fr-BE" dirty="0"/>
              <a:t>                    face à J-L</a:t>
            </a:r>
            <a:r>
              <a:rPr lang="en-US" dirty="0"/>
              <a:t>. </a:t>
            </a:r>
            <a:r>
              <a:rPr lang="fr-BE" dirty="0"/>
              <a:t>Mélenchon et Fr. Fillon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138" y="2397760"/>
            <a:ext cx="1467772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Unanimité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Force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Protège très bien les minorités</a:t>
            </a:r>
          </a:p>
          <a:p>
            <a:r>
              <a:rPr lang="fr-BE" b="1" dirty="0"/>
              <a:t>Faiblesses</a:t>
            </a:r>
            <a:r>
              <a:rPr lang="fr-BE" dirty="0"/>
              <a:t>: </a:t>
            </a:r>
          </a:p>
          <a:p>
            <a:pPr lvl="1"/>
            <a:r>
              <a:rPr lang="fr-BE" dirty="0">
                <a:solidFill>
                  <a:srgbClr val="FF0000"/>
                </a:solidFill>
              </a:rPr>
              <a:t>Très peu décisive</a:t>
            </a:r>
          </a:p>
          <a:p>
            <a:pPr lvl="1"/>
            <a:r>
              <a:rPr lang="fr-BE" dirty="0">
                <a:solidFill>
                  <a:srgbClr val="0070C0"/>
                </a:solidFill>
              </a:rPr>
              <a:t>Pousse à la négociation pour faire monter les enchères</a:t>
            </a:r>
          </a:p>
          <a:p>
            <a:endParaRPr lang="fr-BE" dirty="0"/>
          </a:p>
          <a:p>
            <a:r>
              <a:rPr lang="fr-BE" dirty="0"/>
              <a:t>Exemple</a:t>
            </a:r>
            <a:r>
              <a:rPr lang="fr-BE"/>
              <a:t>: </a:t>
            </a:r>
            <a:r>
              <a:rPr lang="fr-BE">
                <a:solidFill>
                  <a:srgbClr val="FF0000"/>
                </a:solidFill>
              </a:rPr>
              <a:t>inaction (paralysie?) européenn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fr-BE">
                <a:solidFill>
                  <a:srgbClr val="FF0000"/>
                </a:solidFill>
              </a:rPr>
              <a:t> sur les </a:t>
            </a:r>
            <a:br>
              <a:rPr lang="fr-BE">
                <a:solidFill>
                  <a:srgbClr val="FF0000"/>
                </a:solidFill>
              </a:rPr>
            </a:br>
            <a:r>
              <a:rPr lang="fr-BE">
                <a:solidFill>
                  <a:srgbClr val="FF0000"/>
                </a:solidFill>
              </a:rPr>
              <a:t>                     matiè</a:t>
            </a:r>
            <a:r>
              <a:rPr lang="en-US">
                <a:solidFill>
                  <a:srgbClr val="FF0000"/>
                </a:solidFill>
              </a:rPr>
              <a:t>res en question</a:t>
            </a:r>
            <a:endParaRPr lang="fr-BE" dirty="0">
              <a:solidFill>
                <a:srgbClr val="FF0000"/>
              </a:solidFill>
            </a:endParaRPr>
          </a:p>
          <a:p>
            <a:pPr lvl="1"/>
            <a:endParaRPr lang="fr-BE" dirty="0"/>
          </a:p>
          <a:p>
            <a:r>
              <a:rPr lang="fr-BE" dirty="0"/>
              <a:t>Exemple: </a:t>
            </a:r>
            <a:r>
              <a:rPr lang="fr-BE" dirty="0">
                <a:solidFill>
                  <a:srgbClr val="0070C0"/>
                </a:solidFill>
              </a:rPr>
              <a:t>ascenseurs à Copenhague, Wallonie vs CETA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C22EC-5C69-41E3-B863-264E5E87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êvons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peu: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B028C-939B-4CCA-9E1A-69DC9751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Hier soir, Etienne de Callataÿ rencontrait un grand mécène belge</a:t>
            </a:r>
          </a:p>
          <a:p>
            <a:pPr lvl="1"/>
            <a:r>
              <a:rPr lang="fr-BE" dirty="0"/>
              <a:t>(Appelons-le Robert </a:t>
            </a:r>
            <a:r>
              <a:rPr lang="fr-BE" dirty="0" err="1"/>
              <a:t>Petifrère</a:t>
            </a:r>
            <a:r>
              <a:rPr lang="fr-BE" dirty="0"/>
              <a:t>)</a:t>
            </a:r>
          </a:p>
          <a:p>
            <a:pPr lvl="1"/>
            <a:endParaRPr lang="fr-BE" dirty="0"/>
          </a:p>
          <a:p>
            <a:r>
              <a:rPr lang="fr-BE" dirty="0"/>
              <a:t>Mr </a:t>
            </a:r>
            <a:r>
              <a:rPr lang="fr-BE" dirty="0" err="1"/>
              <a:t>Petifrère</a:t>
            </a:r>
            <a:r>
              <a:rPr lang="fr-BE" dirty="0"/>
              <a:t>, qui s’intéresse aux activités de la SREPB, lui </a:t>
            </a:r>
            <a:r>
              <a:rPr lang="fr-BE"/>
              <a:t>demande plus de de</a:t>
            </a:r>
            <a:r>
              <a:rPr lang="en-US"/>
              <a:t>tails sur </a:t>
            </a:r>
            <a:r>
              <a:rPr lang="fr-BE"/>
              <a:t>la présentation d’aujourd’hui</a:t>
            </a:r>
            <a:endParaRPr lang="fr-BE" dirty="0"/>
          </a:p>
          <a:p>
            <a:endParaRPr lang="fr-BE" dirty="0"/>
          </a:p>
          <a:p>
            <a:r>
              <a:rPr lang="fr-BE" dirty="0" err="1"/>
              <a:t>Entousiasmé</a:t>
            </a:r>
            <a:r>
              <a:rPr lang="fr-BE" dirty="0"/>
              <a:t>, Mr </a:t>
            </a:r>
            <a:r>
              <a:rPr lang="fr-BE" dirty="0" err="1"/>
              <a:t>Petifrère</a:t>
            </a:r>
            <a:r>
              <a:rPr lang="fr-BE" dirty="0"/>
              <a:t> veut faire don d’une grande œuvre de sa collection privée</a:t>
            </a:r>
          </a:p>
          <a:p>
            <a:endParaRPr lang="fr-BE" dirty="0"/>
          </a:p>
          <a:p>
            <a:r>
              <a:rPr lang="fr-BE" dirty="0"/>
              <a:t>Etienne de Callataÿ, un peu gêné, le remercie </a:t>
            </a:r>
            <a:r>
              <a:rPr lang="fr-BE"/>
              <a:t>et ajoute: </a:t>
            </a:r>
            <a:br>
              <a:rPr lang="fr-BE"/>
            </a:br>
            <a:r>
              <a:rPr lang="fr-BE"/>
              <a:t>«</a:t>
            </a:r>
            <a:r>
              <a:rPr lang="fr-BE" dirty="0"/>
              <a:t> </a:t>
            </a:r>
            <a:r>
              <a:rPr lang="fr-BE" i="1" dirty="0"/>
              <a:t>c’est trop d’honneur, je ne sais pas si nous </a:t>
            </a:r>
            <a:r>
              <a:rPr lang="fr-BE" i="1"/>
              <a:t>méritons </a:t>
            </a:r>
            <a:br>
              <a:rPr lang="fr-BE" i="1"/>
            </a:br>
            <a:r>
              <a:rPr lang="fr-BE" i="1"/>
              <a:t>    une telle générosité</a:t>
            </a:r>
            <a:r>
              <a:rPr lang="fr-BE" dirty="0"/>
              <a:t>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 de Borda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Principe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1 point à son candidat le moins préféré</a:t>
            </a:r>
          </a:p>
          <a:p>
            <a:pPr lvl="1"/>
            <a:r>
              <a:rPr lang="fr-BE" dirty="0"/>
              <a:t>2 points au suivant</a:t>
            </a:r>
          </a:p>
          <a:p>
            <a:pPr lvl="1"/>
            <a:r>
              <a:rPr lang="fr-BE" dirty="0"/>
              <a:t>…</a:t>
            </a:r>
          </a:p>
          <a:p>
            <a:pPr lvl="1"/>
            <a:r>
              <a:rPr lang="fr-BE" dirty="0"/>
              <a:t>K points au candidat préféré</a:t>
            </a:r>
          </a:p>
          <a:p>
            <a:r>
              <a:rPr lang="fr-BE" b="1" dirty="0"/>
              <a:t>Force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Principe subtil et riche sur papier</a:t>
            </a:r>
          </a:p>
          <a:p>
            <a:r>
              <a:rPr lang="fr-BE" b="1" dirty="0"/>
              <a:t>Faiblesses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Très manipulable et, au final, ne reflète </a:t>
            </a:r>
            <a:br>
              <a:rPr lang="fr-BE" dirty="0"/>
            </a:br>
            <a:r>
              <a:rPr lang="fr-BE" dirty="0"/>
              <a:t>plus les préférences (Roger </a:t>
            </a:r>
            <a:r>
              <a:rPr lang="fr-BE" dirty="0" err="1"/>
              <a:t>Myerson</a:t>
            </a:r>
            <a:r>
              <a:rPr lang="fr-BE" dirty="0"/>
              <a:t>, 2002)</a:t>
            </a:r>
          </a:p>
          <a:p>
            <a:pPr lvl="1"/>
            <a:r>
              <a:rPr lang="fr-BE" dirty="0"/>
              <a:t>Peut é</a:t>
            </a:r>
            <a:r>
              <a:rPr lang="en-US" dirty="0"/>
              <a:t>lire des </a:t>
            </a:r>
            <a:r>
              <a:rPr lang="en-US" i="1" dirty="0" err="1"/>
              <a:t>perdants</a:t>
            </a:r>
            <a:r>
              <a:rPr lang="en-US" i="1" dirty="0"/>
              <a:t> au </a:t>
            </a:r>
            <a:r>
              <a:rPr lang="en-US" i="1" dirty="0" err="1"/>
              <a:t>sens</a:t>
            </a:r>
            <a:r>
              <a:rPr lang="en-US" i="1" dirty="0"/>
              <a:t> de Condorcet</a:t>
            </a:r>
          </a:p>
          <a:p>
            <a:pPr lvl="1"/>
            <a:r>
              <a:rPr lang="fr-BE" dirty="0"/>
              <a:t>Vote trop compliqué en pratique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1CD5B6-6489-46AB-8AC6-3BFE260E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6043" y="1328614"/>
            <a:ext cx="1664677" cy="45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par approbation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Principe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1 point à autant de candidats que désiré</a:t>
            </a:r>
          </a:p>
          <a:p>
            <a:pPr lvl="1"/>
            <a:r>
              <a:rPr lang="fr-BE" dirty="0"/>
              <a:t>0 point aux autres</a:t>
            </a:r>
          </a:p>
          <a:p>
            <a:pPr marL="502920" lvl="1" indent="0">
              <a:buNone/>
            </a:pPr>
            <a:endParaRPr lang="fr-BE" dirty="0"/>
          </a:p>
          <a:p>
            <a:pPr lvl="1"/>
            <a:r>
              <a:rPr lang="fr-BE" dirty="0"/>
              <a:t>Extension: donner une note sur 10 à chaque candidat</a:t>
            </a:r>
          </a:p>
          <a:p>
            <a:r>
              <a:rPr lang="fr-BE" b="1" dirty="0"/>
              <a:t>Force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Très simple et compréhensible</a:t>
            </a:r>
          </a:p>
          <a:p>
            <a:r>
              <a:rPr lang="fr-BE" b="1" dirty="0"/>
              <a:t>Faiblesses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Selon certains: favorise trop les candidats de consensus (« mou »)</a:t>
            </a:r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D4064C-445E-446E-86E5-9630121C1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848" y="5311433"/>
            <a:ext cx="1346630" cy="1346630"/>
          </a:xfrm>
          <a:prstGeom prst="rect">
            <a:avLst/>
          </a:prstGeom>
        </p:spPr>
      </p:pic>
      <p:pic>
        <p:nvPicPr>
          <p:cNvPr id="2050" name="Picture 2" descr="Image result for Weber, Robert J.">
            <a:extLst>
              <a:ext uri="{FF2B5EF4-FFF2-40B4-BE49-F238E27FC236}">
                <a16:creationId xmlns="" xmlns:a16="http://schemas.microsoft.com/office/drawing/2014/main" id="{BBB4939E-5BC7-429F-B78D-F2D81832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9241" y="5311433"/>
            <a:ext cx="1419261" cy="13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26795A-BEB6-43CE-8BE9-3FCD7898E6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164" y="5316240"/>
            <a:ext cx="1341823" cy="1341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C4F768-9E12-4BD5-819B-BA936539153F}"/>
              </a:ext>
            </a:extLst>
          </p:cNvPr>
          <p:cNvSpPr/>
          <p:nvPr/>
        </p:nvSpPr>
        <p:spPr>
          <a:xfrm>
            <a:off x="5358809" y="4972879"/>
            <a:ext cx="5825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S. </a:t>
            </a:r>
            <a:r>
              <a:rPr lang="en-US" sz="1600" dirty="0" err="1">
                <a:solidFill>
                  <a:srgbClr val="0070C0"/>
                </a:solidFill>
              </a:rPr>
              <a:t>Brams</a:t>
            </a:r>
            <a:r>
              <a:rPr lang="en-US" sz="1600" dirty="0">
                <a:solidFill>
                  <a:srgbClr val="0070C0"/>
                </a:solidFill>
              </a:rPr>
              <a:t>                 P. </a:t>
            </a:r>
            <a:r>
              <a:rPr lang="en-US" sz="1600" dirty="0" err="1">
                <a:solidFill>
                  <a:srgbClr val="0070C0"/>
                </a:solidFill>
              </a:rPr>
              <a:t>Fishburn</a:t>
            </a:r>
            <a:r>
              <a:rPr lang="en-US" sz="1600" dirty="0">
                <a:solidFill>
                  <a:srgbClr val="0070C0"/>
                </a:solidFill>
              </a:rPr>
              <a:t>            R. Myerson        R. Weber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095356-E133-4F34-A806-1B706BCB3D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426" y="5311433"/>
            <a:ext cx="1308899" cy="13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par approbation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060" y="864108"/>
            <a:ext cx="7400408" cy="5120640"/>
          </a:xfrm>
        </p:spPr>
        <p:txBody>
          <a:bodyPr/>
          <a:lstStyle/>
          <a:p>
            <a:r>
              <a:rPr lang="en-US" b="1"/>
              <a:t>Experience en laboratoire: </a:t>
            </a:r>
            <a:br>
              <a:rPr lang="en-US" b="1"/>
            </a:br>
            <a:r>
              <a:rPr lang="en-US" b="1"/>
              <a:t>Bouton, Castanheira, Llorente-Saguer (2016)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B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22" y="1994170"/>
            <a:ext cx="6986548" cy="39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44455-6305-42E2-95F9-1703937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par approbation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114CF4-332E-41AB-A9FE-33E0F315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605" y="657590"/>
            <a:ext cx="7400408" cy="5120640"/>
          </a:xfrm>
        </p:spPr>
        <p:txBody>
          <a:bodyPr/>
          <a:lstStyle/>
          <a:p>
            <a:r>
              <a:rPr lang="en-US" b="1"/>
              <a:t>Experience en laboratoire: </a:t>
            </a:r>
            <a:br>
              <a:rPr lang="en-US" b="1"/>
            </a:br>
            <a:r>
              <a:rPr lang="en-US" b="1"/>
              <a:t>Bouton, Castanheira, Llorente-Saguer (2016)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BE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15" y="1390023"/>
            <a:ext cx="7518468" cy="54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678D31-CBC4-4D2B-B77E-E3D2B9AD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A22A8B-D068-4F9B-B652-56756D41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Règle de vote a des effets très importants</a:t>
            </a:r>
          </a:p>
          <a:p>
            <a:pPr lvl="1"/>
            <a:r>
              <a:rPr lang="en-US" dirty="0"/>
              <a:t>Trump, UKIP, Allende…</a:t>
            </a:r>
            <a:endParaRPr lang="fr-BE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b="1" dirty="0"/>
              <a:t>Effet mécanique</a:t>
            </a:r>
          </a:p>
          <a:p>
            <a:pPr lvl="1"/>
            <a:r>
              <a:rPr lang="fr-BE" dirty="0"/>
              <a:t>Influence la façon dont les votes se traduisent en décision/sièges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b="1" dirty="0"/>
              <a:t>Effet stratégique</a:t>
            </a:r>
          </a:p>
          <a:p>
            <a:pPr lvl="1"/>
            <a:r>
              <a:rPr lang="fr-BE" dirty="0"/>
              <a:t>Influence la façon dont nous votons</a:t>
            </a:r>
          </a:p>
          <a:p>
            <a:pPr lvl="1"/>
            <a:r>
              <a:rPr lang="fr-BE" dirty="0"/>
              <a:t>Influence la façon dont se comportent les candidats</a:t>
            </a:r>
          </a:p>
          <a:p>
            <a:pPr lvl="1"/>
            <a:r>
              <a:rPr lang="fr-BE" dirty="0"/>
              <a:t>Influence la </a:t>
            </a:r>
            <a:r>
              <a:rPr lang="fr-BE" i="1" dirty="0"/>
              <a:t>qualité </a:t>
            </a:r>
            <a:r>
              <a:rPr lang="fr-BE" dirty="0"/>
              <a:t>du résultat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b="1" dirty="0"/>
              <a:t>Referendums</a:t>
            </a:r>
          </a:p>
          <a:p>
            <a:pPr lvl="1"/>
            <a:r>
              <a:rPr lang="fr-BE" dirty="0"/>
              <a:t>Problème du niveau d’information des électeurs…</a:t>
            </a:r>
          </a:p>
          <a:p>
            <a:pPr lvl="1"/>
            <a:r>
              <a:rPr lang="fr-BE" dirty="0"/>
              <a:t>…par rapport à leur capacité de signaler ce dont ils ont besoin</a:t>
            </a:r>
          </a:p>
          <a:p>
            <a:pPr lvl="1"/>
            <a:r>
              <a:rPr lang="fr-BE" dirty="0"/>
              <a:t>Sujets techniques (Brexit) </a:t>
            </a:r>
            <a:r>
              <a:rPr lang="fr-BE" dirty="0">
                <a:sym typeface="Symbol" panose="05050102010706020507" pitchFamily="18" charset="2"/>
              </a:rPr>
              <a:t> concrets (travaux dans la commune)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C22EC-5C69-41E3-B863-264E5E87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êvons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peu</a:t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don pour la SREPB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B028C-939B-4CCA-9E1A-69DC9751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Mal lui en a pris! Mr </a:t>
            </a:r>
            <a:r>
              <a:rPr lang="fr-BE" dirty="0" err="1"/>
              <a:t>Petifrère</a:t>
            </a:r>
            <a:r>
              <a:rPr lang="fr-BE" dirty="0"/>
              <a:t> lui répond: </a:t>
            </a:r>
            <a:endParaRPr lang="fr-BE" i="1" dirty="0"/>
          </a:p>
          <a:p>
            <a:r>
              <a:rPr lang="fr-BE" i="1" dirty="0">
                <a:solidFill>
                  <a:srgbClr val="002060"/>
                </a:solidFill>
              </a:rPr>
              <a:t>Vous avez peut-être raison…</a:t>
            </a:r>
          </a:p>
          <a:p>
            <a:r>
              <a:rPr lang="fr-BE" i="1" dirty="0">
                <a:solidFill>
                  <a:srgbClr val="002060"/>
                </a:solidFill>
              </a:rPr>
              <a:t>Alors, voilà ce que je vous propose:</a:t>
            </a:r>
          </a:p>
          <a:p>
            <a:pPr lvl="1"/>
            <a:r>
              <a:rPr lang="fr-BE" i="1" dirty="0">
                <a:solidFill>
                  <a:srgbClr val="002060"/>
                </a:solidFill>
              </a:rPr>
              <a:t>Je vais vous offrir </a:t>
            </a:r>
            <a:r>
              <a:rPr lang="fr-BE" b="1" i="1" dirty="0">
                <a:solidFill>
                  <a:srgbClr val="002060"/>
                </a:solidFill>
              </a:rPr>
              <a:t>un choix </a:t>
            </a:r>
            <a:r>
              <a:rPr lang="fr-BE" i="1" dirty="0">
                <a:solidFill>
                  <a:srgbClr val="002060"/>
                </a:solidFill>
              </a:rPr>
              <a:t>entre </a:t>
            </a:r>
            <a:r>
              <a:rPr lang="fr-BE" b="1" i="1" dirty="0">
                <a:solidFill>
                  <a:srgbClr val="002060"/>
                </a:solidFill>
              </a:rPr>
              <a:t>trois </a:t>
            </a:r>
            <a:r>
              <a:rPr lang="fr-BE" i="1" dirty="0">
                <a:solidFill>
                  <a:srgbClr val="002060"/>
                </a:solidFill>
              </a:rPr>
              <a:t>œuvres majeures</a:t>
            </a:r>
            <a:br>
              <a:rPr lang="fr-BE" i="1" dirty="0">
                <a:solidFill>
                  <a:srgbClr val="002060"/>
                </a:solidFill>
              </a:rPr>
            </a:br>
            <a:r>
              <a:rPr lang="fr-BE" i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fr-BE" i="1" dirty="0">
                <a:solidFill>
                  <a:srgbClr val="002060"/>
                </a:solidFill>
              </a:rPr>
              <a:t>Demain, tous ensemble, vous allez décider d’une </a:t>
            </a:r>
            <a:r>
              <a:rPr lang="fr-BE" b="1" i="1" dirty="0">
                <a:solidFill>
                  <a:srgbClr val="002060"/>
                </a:solidFill>
              </a:rPr>
              <a:t>règle </a:t>
            </a:r>
            <a:r>
              <a:rPr lang="fr-BE" i="1" dirty="0">
                <a:solidFill>
                  <a:srgbClr val="002060"/>
                </a:solidFill>
              </a:rPr>
              <a:t>pour sélectionner quelle œuvre vous désirez, et vous allez l’appliquer</a:t>
            </a:r>
          </a:p>
          <a:p>
            <a:pPr lvl="1"/>
            <a:endParaRPr lang="fr-BE" i="1" dirty="0">
              <a:solidFill>
                <a:srgbClr val="002060"/>
              </a:solidFill>
            </a:endParaRPr>
          </a:p>
          <a:p>
            <a:pPr lvl="1"/>
            <a:r>
              <a:rPr lang="fr-BE" i="1" dirty="0">
                <a:solidFill>
                  <a:srgbClr val="002060"/>
                </a:solidFill>
              </a:rPr>
              <a:t>Si cette règle est </a:t>
            </a:r>
            <a:r>
              <a:rPr lang="fr-BE" b="1" i="1" dirty="0">
                <a:solidFill>
                  <a:srgbClr val="002060"/>
                </a:solidFill>
              </a:rPr>
              <a:t>inattaquable</a:t>
            </a:r>
            <a:r>
              <a:rPr lang="fr-BE" i="1" dirty="0">
                <a:solidFill>
                  <a:srgbClr val="002060"/>
                </a:solidFill>
              </a:rPr>
              <a:t> et qu’elle peut </a:t>
            </a:r>
            <a:r>
              <a:rPr lang="fr-BE" b="1" i="1" dirty="0">
                <a:solidFill>
                  <a:srgbClr val="002060"/>
                </a:solidFill>
              </a:rPr>
              <a:t>servir d’exemple au reste de l’humanité</a:t>
            </a:r>
            <a:r>
              <a:rPr lang="fr-BE" i="1" dirty="0">
                <a:solidFill>
                  <a:srgbClr val="002060"/>
                </a:solidFill>
              </a:rPr>
              <a:t>, vous mériterez largement votre choix !</a:t>
            </a:r>
          </a:p>
          <a:p>
            <a:pPr lvl="1"/>
            <a:endParaRPr lang="fr-BE" dirty="0"/>
          </a:p>
          <a:p>
            <a:r>
              <a:rPr lang="fr-BE" dirty="0"/>
              <a:t>Et, nous voilà aujourd’hui réunis, avec cette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C22EC-5C69-41E3-B863-264E5E87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0782" cy="4601183"/>
          </a:xfrm>
        </p:spPr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choisir?</a:t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</a:t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règle « inattaquable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A60415DE-765E-4F6A-B4E5-043BE317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222" y="968252"/>
            <a:ext cx="4194048" cy="28956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804B97-1A71-4BD9-8459-CDFDEF003419}"/>
              </a:ext>
            </a:extLst>
          </p:cNvPr>
          <p:cNvSpPr txBox="1"/>
          <p:nvPr/>
        </p:nvSpPr>
        <p:spPr>
          <a:xfrm>
            <a:off x="3570230" y="586154"/>
            <a:ext cx="3759200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Brueghel l’ancien (B)</a:t>
            </a:r>
            <a:endParaRPr lang="en-US" dirty="0"/>
          </a:p>
        </p:txBody>
      </p:sp>
      <p:pic>
        <p:nvPicPr>
          <p:cNvPr id="8" name="Picture 7" descr="A person standing in front of a cake&#10;&#10;Description generated with high confidence">
            <a:extLst>
              <a:ext uri="{FF2B5EF4-FFF2-40B4-BE49-F238E27FC236}">
                <a16:creationId xmlns="" xmlns:a16="http://schemas.microsoft.com/office/drawing/2014/main" id="{450788FC-E501-4143-8EAC-1F2EDEABA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27" y="1234830"/>
            <a:ext cx="3154035" cy="3536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652AD7-89D3-4BF0-8805-6E6A305B05B8}"/>
              </a:ext>
            </a:extLst>
          </p:cNvPr>
          <p:cNvSpPr txBox="1"/>
          <p:nvPr/>
        </p:nvSpPr>
        <p:spPr>
          <a:xfrm>
            <a:off x="8432800" y="852732"/>
            <a:ext cx="3759200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Vermeer (V)</a:t>
            </a:r>
            <a:endParaRPr lang="en-US" dirty="0"/>
          </a:p>
        </p:txBody>
      </p:sp>
      <p:pic>
        <p:nvPicPr>
          <p:cNvPr id="11" name="Picture 10" descr="Two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A5BF8ACF-9B0A-4637-B114-8A2CFBA5F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026" y="3136922"/>
            <a:ext cx="2514684" cy="359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6A03B6-2ED8-4412-967A-CB9DF051A2D0}"/>
              </a:ext>
            </a:extLst>
          </p:cNvPr>
          <p:cNvSpPr txBox="1"/>
          <p:nvPr/>
        </p:nvSpPr>
        <p:spPr>
          <a:xfrm>
            <a:off x="4816902" y="4824231"/>
            <a:ext cx="1502012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Magritte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583EF8-4A3D-49A1-B409-B495A453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fr-BE"/>
              <a:t>Ces questions </a:t>
            </a:r>
            <a:r>
              <a:rPr lang="fr-BE" dirty="0"/>
              <a:t>était </a:t>
            </a:r>
            <a:r>
              <a:rPr lang="fr-BE"/>
              <a:t>déjà présentes </a:t>
            </a:r>
            <a:r>
              <a:rPr lang="fr-BE" dirty="0"/>
              <a:t>au siècle des lumières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Quels éléments une règle de décision de groupe </a:t>
            </a:r>
            <a:r>
              <a:rPr lang="fr-BE" b="1" dirty="0"/>
              <a:t>doit</a:t>
            </a:r>
            <a:r>
              <a:rPr lang="fr-BE" dirty="0"/>
              <a:t> satisfaire?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5BB934A-DC0A-455C-A5C7-52291E4AEE3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30907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choisir?</a:t>
            </a:r>
            <a:b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</a:t>
            </a:r>
            <a:b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règle « inattaquable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A741FE-9911-4919-BD8E-C08D90C0B55E}"/>
              </a:ext>
            </a:extLst>
          </p:cNvPr>
          <p:cNvSpPr txBox="1"/>
          <p:nvPr/>
        </p:nvSpPr>
        <p:spPr>
          <a:xfrm>
            <a:off x="3869267" y="1665027"/>
            <a:ext cx="351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Marie Jean Antoine Nicolas de </a:t>
            </a:r>
            <a:r>
              <a:rPr lang="fr-FR" sz="1600" dirty="0" err="1">
                <a:solidFill>
                  <a:srgbClr val="0070C0"/>
                </a:solidFill>
              </a:rPr>
              <a:t>Caritat</a:t>
            </a:r>
            <a:r>
              <a:rPr lang="fr-FR" sz="1600" dirty="0">
                <a:solidFill>
                  <a:srgbClr val="0070C0"/>
                </a:solidFill>
              </a:rPr>
              <a:t>, Marquis de Condorcet, 1743-94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i.pinimg.com/736x/32/b2/1c/32b21ce53942c36dca989328f2a2a8dc.jpg">
            <a:extLst>
              <a:ext uri="{FF2B5EF4-FFF2-40B4-BE49-F238E27FC236}">
                <a16:creationId xmlns="" xmlns:a16="http://schemas.microsoft.com/office/drawing/2014/main" id="{9D197BEB-6988-4D94-9C71-FFFF9911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989" y="2201626"/>
            <a:ext cx="23241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_Iv6SNFziqII/SyF-brQBeHI/AAAAAAAAAvE/WWonpF4_aMA/s320/borda0.jpg">
            <a:extLst>
              <a:ext uri="{FF2B5EF4-FFF2-40B4-BE49-F238E27FC236}">
                <a16:creationId xmlns="" xmlns:a16="http://schemas.microsoft.com/office/drawing/2014/main" id="{4A1970D0-45DB-4F68-AD05-1F132EC4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468" y="2444513"/>
            <a:ext cx="3048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4D1FCD-F1CC-4E2F-9A6C-75139C55477C}"/>
              </a:ext>
            </a:extLst>
          </p:cNvPr>
          <p:cNvSpPr txBox="1"/>
          <p:nvPr/>
        </p:nvSpPr>
        <p:spPr>
          <a:xfrm>
            <a:off x="8195737" y="1877028"/>
            <a:ext cx="298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Jean-Charles, 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Chevalier de Borda, 1733-99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583EF8-4A3D-49A1-B409-B495A453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US"/>
              <a:t>Quels principes fondamentaux voulons-nous?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5BB934A-DC0A-455C-A5C7-52291E4AEE3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30907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choisir?</a:t>
            </a:r>
            <a:b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</a:t>
            </a:r>
            <a:b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règle « inattaquable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1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328C4-B1AF-49DF-A281-F0EE98D5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Simplifions le problème: commençons par choisir entre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possibilités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B0EB5-EC5C-40CA-A788-88585354A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044D87F1-6CD6-4B67-A2CA-38F542F9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22" y="968252"/>
            <a:ext cx="4194048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B85C82-B2FD-4A9F-94B1-2E4AED0EAFCF}"/>
              </a:ext>
            </a:extLst>
          </p:cNvPr>
          <p:cNvSpPr txBox="1"/>
          <p:nvPr/>
        </p:nvSpPr>
        <p:spPr>
          <a:xfrm>
            <a:off x="3829538" y="586154"/>
            <a:ext cx="3759200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Brueghel l’ancien (B)</a:t>
            </a:r>
            <a:endParaRPr lang="en-US" dirty="0"/>
          </a:p>
        </p:txBody>
      </p:sp>
      <p:pic>
        <p:nvPicPr>
          <p:cNvPr id="8" name="Picture 7" descr="Two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B642D6A6-9D2B-4D5D-8A07-B8D168CC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617" y="2168872"/>
            <a:ext cx="2514684" cy="3598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4DBFD4-C945-48D2-B39B-72C287C27C8E}"/>
              </a:ext>
            </a:extLst>
          </p:cNvPr>
          <p:cNvSpPr txBox="1"/>
          <p:nvPr/>
        </p:nvSpPr>
        <p:spPr>
          <a:xfrm>
            <a:off x="8577617" y="1786774"/>
            <a:ext cx="1502012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Magritte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A3D7E-4E9C-4358-9F64-7D10D325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Simplifions le problème: commençons par choisir entre deux possibilités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191C91-E3AE-4CA3-B76C-9876416D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Au minimum, une règle collective doit:</a:t>
            </a:r>
          </a:p>
          <a:p>
            <a:pPr marL="845820" lvl="1" indent="-342900">
              <a:buFont typeface="+mj-lt"/>
              <a:buAutoNum type="arabicPeriod"/>
            </a:pPr>
            <a:r>
              <a:rPr lang="fr-BE" dirty="0"/>
              <a:t>Permettre de faire un choix</a:t>
            </a:r>
          </a:p>
          <a:p>
            <a:pPr marL="845820" lvl="1" indent="-342900">
              <a:buFont typeface="+mj-lt"/>
              <a:buAutoNum type="arabicPeriod"/>
            </a:pPr>
            <a:r>
              <a:rPr lang="fr-BE" dirty="0"/>
              <a:t>Etre « anonyme » (électeurs et candidats traités en égaux)</a:t>
            </a:r>
          </a:p>
          <a:p>
            <a:pPr marL="845820" lvl="1" indent="-342900">
              <a:buFont typeface="+mj-lt"/>
              <a:buAutoNum type="arabicPeriod"/>
            </a:pPr>
            <a:r>
              <a:rPr lang="fr-BE" dirty="0"/>
              <a:t>Doit suivre l’évolution de l’opinion publique (</a:t>
            </a:r>
            <a:r>
              <a:rPr lang="fr-BE" i="1" dirty="0" err="1"/>
              <a:t>responsiveness</a:t>
            </a:r>
            <a:r>
              <a:rPr lang="fr-BE" dirty="0"/>
              <a:t>)</a:t>
            </a:r>
          </a:p>
          <a:p>
            <a:pPr lvl="1"/>
            <a:endParaRPr lang="fr-BE" dirty="0"/>
          </a:p>
          <a:p>
            <a:r>
              <a:rPr lang="fr-BE" b="1" dirty="0"/>
              <a:t>Théorème de May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Une seule règle de choix collectifs </a:t>
            </a:r>
            <a:br>
              <a:rPr lang="fr-BE" dirty="0"/>
            </a:br>
            <a:r>
              <a:rPr lang="fr-BE" dirty="0"/>
              <a:t>répond à ces axiomes: </a:t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b="1" dirty="0">
                <a:solidFill>
                  <a:srgbClr val="0070C0"/>
                </a:solidFill>
              </a:rPr>
              <a:t>Le vote à la majorité simple (50% + 1 voix)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FF377A-11E8-4FD0-9002-BF050B7563AB}"/>
              </a:ext>
            </a:extLst>
          </p:cNvPr>
          <p:cNvSpPr/>
          <p:nvPr/>
        </p:nvSpPr>
        <p:spPr>
          <a:xfrm>
            <a:off x="9592670" y="3791813"/>
            <a:ext cx="2599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Kenneth May, 1915-77</a:t>
            </a:r>
          </a:p>
        </p:txBody>
      </p:sp>
      <p:pic>
        <p:nvPicPr>
          <p:cNvPr id="2050" name="Picture 2" descr="Ken May">
            <a:extLst>
              <a:ext uri="{FF2B5EF4-FFF2-40B4-BE49-F238E27FC236}">
                <a16:creationId xmlns="" xmlns:a16="http://schemas.microsoft.com/office/drawing/2014/main" id="{73FB4104-DE2F-4457-A1B4-9F483ADC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670" y="4130367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239B3-F1CC-4196-AB1F-032614DF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avec trois options?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6575E-96FF-4705-A4F5-F0837E46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51A8EB8C-F8D2-492D-ACB3-0DA24A4BFA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222" y="968252"/>
            <a:ext cx="4194048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3CEBF6-F906-4801-A965-3FC317E92F66}"/>
              </a:ext>
            </a:extLst>
          </p:cNvPr>
          <p:cNvSpPr txBox="1"/>
          <p:nvPr/>
        </p:nvSpPr>
        <p:spPr>
          <a:xfrm>
            <a:off x="3829538" y="586154"/>
            <a:ext cx="3759200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Brueghel l’ancien (B)</a:t>
            </a:r>
            <a:endParaRPr lang="en-US" dirty="0"/>
          </a:p>
        </p:txBody>
      </p:sp>
      <p:pic>
        <p:nvPicPr>
          <p:cNvPr id="6" name="Picture 5" descr="A person standing in front of a cake&#10;&#10;Description generated with high confidence">
            <a:extLst>
              <a:ext uri="{FF2B5EF4-FFF2-40B4-BE49-F238E27FC236}">
                <a16:creationId xmlns="" xmlns:a16="http://schemas.microsoft.com/office/drawing/2014/main" id="{7E7BDB80-7816-4AD9-B364-F17093220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27" y="1234830"/>
            <a:ext cx="3154035" cy="3536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F4A65F-6F05-401F-8F4B-E580C0AD94D2}"/>
              </a:ext>
            </a:extLst>
          </p:cNvPr>
          <p:cNvSpPr txBox="1"/>
          <p:nvPr/>
        </p:nvSpPr>
        <p:spPr>
          <a:xfrm>
            <a:off x="8432800" y="852732"/>
            <a:ext cx="3759200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Vermeer (V)</a:t>
            </a:r>
            <a:endParaRPr lang="en-US" dirty="0"/>
          </a:p>
        </p:txBody>
      </p:sp>
      <p:pic>
        <p:nvPicPr>
          <p:cNvPr id="8" name="Picture 7" descr="Two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17EC467C-6D15-4D5C-B310-F535265405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026" y="3136922"/>
            <a:ext cx="2514684" cy="3598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7EA495-3E9F-434F-B80D-099A62D62F6C}"/>
              </a:ext>
            </a:extLst>
          </p:cNvPr>
          <p:cNvSpPr txBox="1"/>
          <p:nvPr/>
        </p:nvSpPr>
        <p:spPr>
          <a:xfrm>
            <a:off x="4816902" y="4824231"/>
            <a:ext cx="1502012" cy="38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Magritte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100</TotalTime>
  <Words>842</Words>
  <Application>Microsoft Office PowerPoint</Application>
  <PresentationFormat>Personnalisé</PresentationFormat>
  <Paragraphs>221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Frame</vt:lpstr>
      <vt:lpstr>Economie Politique des Elections</vt:lpstr>
      <vt:lpstr>Rêvons un peu:  Un don pour  la SREPB</vt:lpstr>
      <vt:lpstr>Rêvons un peu  Un don pour la SREPB</vt:lpstr>
      <vt:lpstr>Comment choisir?  Critères  d’une règle « inattaquable »</vt:lpstr>
      <vt:lpstr>Présentation PowerPoint</vt:lpstr>
      <vt:lpstr>Présentation PowerPoint</vt:lpstr>
      <vt:lpstr>Simplifions le problème: commençons par choisir entre deux possibilités</vt:lpstr>
      <vt:lpstr>Simplifions le problème: commençons par choisir entre deux possibilités</vt:lpstr>
      <vt:lpstr>Et avec trois options?</vt:lpstr>
      <vt:lpstr>Et avec trois options?</vt:lpstr>
      <vt:lpstr>Et avec trois options?</vt:lpstr>
      <vt:lpstr>Règles parmi les possibles</vt:lpstr>
      <vt:lpstr>Quitte à choisir: une règle très « attaquable »</vt:lpstr>
      <vt:lpstr>Règles parmi les possibles</vt:lpstr>
      <vt:lpstr>Majorité simple</vt:lpstr>
      <vt:lpstr>Majorité simple</vt:lpstr>
      <vt:lpstr>Majorité simple</vt:lpstr>
      <vt:lpstr>Elections à deux tours</vt:lpstr>
      <vt:lpstr>Unanimité</vt:lpstr>
      <vt:lpstr>Règle de Borda</vt:lpstr>
      <vt:lpstr>Vote par approbation</vt:lpstr>
      <vt:lpstr>Vote par approbation</vt:lpstr>
      <vt:lpstr>Vote par approbation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Politique des Elections</dc:title>
  <dc:creator>CASTANHEIRA  Micael</dc:creator>
  <cp:lastModifiedBy>brigano.gaetane</cp:lastModifiedBy>
  <cp:revision>40</cp:revision>
  <dcterms:created xsi:type="dcterms:W3CDTF">2017-09-13T13:12:05Z</dcterms:created>
  <dcterms:modified xsi:type="dcterms:W3CDTF">2017-09-21T07:06:21Z</dcterms:modified>
</cp:coreProperties>
</file>