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16"/>
  </p:notesMasterIdLst>
  <p:handoutMasterIdLst>
    <p:handoutMasterId r:id="rId17"/>
  </p:handoutMasterIdLst>
  <p:sldIdLst>
    <p:sldId id="256" r:id="rId2"/>
    <p:sldId id="335" r:id="rId3"/>
    <p:sldId id="343" r:id="rId4"/>
    <p:sldId id="334" r:id="rId5"/>
    <p:sldId id="336" r:id="rId6"/>
    <p:sldId id="344" r:id="rId7"/>
    <p:sldId id="337" r:id="rId8"/>
    <p:sldId id="345" r:id="rId9"/>
    <p:sldId id="338" r:id="rId10"/>
    <p:sldId id="339" r:id="rId11"/>
    <p:sldId id="340" r:id="rId12"/>
    <p:sldId id="346" r:id="rId13"/>
    <p:sldId id="341" r:id="rId14"/>
    <p:sldId id="317" r:id="rId15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02E78B66-8EFD-4364-A357-5B05464FB58D}">
          <p14:sldIdLst>
            <p14:sldId id="256"/>
            <p14:sldId id="335"/>
            <p14:sldId id="343"/>
            <p14:sldId id="334"/>
            <p14:sldId id="336"/>
            <p14:sldId id="344"/>
            <p14:sldId id="337"/>
            <p14:sldId id="345"/>
            <p14:sldId id="338"/>
            <p14:sldId id="339"/>
            <p14:sldId id="340"/>
            <p14:sldId id="346"/>
            <p14:sldId id="341"/>
            <p14:sldId id="317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5687"/>
    <a:srgbClr val="E8F0F4"/>
    <a:srgbClr val="CDE0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04" autoAdjust="0"/>
    <p:restoredTop sz="94660"/>
  </p:normalViewPr>
  <p:slideViewPr>
    <p:cSldViewPr>
      <p:cViewPr>
        <p:scale>
          <a:sx n="72" d="100"/>
          <a:sy n="72" d="100"/>
        </p:scale>
        <p:origin x="-604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3224"/>
        <p:guide orient="horz" pos="3127"/>
        <p:guide pos="223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jcd\Desktop\Courbe%20de%20conjoncture.xlsx" TargetMode="External"/><Relationship Id="rId1" Type="http://schemas.openxmlformats.org/officeDocument/2006/relationships/themeOverride" Target="../theme/themeOverride1.xml"/><Relationship Id="rId5" Type="http://schemas.microsoft.com/office/2011/relationships/chartStyle" Target="style1.xml"/><Relationship Id="rId4" Type="http://schemas.microsoft.com/office/2011/relationships/chartColorStyle" Target="colors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C:\Users\jcd\Desktop\Courbe%20de%20conjoncture.xlsx" TargetMode="External"/><Relationship Id="rId1" Type="http://schemas.openxmlformats.org/officeDocument/2006/relationships/themeOverride" Target="../theme/themeOverride2.xml"/><Relationship Id="rId5" Type="http://schemas.microsoft.com/office/2011/relationships/chartStyle" Target="style2.xml"/><Relationship Id="rId4" Type="http://schemas.microsoft.com/office/2011/relationships/chartColorStyle" Target="colors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B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BE" sz="2400" b="1" i="0" baseline="0">
                <a:effectLst/>
              </a:rPr>
              <a:t>Climat des affaires en Allemagne et en France et conjoncture en Wallonie</a:t>
            </a:r>
            <a:endParaRPr lang="fr-BE" sz="24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2"/>
          <c:spPr>
            <a:ln w="28575" cap="rnd">
              <a:solidFill>
                <a:srgbClr val="C00000"/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Feuil1!$A$3:$A$189</c:f>
              <c:numCache>
                <c:formatCode>m/d/yyyy</c:formatCode>
                <c:ptCount val="187"/>
                <c:pt idx="0">
                  <c:v>36647</c:v>
                </c:pt>
                <c:pt idx="1">
                  <c:v>36678</c:v>
                </c:pt>
                <c:pt idx="2">
                  <c:v>36708</c:v>
                </c:pt>
                <c:pt idx="3">
                  <c:v>36739</c:v>
                </c:pt>
                <c:pt idx="4">
                  <c:v>36770</c:v>
                </c:pt>
                <c:pt idx="5">
                  <c:v>36800</c:v>
                </c:pt>
                <c:pt idx="6">
                  <c:v>36831</c:v>
                </c:pt>
                <c:pt idx="7">
                  <c:v>36861</c:v>
                </c:pt>
                <c:pt idx="8">
                  <c:v>36892</c:v>
                </c:pt>
                <c:pt idx="9">
                  <c:v>36923</c:v>
                </c:pt>
                <c:pt idx="10">
                  <c:v>36951</c:v>
                </c:pt>
                <c:pt idx="11">
                  <c:v>36982</c:v>
                </c:pt>
                <c:pt idx="12">
                  <c:v>37012</c:v>
                </c:pt>
                <c:pt idx="13">
                  <c:v>37043</c:v>
                </c:pt>
                <c:pt idx="14">
                  <c:v>37073</c:v>
                </c:pt>
                <c:pt idx="15">
                  <c:v>37104</c:v>
                </c:pt>
                <c:pt idx="16">
                  <c:v>37135</c:v>
                </c:pt>
                <c:pt idx="17">
                  <c:v>37165</c:v>
                </c:pt>
                <c:pt idx="18">
                  <c:v>37196</c:v>
                </c:pt>
                <c:pt idx="19">
                  <c:v>37226</c:v>
                </c:pt>
                <c:pt idx="20">
                  <c:v>37257</c:v>
                </c:pt>
                <c:pt idx="21">
                  <c:v>37288</c:v>
                </c:pt>
                <c:pt idx="22">
                  <c:v>37316</c:v>
                </c:pt>
                <c:pt idx="23">
                  <c:v>37347</c:v>
                </c:pt>
                <c:pt idx="24">
                  <c:v>37377</c:v>
                </c:pt>
                <c:pt idx="25">
                  <c:v>37408</c:v>
                </c:pt>
                <c:pt idx="26">
                  <c:v>37438</c:v>
                </c:pt>
                <c:pt idx="27">
                  <c:v>37469</c:v>
                </c:pt>
                <c:pt idx="28">
                  <c:v>37500</c:v>
                </c:pt>
                <c:pt idx="29">
                  <c:v>37530</c:v>
                </c:pt>
                <c:pt idx="30">
                  <c:v>37561</c:v>
                </c:pt>
                <c:pt idx="31">
                  <c:v>37591</c:v>
                </c:pt>
                <c:pt idx="32">
                  <c:v>37622</c:v>
                </c:pt>
                <c:pt idx="33">
                  <c:v>37653</c:v>
                </c:pt>
                <c:pt idx="34">
                  <c:v>37681</c:v>
                </c:pt>
                <c:pt idx="35">
                  <c:v>37712</c:v>
                </c:pt>
                <c:pt idx="36">
                  <c:v>37742</c:v>
                </c:pt>
                <c:pt idx="37">
                  <c:v>37773</c:v>
                </c:pt>
                <c:pt idx="38">
                  <c:v>37803</c:v>
                </c:pt>
                <c:pt idx="39">
                  <c:v>37834</c:v>
                </c:pt>
                <c:pt idx="40">
                  <c:v>37865</c:v>
                </c:pt>
                <c:pt idx="41">
                  <c:v>37895</c:v>
                </c:pt>
                <c:pt idx="42">
                  <c:v>37926</c:v>
                </c:pt>
                <c:pt idx="43">
                  <c:v>37956</c:v>
                </c:pt>
                <c:pt idx="44">
                  <c:v>37987</c:v>
                </c:pt>
                <c:pt idx="45">
                  <c:v>38018</c:v>
                </c:pt>
                <c:pt idx="46">
                  <c:v>38047</c:v>
                </c:pt>
                <c:pt idx="47">
                  <c:v>38078</c:v>
                </c:pt>
                <c:pt idx="48">
                  <c:v>38108</c:v>
                </c:pt>
                <c:pt idx="49">
                  <c:v>38139</c:v>
                </c:pt>
                <c:pt idx="50">
                  <c:v>38169</c:v>
                </c:pt>
                <c:pt idx="51">
                  <c:v>38200</c:v>
                </c:pt>
                <c:pt idx="52">
                  <c:v>38231</c:v>
                </c:pt>
                <c:pt idx="53">
                  <c:v>38261</c:v>
                </c:pt>
                <c:pt idx="54">
                  <c:v>38292</c:v>
                </c:pt>
                <c:pt idx="55">
                  <c:v>38322</c:v>
                </c:pt>
                <c:pt idx="56">
                  <c:v>38353</c:v>
                </c:pt>
                <c:pt idx="57">
                  <c:v>38384</c:v>
                </c:pt>
                <c:pt idx="58">
                  <c:v>38412</c:v>
                </c:pt>
                <c:pt idx="59">
                  <c:v>38443</c:v>
                </c:pt>
                <c:pt idx="60">
                  <c:v>38473</c:v>
                </c:pt>
                <c:pt idx="61">
                  <c:v>38504</c:v>
                </c:pt>
                <c:pt idx="62">
                  <c:v>38534</c:v>
                </c:pt>
                <c:pt idx="63">
                  <c:v>38565</c:v>
                </c:pt>
                <c:pt idx="64">
                  <c:v>38596</c:v>
                </c:pt>
                <c:pt idx="65">
                  <c:v>38626</c:v>
                </c:pt>
                <c:pt idx="66">
                  <c:v>38657</c:v>
                </c:pt>
                <c:pt idx="67">
                  <c:v>38687</c:v>
                </c:pt>
                <c:pt idx="68">
                  <c:v>38718</c:v>
                </c:pt>
                <c:pt idx="69">
                  <c:v>38749</c:v>
                </c:pt>
                <c:pt idx="70">
                  <c:v>38777</c:v>
                </c:pt>
                <c:pt idx="71">
                  <c:v>38808</c:v>
                </c:pt>
                <c:pt idx="72">
                  <c:v>38838</c:v>
                </c:pt>
                <c:pt idx="73">
                  <c:v>38869</c:v>
                </c:pt>
                <c:pt idx="74">
                  <c:v>38899</c:v>
                </c:pt>
                <c:pt idx="75">
                  <c:v>38930</c:v>
                </c:pt>
                <c:pt idx="76">
                  <c:v>38961</c:v>
                </c:pt>
                <c:pt idx="77">
                  <c:v>38991</c:v>
                </c:pt>
                <c:pt idx="78">
                  <c:v>39022</c:v>
                </c:pt>
                <c:pt idx="79">
                  <c:v>39052</c:v>
                </c:pt>
                <c:pt idx="80">
                  <c:v>39083</c:v>
                </c:pt>
                <c:pt idx="81">
                  <c:v>39114</c:v>
                </c:pt>
                <c:pt idx="82">
                  <c:v>39142</c:v>
                </c:pt>
                <c:pt idx="83">
                  <c:v>39173</c:v>
                </c:pt>
                <c:pt idx="84">
                  <c:v>39203</c:v>
                </c:pt>
                <c:pt idx="85">
                  <c:v>39234</c:v>
                </c:pt>
                <c:pt idx="86">
                  <c:v>39264</c:v>
                </c:pt>
                <c:pt idx="87">
                  <c:v>39295</c:v>
                </c:pt>
                <c:pt idx="88">
                  <c:v>39326</c:v>
                </c:pt>
                <c:pt idx="89">
                  <c:v>39356</c:v>
                </c:pt>
                <c:pt idx="90">
                  <c:v>39387</c:v>
                </c:pt>
                <c:pt idx="91">
                  <c:v>39417</c:v>
                </c:pt>
                <c:pt idx="92">
                  <c:v>39448</c:v>
                </c:pt>
                <c:pt idx="93">
                  <c:v>39479</c:v>
                </c:pt>
                <c:pt idx="94">
                  <c:v>39508</c:v>
                </c:pt>
                <c:pt idx="95">
                  <c:v>39539</c:v>
                </c:pt>
                <c:pt idx="96">
                  <c:v>39569</c:v>
                </c:pt>
                <c:pt idx="97">
                  <c:v>39600</c:v>
                </c:pt>
                <c:pt idx="98">
                  <c:v>39630</c:v>
                </c:pt>
                <c:pt idx="99">
                  <c:v>39661</c:v>
                </c:pt>
                <c:pt idx="100">
                  <c:v>39692</c:v>
                </c:pt>
                <c:pt idx="101">
                  <c:v>39722</c:v>
                </c:pt>
                <c:pt idx="102">
                  <c:v>39753</c:v>
                </c:pt>
                <c:pt idx="103">
                  <c:v>39783</c:v>
                </c:pt>
                <c:pt idx="104">
                  <c:v>39814</c:v>
                </c:pt>
                <c:pt idx="105">
                  <c:v>39845</c:v>
                </c:pt>
                <c:pt idx="106">
                  <c:v>39873</c:v>
                </c:pt>
                <c:pt idx="107">
                  <c:v>39904</c:v>
                </c:pt>
                <c:pt idx="108">
                  <c:v>39934</c:v>
                </c:pt>
                <c:pt idx="109">
                  <c:v>39965</c:v>
                </c:pt>
                <c:pt idx="110">
                  <c:v>39995</c:v>
                </c:pt>
                <c:pt idx="111">
                  <c:v>40026</c:v>
                </c:pt>
                <c:pt idx="112">
                  <c:v>40057</c:v>
                </c:pt>
                <c:pt idx="113">
                  <c:v>40087</c:v>
                </c:pt>
                <c:pt idx="114">
                  <c:v>40118</c:v>
                </c:pt>
                <c:pt idx="115">
                  <c:v>40148</c:v>
                </c:pt>
                <c:pt idx="116">
                  <c:v>40179</c:v>
                </c:pt>
                <c:pt idx="117">
                  <c:v>40210</c:v>
                </c:pt>
                <c:pt idx="118">
                  <c:v>40238</c:v>
                </c:pt>
                <c:pt idx="119">
                  <c:v>40269</c:v>
                </c:pt>
                <c:pt idx="120">
                  <c:v>40299</c:v>
                </c:pt>
                <c:pt idx="121">
                  <c:v>40330</c:v>
                </c:pt>
                <c:pt idx="122">
                  <c:v>40360</c:v>
                </c:pt>
                <c:pt idx="123">
                  <c:v>40391</c:v>
                </c:pt>
                <c:pt idx="124">
                  <c:v>40422</c:v>
                </c:pt>
                <c:pt idx="125">
                  <c:v>40452</c:v>
                </c:pt>
                <c:pt idx="126">
                  <c:v>40483</c:v>
                </c:pt>
                <c:pt idx="127">
                  <c:v>40513</c:v>
                </c:pt>
                <c:pt idx="128">
                  <c:v>40544</c:v>
                </c:pt>
                <c:pt idx="129">
                  <c:v>40575</c:v>
                </c:pt>
                <c:pt idx="130">
                  <c:v>40603</c:v>
                </c:pt>
                <c:pt idx="131">
                  <c:v>40634</c:v>
                </c:pt>
                <c:pt idx="132">
                  <c:v>40664</c:v>
                </c:pt>
                <c:pt idx="133">
                  <c:v>40695</c:v>
                </c:pt>
                <c:pt idx="134">
                  <c:v>40725</c:v>
                </c:pt>
                <c:pt idx="135">
                  <c:v>40756</c:v>
                </c:pt>
                <c:pt idx="136">
                  <c:v>40787</c:v>
                </c:pt>
                <c:pt idx="137">
                  <c:v>40817</c:v>
                </c:pt>
                <c:pt idx="138">
                  <c:v>40848</c:v>
                </c:pt>
                <c:pt idx="139">
                  <c:v>40878</c:v>
                </c:pt>
                <c:pt idx="140">
                  <c:v>40909</c:v>
                </c:pt>
                <c:pt idx="141">
                  <c:v>40940</c:v>
                </c:pt>
                <c:pt idx="142">
                  <c:v>40969</c:v>
                </c:pt>
                <c:pt idx="143">
                  <c:v>41000</c:v>
                </c:pt>
                <c:pt idx="144">
                  <c:v>41030</c:v>
                </c:pt>
                <c:pt idx="145">
                  <c:v>41061</c:v>
                </c:pt>
                <c:pt idx="146">
                  <c:v>41091</c:v>
                </c:pt>
                <c:pt idx="147">
                  <c:v>41122</c:v>
                </c:pt>
                <c:pt idx="148">
                  <c:v>41153</c:v>
                </c:pt>
                <c:pt idx="149">
                  <c:v>41183</c:v>
                </c:pt>
                <c:pt idx="150">
                  <c:v>41214</c:v>
                </c:pt>
                <c:pt idx="151">
                  <c:v>41244</c:v>
                </c:pt>
                <c:pt idx="152">
                  <c:v>41275</c:v>
                </c:pt>
                <c:pt idx="153">
                  <c:v>41306</c:v>
                </c:pt>
                <c:pt idx="154">
                  <c:v>41334</c:v>
                </c:pt>
                <c:pt idx="155">
                  <c:v>41365</c:v>
                </c:pt>
                <c:pt idx="156">
                  <c:v>41395</c:v>
                </c:pt>
                <c:pt idx="157">
                  <c:v>41426</c:v>
                </c:pt>
                <c:pt idx="158">
                  <c:v>41456</c:v>
                </c:pt>
                <c:pt idx="159">
                  <c:v>41487</c:v>
                </c:pt>
                <c:pt idx="160">
                  <c:v>41518</c:v>
                </c:pt>
                <c:pt idx="161">
                  <c:v>41548</c:v>
                </c:pt>
                <c:pt idx="162">
                  <c:v>41579</c:v>
                </c:pt>
                <c:pt idx="163">
                  <c:v>41609</c:v>
                </c:pt>
                <c:pt idx="164">
                  <c:v>41640</c:v>
                </c:pt>
                <c:pt idx="165">
                  <c:v>41671</c:v>
                </c:pt>
                <c:pt idx="166">
                  <c:v>41699</c:v>
                </c:pt>
                <c:pt idx="167">
                  <c:v>41730</c:v>
                </c:pt>
                <c:pt idx="168">
                  <c:v>41760</c:v>
                </c:pt>
                <c:pt idx="169">
                  <c:v>41791</c:v>
                </c:pt>
                <c:pt idx="170">
                  <c:v>41821</c:v>
                </c:pt>
                <c:pt idx="171">
                  <c:v>41852</c:v>
                </c:pt>
                <c:pt idx="172">
                  <c:v>41883</c:v>
                </c:pt>
                <c:pt idx="173">
                  <c:v>41913</c:v>
                </c:pt>
                <c:pt idx="174">
                  <c:v>41944</c:v>
                </c:pt>
                <c:pt idx="175">
                  <c:v>41974</c:v>
                </c:pt>
                <c:pt idx="176">
                  <c:v>42005</c:v>
                </c:pt>
                <c:pt idx="177">
                  <c:v>42036</c:v>
                </c:pt>
                <c:pt idx="178">
                  <c:v>42064</c:v>
                </c:pt>
                <c:pt idx="179">
                  <c:v>42095</c:v>
                </c:pt>
                <c:pt idx="180">
                  <c:v>42125</c:v>
                </c:pt>
                <c:pt idx="181">
                  <c:v>42156</c:v>
                </c:pt>
                <c:pt idx="182">
                  <c:v>42186</c:v>
                </c:pt>
                <c:pt idx="183">
                  <c:v>42217</c:v>
                </c:pt>
                <c:pt idx="184">
                  <c:v>42248</c:v>
                </c:pt>
                <c:pt idx="185">
                  <c:v>42278</c:v>
                </c:pt>
                <c:pt idx="186">
                  <c:v>42309</c:v>
                </c:pt>
              </c:numCache>
            </c:numRef>
          </c:cat>
          <c:val>
            <c:numRef>
              <c:f>Feuil1!$D$3:$D$189</c:f>
              <c:numCache>
                <c:formatCode>General</c:formatCode>
                <c:ptCount val="187"/>
                <c:pt idx="177" formatCode="_ * #,##0_ ;_ * \-#,##0_ ;_ * &quot;-&quot;??_ ;_ @_ ">
                  <c:v>-15.2</c:v>
                </c:pt>
                <c:pt idx="178" formatCode="_ * #,##0_ ;_ * \-#,##0_ ;_ * &quot;-&quot;??_ ;_ @_ ">
                  <c:v>-13.2</c:v>
                </c:pt>
                <c:pt idx="179" formatCode="_ * #,##0_ ;_ * \-#,##0_ ;_ * &quot;-&quot;??_ ;_ @_ ">
                  <c:v>-11.2</c:v>
                </c:pt>
                <c:pt idx="180" formatCode="_ * #,##0_ ;_ * \-#,##0_ ;_ * &quot;-&quot;??_ ;_ @_ ">
                  <c:v>-14</c:v>
                </c:pt>
                <c:pt idx="181" formatCode="_ * #,##0_ ;_ * \-#,##0_ ;_ * &quot;-&quot;??_ ;_ @_ ">
                  <c:v>-10.9</c:v>
                </c:pt>
                <c:pt idx="182" formatCode="_ * #,##0_ ;_ * \-#,##0_ ;_ * &quot;-&quot;??_ ;_ @_ ">
                  <c:v>-9.6999999999999993</c:v>
                </c:pt>
                <c:pt idx="183" formatCode="_ * #,##0_ ;_ * \-#,##0_ ;_ * &quot;-&quot;??_ ;_ @_ ">
                  <c:v>-11.1</c:v>
                </c:pt>
                <c:pt idx="184" formatCode="_ * #,##0_ ;_ * \-#,##0_ ;_ * &quot;-&quot;??_ ;_ @_ ">
                  <c:v>-11.9</c:v>
                </c:pt>
                <c:pt idx="185" formatCode="_ * #,##0_ ;_ * \-#,##0_ ;_ * &quot;-&quot;??_ ;_ @_ ">
                  <c:v>-9.3000000000000007</c:v>
                </c:pt>
                <c:pt idx="186" formatCode="_ * #,##0_ ;_ * \-#,##0_ ;_ * &quot;-&quot;??_ ;_ @_ ">
                  <c:v>-8.1</c:v>
                </c:pt>
              </c:numCache>
            </c:numRef>
          </c:val>
          <c:smooth val="0"/>
        </c:ser>
        <c:ser>
          <c:idx val="3"/>
          <c:order val="3"/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numRef>
              <c:f>Feuil1!$A$3:$A$189</c:f>
              <c:numCache>
                <c:formatCode>m/d/yyyy</c:formatCode>
                <c:ptCount val="187"/>
                <c:pt idx="0">
                  <c:v>36647</c:v>
                </c:pt>
                <c:pt idx="1">
                  <c:v>36678</c:v>
                </c:pt>
                <c:pt idx="2">
                  <c:v>36708</c:v>
                </c:pt>
                <c:pt idx="3">
                  <c:v>36739</c:v>
                </c:pt>
                <c:pt idx="4">
                  <c:v>36770</c:v>
                </c:pt>
                <c:pt idx="5">
                  <c:v>36800</c:v>
                </c:pt>
                <c:pt idx="6">
                  <c:v>36831</c:v>
                </c:pt>
                <c:pt idx="7">
                  <c:v>36861</c:v>
                </c:pt>
                <c:pt idx="8">
                  <c:v>36892</c:v>
                </c:pt>
                <c:pt idx="9">
                  <c:v>36923</c:v>
                </c:pt>
                <c:pt idx="10">
                  <c:v>36951</c:v>
                </c:pt>
                <c:pt idx="11">
                  <c:v>36982</c:v>
                </c:pt>
                <c:pt idx="12">
                  <c:v>37012</c:v>
                </c:pt>
                <c:pt idx="13">
                  <c:v>37043</c:v>
                </c:pt>
                <c:pt idx="14">
                  <c:v>37073</c:v>
                </c:pt>
                <c:pt idx="15">
                  <c:v>37104</c:v>
                </c:pt>
                <c:pt idx="16">
                  <c:v>37135</c:v>
                </c:pt>
                <c:pt idx="17">
                  <c:v>37165</c:v>
                </c:pt>
                <c:pt idx="18">
                  <c:v>37196</c:v>
                </c:pt>
                <c:pt idx="19">
                  <c:v>37226</c:v>
                </c:pt>
                <c:pt idx="20">
                  <c:v>37257</c:v>
                </c:pt>
                <c:pt idx="21">
                  <c:v>37288</c:v>
                </c:pt>
                <c:pt idx="22">
                  <c:v>37316</c:v>
                </c:pt>
                <c:pt idx="23">
                  <c:v>37347</c:v>
                </c:pt>
                <c:pt idx="24">
                  <c:v>37377</c:v>
                </c:pt>
                <c:pt idx="25">
                  <c:v>37408</c:v>
                </c:pt>
                <c:pt idx="26">
                  <c:v>37438</c:v>
                </c:pt>
                <c:pt idx="27">
                  <c:v>37469</c:v>
                </c:pt>
                <c:pt idx="28">
                  <c:v>37500</c:v>
                </c:pt>
                <c:pt idx="29">
                  <c:v>37530</c:v>
                </c:pt>
                <c:pt idx="30">
                  <c:v>37561</c:v>
                </c:pt>
                <c:pt idx="31">
                  <c:v>37591</c:v>
                </c:pt>
                <c:pt idx="32">
                  <c:v>37622</c:v>
                </c:pt>
                <c:pt idx="33">
                  <c:v>37653</c:v>
                </c:pt>
                <c:pt idx="34">
                  <c:v>37681</c:v>
                </c:pt>
                <c:pt idx="35">
                  <c:v>37712</c:v>
                </c:pt>
                <c:pt idx="36">
                  <c:v>37742</c:v>
                </c:pt>
                <c:pt idx="37">
                  <c:v>37773</c:v>
                </c:pt>
                <c:pt idx="38">
                  <c:v>37803</c:v>
                </c:pt>
                <c:pt idx="39">
                  <c:v>37834</c:v>
                </c:pt>
                <c:pt idx="40">
                  <c:v>37865</c:v>
                </c:pt>
                <c:pt idx="41">
                  <c:v>37895</c:v>
                </c:pt>
                <c:pt idx="42">
                  <c:v>37926</c:v>
                </c:pt>
                <c:pt idx="43">
                  <c:v>37956</c:v>
                </c:pt>
                <c:pt idx="44">
                  <c:v>37987</c:v>
                </c:pt>
                <c:pt idx="45">
                  <c:v>38018</c:v>
                </c:pt>
                <c:pt idx="46">
                  <c:v>38047</c:v>
                </c:pt>
                <c:pt idx="47">
                  <c:v>38078</c:v>
                </c:pt>
                <c:pt idx="48">
                  <c:v>38108</c:v>
                </c:pt>
                <c:pt idx="49">
                  <c:v>38139</c:v>
                </c:pt>
                <c:pt idx="50">
                  <c:v>38169</c:v>
                </c:pt>
                <c:pt idx="51">
                  <c:v>38200</c:v>
                </c:pt>
                <c:pt idx="52">
                  <c:v>38231</c:v>
                </c:pt>
                <c:pt idx="53">
                  <c:v>38261</c:v>
                </c:pt>
                <c:pt idx="54">
                  <c:v>38292</c:v>
                </c:pt>
                <c:pt idx="55">
                  <c:v>38322</c:v>
                </c:pt>
                <c:pt idx="56">
                  <c:v>38353</c:v>
                </c:pt>
                <c:pt idx="57">
                  <c:v>38384</c:v>
                </c:pt>
                <c:pt idx="58">
                  <c:v>38412</c:v>
                </c:pt>
                <c:pt idx="59">
                  <c:v>38443</c:v>
                </c:pt>
                <c:pt idx="60">
                  <c:v>38473</c:v>
                </c:pt>
                <c:pt idx="61">
                  <c:v>38504</c:v>
                </c:pt>
                <c:pt idx="62">
                  <c:v>38534</c:v>
                </c:pt>
                <c:pt idx="63">
                  <c:v>38565</c:v>
                </c:pt>
                <c:pt idx="64">
                  <c:v>38596</c:v>
                </c:pt>
                <c:pt idx="65">
                  <c:v>38626</c:v>
                </c:pt>
                <c:pt idx="66">
                  <c:v>38657</c:v>
                </c:pt>
                <c:pt idx="67">
                  <c:v>38687</c:v>
                </c:pt>
                <c:pt idx="68">
                  <c:v>38718</c:v>
                </c:pt>
                <c:pt idx="69">
                  <c:v>38749</c:v>
                </c:pt>
                <c:pt idx="70">
                  <c:v>38777</c:v>
                </c:pt>
                <c:pt idx="71">
                  <c:v>38808</c:v>
                </c:pt>
                <c:pt idx="72">
                  <c:v>38838</c:v>
                </c:pt>
                <c:pt idx="73">
                  <c:v>38869</c:v>
                </c:pt>
                <c:pt idx="74">
                  <c:v>38899</c:v>
                </c:pt>
                <c:pt idx="75">
                  <c:v>38930</c:v>
                </c:pt>
                <c:pt idx="76">
                  <c:v>38961</c:v>
                </c:pt>
                <c:pt idx="77">
                  <c:v>38991</c:v>
                </c:pt>
                <c:pt idx="78">
                  <c:v>39022</c:v>
                </c:pt>
                <c:pt idx="79">
                  <c:v>39052</c:v>
                </c:pt>
                <c:pt idx="80">
                  <c:v>39083</c:v>
                </c:pt>
                <c:pt idx="81">
                  <c:v>39114</c:v>
                </c:pt>
                <c:pt idx="82">
                  <c:v>39142</c:v>
                </c:pt>
                <c:pt idx="83">
                  <c:v>39173</c:v>
                </c:pt>
                <c:pt idx="84">
                  <c:v>39203</c:v>
                </c:pt>
                <c:pt idx="85">
                  <c:v>39234</c:v>
                </c:pt>
                <c:pt idx="86">
                  <c:v>39264</c:v>
                </c:pt>
                <c:pt idx="87">
                  <c:v>39295</c:v>
                </c:pt>
                <c:pt idx="88">
                  <c:v>39326</c:v>
                </c:pt>
                <c:pt idx="89">
                  <c:v>39356</c:v>
                </c:pt>
                <c:pt idx="90">
                  <c:v>39387</c:v>
                </c:pt>
                <c:pt idx="91">
                  <c:v>39417</c:v>
                </c:pt>
                <c:pt idx="92">
                  <c:v>39448</c:v>
                </c:pt>
                <c:pt idx="93">
                  <c:v>39479</c:v>
                </c:pt>
                <c:pt idx="94">
                  <c:v>39508</c:v>
                </c:pt>
                <c:pt idx="95">
                  <c:v>39539</c:v>
                </c:pt>
                <c:pt idx="96">
                  <c:v>39569</c:v>
                </c:pt>
                <c:pt idx="97">
                  <c:v>39600</c:v>
                </c:pt>
                <c:pt idx="98">
                  <c:v>39630</c:v>
                </c:pt>
                <c:pt idx="99">
                  <c:v>39661</c:v>
                </c:pt>
                <c:pt idx="100">
                  <c:v>39692</c:v>
                </c:pt>
                <c:pt idx="101">
                  <c:v>39722</c:v>
                </c:pt>
                <c:pt idx="102">
                  <c:v>39753</c:v>
                </c:pt>
                <c:pt idx="103">
                  <c:v>39783</c:v>
                </c:pt>
                <c:pt idx="104">
                  <c:v>39814</c:v>
                </c:pt>
                <c:pt idx="105">
                  <c:v>39845</c:v>
                </c:pt>
                <c:pt idx="106">
                  <c:v>39873</c:v>
                </c:pt>
                <c:pt idx="107">
                  <c:v>39904</c:v>
                </c:pt>
                <c:pt idx="108">
                  <c:v>39934</c:v>
                </c:pt>
                <c:pt idx="109">
                  <c:v>39965</c:v>
                </c:pt>
                <c:pt idx="110">
                  <c:v>39995</c:v>
                </c:pt>
                <c:pt idx="111">
                  <c:v>40026</c:v>
                </c:pt>
                <c:pt idx="112">
                  <c:v>40057</c:v>
                </c:pt>
                <c:pt idx="113">
                  <c:v>40087</c:v>
                </c:pt>
                <c:pt idx="114">
                  <c:v>40118</c:v>
                </c:pt>
                <c:pt idx="115">
                  <c:v>40148</c:v>
                </c:pt>
                <c:pt idx="116">
                  <c:v>40179</c:v>
                </c:pt>
                <c:pt idx="117">
                  <c:v>40210</c:v>
                </c:pt>
                <c:pt idx="118">
                  <c:v>40238</c:v>
                </c:pt>
                <c:pt idx="119">
                  <c:v>40269</c:v>
                </c:pt>
                <c:pt idx="120">
                  <c:v>40299</c:v>
                </c:pt>
                <c:pt idx="121">
                  <c:v>40330</c:v>
                </c:pt>
                <c:pt idx="122">
                  <c:v>40360</c:v>
                </c:pt>
                <c:pt idx="123">
                  <c:v>40391</c:v>
                </c:pt>
                <c:pt idx="124">
                  <c:v>40422</c:v>
                </c:pt>
                <c:pt idx="125">
                  <c:v>40452</c:v>
                </c:pt>
                <c:pt idx="126">
                  <c:v>40483</c:v>
                </c:pt>
                <c:pt idx="127">
                  <c:v>40513</c:v>
                </c:pt>
                <c:pt idx="128">
                  <c:v>40544</c:v>
                </c:pt>
                <c:pt idx="129">
                  <c:v>40575</c:v>
                </c:pt>
                <c:pt idx="130">
                  <c:v>40603</c:v>
                </c:pt>
                <c:pt idx="131">
                  <c:v>40634</c:v>
                </c:pt>
                <c:pt idx="132">
                  <c:v>40664</c:v>
                </c:pt>
                <c:pt idx="133">
                  <c:v>40695</c:v>
                </c:pt>
                <c:pt idx="134">
                  <c:v>40725</c:v>
                </c:pt>
                <c:pt idx="135">
                  <c:v>40756</c:v>
                </c:pt>
                <c:pt idx="136">
                  <c:v>40787</c:v>
                </c:pt>
                <c:pt idx="137">
                  <c:v>40817</c:v>
                </c:pt>
                <c:pt idx="138">
                  <c:v>40848</c:v>
                </c:pt>
                <c:pt idx="139">
                  <c:v>40878</c:v>
                </c:pt>
                <c:pt idx="140">
                  <c:v>40909</c:v>
                </c:pt>
                <c:pt idx="141">
                  <c:v>40940</c:v>
                </c:pt>
                <c:pt idx="142">
                  <c:v>40969</c:v>
                </c:pt>
                <c:pt idx="143">
                  <c:v>41000</c:v>
                </c:pt>
                <c:pt idx="144">
                  <c:v>41030</c:v>
                </c:pt>
                <c:pt idx="145">
                  <c:v>41061</c:v>
                </c:pt>
                <c:pt idx="146">
                  <c:v>41091</c:v>
                </c:pt>
                <c:pt idx="147">
                  <c:v>41122</c:v>
                </c:pt>
                <c:pt idx="148">
                  <c:v>41153</c:v>
                </c:pt>
                <c:pt idx="149">
                  <c:v>41183</c:v>
                </c:pt>
                <c:pt idx="150">
                  <c:v>41214</c:v>
                </c:pt>
                <c:pt idx="151">
                  <c:v>41244</c:v>
                </c:pt>
                <c:pt idx="152">
                  <c:v>41275</c:v>
                </c:pt>
                <c:pt idx="153">
                  <c:v>41306</c:v>
                </c:pt>
                <c:pt idx="154">
                  <c:v>41334</c:v>
                </c:pt>
                <c:pt idx="155">
                  <c:v>41365</c:v>
                </c:pt>
                <c:pt idx="156">
                  <c:v>41395</c:v>
                </c:pt>
                <c:pt idx="157">
                  <c:v>41426</c:v>
                </c:pt>
                <c:pt idx="158">
                  <c:v>41456</c:v>
                </c:pt>
                <c:pt idx="159">
                  <c:v>41487</c:v>
                </c:pt>
                <c:pt idx="160">
                  <c:v>41518</c:v>
                </c:pt>
                <c:pt idx="161">
                  <c:v>41548</c:v>
                </c:pt>
                <c:pt idx="162">
                  <c:v>41579</c:v>
                </c:pt>
                <c:pt idx="163">
                  <c:v>41609</c:v>
                </c:pt>
                <c:pt idx="164">
                  <c:v>41640</c:v>
                </c:pt>
                <c:pt idx="165">
                  <c:v>41671</c:v>
                </c:pt>
                <c:pt idx="166">
                  <c:v>41699</c:v>
                </c:pt>
                <c:pt idx="167">
                  <c:v>41730</c:v>
                </c:pt>
                <c:pt idx="168">
                  <c:v>41760</c:v>
                </c:pt>
                <c:pt idx="169">
                  <c:v>41791</c:v>
                </c:pt>
                <c:pt idx="170">
                  <c:v>41821</c:v>
                </c:pt>
                <c:pt idx="171">
                  <c:v>41852</c:v>
                </c:pt>
                <c:pt idx="172">
                  <c:v>41883</c:v>
                </c:pt>
                <c:pt idx="173">
                  <c:v>41913</c:v>
                </c:pt>
                <c:pt idx="174">
                  <c:v>41944</c:v>
                </c:pt>
                <c:pt idx="175">
                  <c:v>41974</c:v>
                </c:pt>
                <c:pt idx="176">
                  <c:v>42005</c:v>
                </c:pt>
                <c:pt idx="177">
                  <c:v>42036</c:v>
                </c:pt>
                <c:pt idx="178">
                  <c:v>42064</c:v>
                </c:pt>
                <c:pt idx="179">
                  <c:v>42095</c:v>
                </c:pt>
                <c:pt idx="180">
                  <c:v>42125</c:v>
                </c:pt>
                <c:pt idx="181">
                  <c:v>42156</c:v>
                </c:pt>
                <c:pt idx="182">
                  <c:v>42186</c:v>
                </c:pt>
                <c:pt idx="183">
                  <c:v>42217</c:v>
                </c:pt>
                <c:pt idx="184">
                  <c:v>42248</c:v>
                </c:pt>
                <c:pt idx="185">
                  <c:v>42278</c:v>
                </c:pt>
                <c:pt idx="186">
                  <c:v>42309</c:v>
                </c:pt>
              </c:numCache>
            </c:numRef>
          </c:cat>
          <c:val>
            <c:numRef>
              <c:f>Feuil1!$E$3:$E$189</c:f>
              <c:numCache>
                <c:formatCode>_ * #,##0_ ;_ * \-#,##0_ ;_ * "-"??_ ;_ @_ </c:formatCode>
                <c:ptCount val="187"/>
                <c:pt idx="0">
                  <c:v>3.2</c:v>
                </c:pt>
                <c:pt idx="1">
                  <c:v>3.2</c:v>
                </c:pt>
                <c:pt idx="2">
                  <c:v>3.3</c:v>
                </c:pt>
                <c:pt idx="3">
                  <c:v>3.3</c:v>
                </c:pt>
                <c:pt idx="4">
                  <c:v>3.2</c:v>
                </c:pt>
                <c:pt idx="5">
                  <c:v>3.1</c:v>
                </c:pt>
                <c:pt idx="6">
                  <c:v>2.7</c:v>
                </c:pt>
                <c:pt idx="7">
                  <c:v>1.9</c:v>
                </c:pt>
                <c:pt idx="8">
                  <c:v>0.8</c:v>
                </c:pt>
                <c:pt idx="9">
                  <c:v>-0.8</c:v>
                </c:pt>
                <c:pt idx="10">
                  <c:v>-2.5</c:v>
                </c:pt>
                <c:pt idx="11">
                  <c:v>-3.8</c:v>
                </c:pt>
                <c:pt idx="12">
                  <c:v>-4.8</c:v>
                </c:pt>
                <c:pt idx="13">
                  <c:v>-5.6</c:v>
                </c:pt>
                <c:pt idx="14">
                  <c:v>-6.3</c:v>
                </c:pt>
                <c:pt idx="15">
                  <c:v>-7.8</c:v>
                </c:pt>
                <c:pt idx="16">
                  <c:v>-9.6999999999999993</c:v>
                </c:pt>
                <c:pt idx="17">
                  <c:v>-11.4</c:v>
                </c:pt>
                <c:pt idx="18">
                  <c:v>-12.6</c:v>
                </c:pt>
                <c:pt idx="19">
                  <c:v>-12.7</c:v>
                </c:pt>
                <c:pt idx="20">
                  <c:v>-11.9</c:v>
                </c:pt>
                <c:pt idx="21">
                  <c:v>-10.9</c:v>
                </c:pt>
                <c:pt idx="22">
                  <c:v>-9.8000000000000007</c:v>
                </c:pt>
                <c:pt idx="23">
                  <c:v>-9.1</c:v>
                </c:pt>
                <c:pt idx="24">
                  <c:v>-8.8000000000000007</c:v>
                </c:pt>
                <c:pt idx="25">
                  <c:v>-8.9</c:v>
                </c:pt>
                <c:pt idx="26">
                  <c:v>-9.1999999999999993</c:v>
                </c:pt>
                <c:pt idx="27">
                  <c:v>-9.6</c:v>
                </c:pt>
                <c:pt idx="28">
                  <c:v>-10.199999999999999</c:v>
                </c:pt>
                <c:pt idx="29">
                  <c:v>-10.7</c:v>
                </c:pt>
                <c:pt idx="30">
                  <c:v>-11.2</c:v>
                </c:pt>
                <c:pt idx="31">
                  <c:v>-11.5</c:v>
                </c:pt>
                <c:pt idx="32">
                  <c:v>-11.9</c:v>
                </c:pt>
                <c:pt idx="33">
                  <c:v>-12.5</c:v>
                </c:pt>
                <c:pt idx="34">
                  <c:v>-13.2</c:v>
                </c:pt>
                <c:pt idx="35">
                  <c:v>-13.9</c:v>
                </c:pt>
                <c:pt idx="36">
                  <c:v>-14.3</c:v>
                </c:pt>
                <c:pt idx="37">
                  <c:v>-13.9</c:v>
                </c:pt>
                <c:pt idx="38">
                  <c:v>-13.1</c:v>
                </c:pt>
                <c:pt idx="39">
                  <c:v>-12</c:v>
                </c:pt>
                <c:pt idx="40">
                  <c:v>-10.6</c:v>
                </c:pt>
                <c:pt idx="41">
                  <c:v>-9.1999999999999993</c:v>
                </c:pt>
                <c:pt idx="42">
                  <c:v>-8</c:v>
                </c:pt>
                <c:pt idx="43">
                  <c:v>-6.9</c:v>
                </c:pt>
                <c:pt idx="44">
                  <c:v>-6.1</c:v>
                </c:pt>
                <c:pt idx="45">
                  <c:v>-5.6</c:v>
                </c:pt>
                <c:pt idx="46">
                  <c:v>-5.0999999999999996</c:v>
                </c:pt>
                <c:pt idx="47">
                  <c:v>-4.5999999999999996</c:v>
                </c:pt>
                <c:pt idx="48">
                  <c:v>-4.2</c:v>
                </c:pt>
                <c:pt idx="49">
                  <c:v>-3.9</c:v>
                </c:pt>
                <c:pt idx="50">
                  <c:v>-3.7</c:v>
                </c:pt>
                <c:pt idx="51">
                  <c:v>-3.7</c:v>
                </c:pt>
                <c:pt idx="52">
                  <c:v>-3.9</c:v>
                </c:pt>
                <c:pt idx="53">
                  <c:v>-4.3</c:v>
                </c:pt>
                <c:pt idx="54">
                  <c:v>-5</c:v>
                </c:pt>
                <c:pt idx="55">
                  <c:v>-5.7</c:v>
                </c:pt>
                <c:pt idx="56">
                  <c:v>-6.5</c:v>
                </c:pt>
                <c:pt idx="57">
                  <c:v>-7.2</c:v>
                </c:pt>
                <c:pt idx="58">
                  <c:v>-7.8</c:v>
                </c:pt>
                <c:pt idx="59">
                  <c:v>-8.3000000000000007</c:v>
                </c:pt>
                <c:pt idx="60">
                  <c:v>-8.5</c:v>
                </c:pt>
                <c:pt idx="61">
                  <c:v>-8.5</c:v>
                </c:pt>
                <c:pt idx="62">
                  <c:v>-8.1999999999999993</c:v>
                </c:pt>
                <c:pt idx="63">
                  <c:v>-7.6</c:v>
                </c:pt>
                <c:pt idx="64">
                  <c:v>-6.4</c:v>
                </c:pt>
                <c:pt idx="65">
                  <c:v>-5.0999999999999996</c:v>
                </c:pt>
                <c:pt idx="66">
                  <c:v>-4</c:v>
                </c:pt>
                <c:pt idx="67">
                  <c:v>-3</c:v>
                </c:pt>
                <c:pt idx="68">
                  <c:v>-2.5</c:v>
                </c:pt>
                <c:pt idx="69">
                  <c:v>-1.9</c:v>
                </c:pt>
                <c:pt idx="70">
                  <c:v>-1.1000000000000001</c:v>
                </c:pt>
                <c:pt idx="71">
                  <c:v>-0.5</c:v>
                </c:pt>
                <c:pt idx="72">
                  <c:v>0.3</c:v>
                </c:pt>
                <c:pt idx="73">
                  <c:v>0.9</c:v>
                </c:pt>
                <c:pt idx="74">
                  <c:v>1.3</c:v>
                </c:pt>
                <c:pt idx="75">
                  <c:v>1.8</c:v>
                </c:pt>
                <c:pt idx="76">
                  <c:v>2.1</c:v>
                </c:pt>
                <c:pt idx="77">
                  <c:v>2.2999999999999998</c:v>
                </c:pt>
                <c:pt idx="78">
                  <c:v>2.2999999999999998</c:v>
                </c:pt>
                <c:pt idx="79">
                  <c:v>2.2000000000000002</c:v>
                </c:pt>
                <c:pt idx="80">
                  <c:v>2.1</c:v>
                </c:pt>
                <c:pt idx="81">
                  <c:v>2</c:v>
                </c:pt>
                <c:pt idx="82">
                  <c:v>2.1</c:v>
                </c:pt>
                <c:pt idx="83">
                  <c:v>2.2000000000000002</c:v>
                </c:pt>
                <c:pt idx="84">
                  <c:v>2.1</c:v>
                </c:pt>
                <c:pt idx="85">
                  <c:v>1.8</c:v>
                </c:pt>
                <c:pt idx="86">
                  <c:v>1.3</c:v>
                </c:pt>
                <c:pt idx="87">
                  <c:v>0.8</c:v>
                </c:pt>
                <c:pt idx="88">
                  <c:v>0.4</c:v>
                </c:pt>
                <c:pt idx="89">
                  <c:v>0.2</c:v>
                </c:pt>
                <c:pt idx="90">
                  <c:v>0.2</c:v>
                </c:pt>
                <c:pt idx="91">
                  <c:v>0.2</c:v>
                </c:pt>
                <c:pt idx="92">
                  <c:v>0.2</c:v>
                </c:pt>
                <c:pt idx="93">
                  <c:v>-0.4</c:v>
                </c:pt>
                <c:pt idx="94">
                  <c:v>-1.5</c:v>
                </c:pt>
                <c:pt idx="95">
                  <c:v>-2.7</c:v>
                </c:pt>
                <c:pt idx="96">
                  <c:v>-3.9</c:v>
                </c:pt>
                <c:pt idx="97">
                  <c:v>-4.7</c:v>
                </c:pt>
                <c:pt idx="98">
                  <c:v>-5.5</c:v>
                </c:pt>
                <c:pt idx="99">
                  <c:v>-7.5</c:v>
                </c:pt>
                <c:pt idx="100">
                  <c:v>-10.9</c:v>
                </c:pt>
                <c:pt idx="101">
                  <c:v>-15.6</c:v>
                </c:pt>
                <c:pt idx="102">
                  <c:v>-20.5</c:v>
                </c:pt>
                <c:pt idx="103">
                  <c:v>-24.4</c:v>
                </c:pt>
                <c:pt idx="104">
                  <c:v>-26.6</c:v>
                </c:pt>
                <c:pt idx="105">
                  <c:v>-27.6</c:v>
                </c:pt>
                <c:pt idx="106">
                  <c:v>-27.9</c:v>
                </c:pt>
                <c:pt idx="107">
                  <c:v>-27.5</c:v>
                </c:pt>
                <c:pt idx="108">
                  <c:v>-26.7</c:v>
                </c:pt>
                <c:pt idx="109">
                  <c:v>-25</c:v>
                </c:pt>
                <c:pt idx="110">
                  <c:v>-22.5</c:v>
                </c:pt>
                <c:pt idx="111">
                  <c:v>-20.2</c:v>
                </c:pt>
                <c:pt idx="112">
                  <c:v>-17.8</c:v>
                </c:pt>
                <c:pt idx="113">
                  <c:v>-16</c:v>
                </c:pt>
                <c:pt idx="114">
                  <c:v>-14.9</c:v>
                </c:pt>
                <c:pt idx="115">
                  <c:v>-13.8</c:v>
                </c:pt>
                <c:pt idx="116">
                  <c:v>-12.8</c:v>
                </c:pt>
                <c:pt idx="117">
                  <c:v>-12.1</c:v>
                </c:pt>
                <c:pt idx="118">
                  <c:v>-11.4</c:v>
                </c:pt>
                <c:pt idx="119">
                  <c:v>-10.9</c:v>
                </c:pt>
                <c:pt idx="120">
                  <c:v>-10.7</c:v>
                </c:pt>
                <c:pt idx="121">
                  <c:v>-10.6</c:v>
                </c:pt>
                <c:pt idx="122">
                  <c:v>-10.3</c:v>
                </c:pt>
                <c:pt idx="123">
                  <c:v>-9.8000000000000007</c:v>
                </c:pt>
                <c:pt idx="124">
                  <c:v>-9.1</c:v>
                </c:pt>
                <c:pt idx="125">
                  <c:v>-8.3000000000000007</c:v>
                </c:pt>
                <c:pt idx="126">
                  <c:v>-7.6</c:v>
                </c:pt>
                <c:pt idx="127">
                  <c:v>-6.9</c:v>
                </c:pt>
                <c:pt idx="128">
                  <c:v>-6.1</c:v>
                </c:pt>
                <c:pt idx="129">
                  <c:v>-5.4</c:v>
                </c:pt>
                <c:pt idx="130">
                  <c:v>-5.0999999999999996</c:v>
                </c:pt>
                <c:pt idx="131">
                  <c:v>-5.5</c:v>
                </c:pt>
                <c:pt idx="132">
                  <c:v>-6.3</c:v>
                </c:pt>
                <c:pt idx="133">
                  <c:v>-7.7</c:v>
                </c:pt>
                <c:pt idx="134">
                  <c:v>-9.5</c:v>
                </c:pt>
                <c:pt idx="135">
                  <c:v>-11</c:v>
                </c:pt>
                <c:pt idx="136">
                  <c:v>-12.4</c:v>
                </c:pt>
                <c:pt idx="137">
                  <c:v>-13.2</c:v>
                </c:pt>
                <c:pt idx="138">
                  <c:v>-13.4</c:v>
                </c:pt>
                <c:pt idx="139">
                  <c:v>-13.6</c:v>
                </c:pt>
                <c:pt idx="140">
                  <c:v>-13.7</c:v>
                </c:pt>
                <c:pt idx="141">
                  <c:v>-13.9</c:v>
                </c:pt>
                <c:pt idx="142">
                  <c:v>-14.3</c:v>
                </c:pt>
                <c:pt idx="143">
                  <c:v>-14.7</c:v>
                </c:pt>
                <c:pt idx="144">
                  <c:v>-15.3</c:v>
                </c:pt>
                <c:pt idx="145">
                  <c:v>-15.9</c:v>
                </c:pt>
                <c:pt idx="146">
                  <c:v>-16.399999999999999</c:v>
                </c:pt>
                <c:pt idx="147">
                  <c:v>-16.7</c:v>
                </c:pt>
                <c:pt idx="148">
                  <c:v>-16.899999999999999</c:v>
                </c:pt>
                <c:pt idx="149">
                  <c:v>-17.2</c:v>
                </c:pt>
                <c:pt idx="150">
                  <c:v>-17.399999999999999</c:v>
                </c:pt>
                <c:pt idx="151">
                  <c:v>-17.600000000000001</c:v>
                </c:pt>
                <c:pt idx="152">
                  <c:v>-17.8</c:v>
                </c:pt>
                <c:pt idx="153">
                  <c:v>-17.899999999999999</c:v>
                </c:pt>
                <c:pt idx="154">
                  <c:v>-18</c:v>
                </c:pt>
                <c:pt idx="155">
                  <c:v>-18</c:v>
                </c:pt>
                <c:pt idx="156">
                  <c:v>-17.899999999999999</c:v>
                </c:pt>
                <c:pt idx="157">
                  <c:v>-17.5</c:v>
                </c:pt>
                <c:pt idx="158">
                  <c:v>-16.8</c:v>
                </c:pt>
                <c:pt idx="159">
                  <c:v>-15.9</c:v>
                </c:pt>
                <c:pt idx="160">
                  <c:v>-15.1</c:v>
                </c:pt>
                <c:pt idx="161">
                  <c:v>-14.3</c:v>
                </c:pt>
                <c:pt idx="162">
                  <c:v>-13.6</c:v>
                </c:pt>
                <c:pt idx="163">
                  <c:v>-13.3</c:v>
                </c:pt>
                <c:pt idx="164">
                  <c:v>-13.1</c:v>
                </c:pt>
                <c:pt idx="165">
                  <c:v>-13.1</c:v>
                </c:pt>
                <c:pt idx="166">
                  <c:v>-13.5</c:v>
                </c:pt>
                <c:pt idx="167">
                  <c:v>-13.8</c:v>
                </c:pt>
                <c:pt idx="168">
                  <c:v>-14.2</c:v>
                </c:pt>
                <c:pt idx="169">
                  <c:v>-14.6</c:v>
                </c:pt>
                <c:pt idx="170">
                  <c:v>-14.7</c:v>
                </c:pt>
                <c:pt idx="171">
                  <c:v>-14.6</c:v>
                </c:pt>
                <c:pt idx="172">
                  <c:v>-14.3</c:v>
                </c:pt>
                <c:pt idx="173">
                  <c:v>-13.7</c:v>
                </c:pt>
                <c:pt idx="174">
                  <c:v>-13.1</c:v>
                </c:pt>
                <c:pt idx="175">
                  <c:v>-12.7</c:v>
                </c:pt>
                <c:pt idx="176">
                  <c:v>-12.6</c:v>
                </c:pt>
                <c:pt idx="177">
                  <c:v>-12.8</c:v>
                </c:pt>
                <c:pt idx="178">
                  <c:v>-12.7</c:v>
                </c:pt>
                <c:pt idx="179">
                  <c:v>-12.4</c:v>
                </c:pt>
                <c:pt idx="180">
                  <c:v>-11.9</c:v>
                </c:pt>
                <c:pt idx="181">
                  <c:v>-11.4</c:v>
                </c:pt>
                <c:pt idx="182">
                  <c:v>-10.9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7322624"/>
        <c:axId val="37910720"/>
      </c:lineChar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Feuil1!$A$3:$A$189</c:f>
              <c:numCache>
                <c:formatCode>m/d/yyyy</c:formatCode>
                <c:ptCount val="187"/>
                <c:pt idx="0">
                  <c:v>36647</c:v>
                </c:pt>
                <c:pt idx="1">
                  <c:v>36678</c:v>
                </c:pt>
                <c:pt idx="2">
                  <c:v>36708</c:v>
                </c:pt>
                <c:pt idx="3">
                  <c:v>36739</c:v>
                </c:pt>
                <c:pt idx="4">
                  <c:v>36770</c:v>
                </c:pt>
                <c:pt idx="5">
                  <c:v>36800</c:v>
                </c:pt>
                <c:pt idx="6">
                  <c:v>36831</c:v>
                </c:pt>
                <c:pt idx="7">
                  <c:v>36861</c:v>
                </c:pt>
                <c:pt idx="8">
                  <c:v>36892</c:v>
                </c:pt>
                <c:pt idx="9">
                  <c:v>36923</c:v>
                </c:pt>
                <c:pt idx="10">
                  <c:v>36951</c:v>
                </c:pt>
                <c:pt idx="11">
                  <c:v>36982</c:v>
                </c:pt>
                <c:pt idx="12">
                  <c:v>37012</c:v>
                </c:pt>
                <c:pt idx="13">
                  <c:v>37043</c:v>
                </c:pt>
                <c:pt idx="14">
                  <c:v>37073</c:v>
                </c:pt>
                <c:pt idx="15">
                  <c:v>37104</c:v>
                </c:pt>
                <c:pt idx="16">
                  <c:v>37135</c:v>
                </c:pt>
                <c:pt idx="17">
                  <c:v>37165</c:v>
                </c:pt>
                <c:pt idx="18">
                  <c:v>37196</c:v>
                </c:pt>
                <c:pt idx="19">
                  <c:v>37226</c:v>
                </c:pt>
                <c:pt idx="20">
                  <c:v>37257</c:v>
                </c:pt>
                <c:pt idx="21">
                  <c:v>37288</c:v>
                </c:pt>
                <c:pt idx="22">
                  <c:v>37316</c:v>
                </c:pt>
                <c:pt idx="23">
                  <c:v>37347</c:v>
                </c:pt>
                <c:pt idx="24">
                  <c:v>37377</c:v>
                </c:pt>
                <c:pt idx="25">
                  <c:v>37408</c:v>
                </c:pt>
                <c:pt idx="26">
                  <c:v>37438</c:v>
                </c:pt>
                <c:pt idx="27">
                  <c:v>37469</c:v>
                </c:pt>
                <c:pt idx="28">
                  <c:v>37500</c:v>
                </c:pt>
                <c:pt idx="29">
                  <c:v>37530</c:v>
                </c:pt>
                <c:pt idx="30">
                  <c:v>37561</c:v>
                </c:pt>
                <c:pt idx="31">
                  <c:v>37591</c:v>
                </c:pt>
                <c:pt idx="32">
                  <c:v>37622</c:v>
                </c:pt>
                <c:pt idx="33">
                  <c:v>37653</c:v>
                </c:pt>
                <c:pt idx="34">
                  <c:v>37681</c:v>
                </c:pt>
                <c:pt idx="35">
                  <c:v>37712</c:v>
                </c:pt>
                <c:pt idx="36">
                  <c:v>37742</c:v>
                </c:pt>
                <c:pt idx="37">
                  <c:v>37773</c:v>
                </c:pt>
                <c:pt idx="38">
                  <c:v>37803</c:v>
                </c:pt>
                <c:pt idx="39">
                  <c:v>37834</c:v>
                </c:pt>
                <c:pt idx="40">
                  <c:v>37865</c:v>
                </c:pt>
                <c:pt idx="41">
                  <c:v>37895</c:v>
                </c:pt>
                <c:pt idx="42">
                  <c:v>37926</c:v>
                </c:pt>
                <c:pt idx="43">
                  <c:v>37956</c:v>
                </c:pt>
                <c:pt idx="44">
                  <c:v>37987</c:v>
                </c:pt>
                <c:pt idx="45">
                  <c:v>38018</c:v>
                </c:pt>
                <c:pt idx="46">
                  <c:v>38047</c:v>
                </c:pt>
                <c:pt idx="47">
                  <c:v>38078</c:v>
                </c:pt>
                <c:pt idx="48">
                  <c:v>38108</c:v>
                </c:pt>
                <c:pt idx="49">
                  <c:v>38139</c:v>
                </c:pt>
                <c:pt idx="50">
                  <c:v>38169</c:v>
                </c:pt>
                <c:pt idx="51">
                  <c:v>38200</c:v>
                </c:pt>
                <c:pt idx="52">
                  <c:v>38231</c:v>
                </c:pt>
                <c:pt idx="53">
                  <c:v>38261</c:v>
                </c:pt>
                <c:pt idx="54">
                  <c:v>38292</c:v>
                </c:pt>
                <c:pt idx="55">
                  <c:v>38322</c:v>
                </c:pt>
                <c:pt idx="56">
                  <c:v>38353</c:v>
                </c:pt>
                <c:pt idx="57">
                  <c:v>38384</c:v>
                </c:pt>
                <c:pt idx="58">
                  <c:v>38412</c:v>
                </c:pt>
                <c:pt idx="59">
                  <c:v>38443</c:v>
                </c:pt>
                <c:pt idx="60">
                  <c:v>38473</c:v>
                </c:pt>
                <c:pt idx="61">
                  <c:v>38504</c:v>
                </c:pt>
                <c:pt idx="62">
                  <c:v>38534</c:v>
                </c:pt>
                <c:pt idx="63">
                  <c:v>38565</c:v>
                </c:pt>
                <c:pt idx="64">
                  <c:v>38596</c:v>
                </c:pt>
                <c:pt idx="65">
                  <c:v>38626</c:v>
                </c:pt>
                <c:pt idx="66">
                  <c:v>38657</c:v>
                </c:pt>
                <c:pt idx="67">
                  <c:v>38687</c:v>
                </c:pt>
                <c:pt idx="68">
                  <c:v>38718</c:v>
                </c:pt>
                <c:pt idx="69">
                  <c:v>38749</c:v>
                </c:pt>
                <c:pt idx="70">
                  <c:v>38777</c:v>
                </c:pt>
                <c:pt idx="71">
                  <c:v>38808</c:v>
                </c:pt>
                <c:pt idx="72">
                  <c:v>38838</c:v>
                </c:pt>
                <c:pt idx="73">
                  <c:v>38869</c:v>
                </c:pt>
                <c:pt idx="74">
                  <c:v>38899</c:v>
                </c:pt>
                <c:pt idx="75">
                  <c:v>38930</c:v>
                </c:pt>
                <c:pt idx="76">
                  <c:v>38961</c:v>
                </c:pt>
                <c:pt idx="77">
                  <c:v>38991</c:v>
                </c:pt>
                <c:pt idx="78">
                  <c:v>39022</c:v>
                </c:pt>
                <c:pt idx="79">
                  <c:v>39052</c:v>
                </c:pt>
                <c:pt idx="80">
                  <c:v>39083</c:v>
                </c:pt>
                <c:pt idx="81">
                  <c:v>39114</c:v>
                </c:pt>
                <c:pt idx="82">
                  <c:v>39142</c:v>
                </c:pt>
                <c:pt idx="83">
                  <c:v>39173</c:v>
                </c:pt>
                <c:pt idx="84">
                  <c:v>39203</c:v>
                </c:pt>
                <c:pt idx="85">
                  <c:v>39234</c:v>
                </c:pt>
                <c:pt idx="86">
                  <c:v>39264</c:v>
                </c:pt>
                <c:pt idx="87">
                  <c:v>39295</c:v>
                </c:pt>
                <c:pt idx="88">
                  <c:v>39326</c:v>
                </c:pt>
                <c:pt idx="89">
                  <c:v>39356</c:v>
                </c:pt>
                <c:pt idx="90">
                  <c:v>39387</c:v>
                </c:pt>
                <c:pt idx="91">
                  <c:v>39417</c:v>
                </c:pt>
                <c:pt idx="92">
                  <c:v>39448</c:v>
                </c:pt>
                <c:pt idx="93">
                  <c:v>39479</c:v>
                </c:pt>
                <c:pt idx="94">
                  <c:v>39508</c:v>
                </c:pt>
                <c:pt idx="95">
                  <c:v>39539</c:v>
                </c:pt>
                <c:pt idx="96">
                  <c:v>39569</c:v>
                </c:pt>
                <c:pt idx="97">
                  <c:v>39600</c:v>
                </c:pt>
                <c:pt idx="98">
                  <c:v>39630</c:v>
                </c:pt>
                <c:pt idx="99">
                  <c:v>39661</c:v>
                </c:pt>
                <c:pt idx="100">
                  <c:v>39692</c:v>
                </c:pt>
                <c:pt idx="101">
                  <c:v>39722</c:v>
                </c:pt>
                <c:pt idx="102">
                  <c:v>39753</c:v>
                </c:pt>
                <c:pt idx="103">
                  <c:v>39783</c:v>
                </c:pt>
                <c:pt idx="104">
                  <c:v>39814</c:v>
                </c:pt>
                <c:pt idx="105">
                  <c:v>39845</c:v>
                </c:pt>
                <c:pt idx="106">
                  <c:v>39873</c:v>
                </c:pt>
                <c:pt idx="107">
                  <c:v>39904</c:v>
                </c:pt>
                <c:pt idx="108">
                  <c:v>39934</c:v>
                </c:pt>
                <c:pt idx="109">
                  <c:v>39965</c:v>
                </c:pt>
                <c:pt idx="110">
                  <c:v>39995</c:v>
                </c:pt>
                <c:pt idx="111">
                  <c:v>40026</c:v>
                </c:pt>
                <c:pt idx="112">
                  <c:v>40057</c:v>
                </c:pt>
                <c:pt idx="113">
                  <c:v>40087</c:v>
                </c:pt>
                <c:pt idx="114">
                  <c:v>40118</c:v>
                </c:pt>
                <c:pt idx="115">
                  <c:v>40148</c:v>
                </c:pt>
                <c:pt idx="116">
                  <c:v>40179</c:v>
                </c:pt>
                <c:pt idx="117">
                  <c:v>40210</c:v>
                </c:pt>
                <c:pt idx="118">
                  <c:v>40238</c:v>
                </c:pt>
                <c:pt idx="119">
                  <c:v>40269</c:v>
                </c:pt>
                <c:pt idx="120">
                  <c:v>40299</c:v>
                </c:pt>
                <c:pt idx="121">
                  <c:v>40330</c:v>
                </c:pt>
                <c:pt idx="122">
                  <c:v>40360</c:v>
                </c:pt>
                <c:pt idx="123">
                  <c:v>40391</c:v>
                </c:pt>
                <c:pt idx="124">
                  <c:v>40422</c:v>
                </c:pt>
                <c:pt idx="125">
                  <c:v>40452</c:v>
                </c:pt>
                <c:pt idx="126">
                  <c:v>40483</c:v>
                </c:pt>
                <c:pt idx="127">
                  <c:v>40513</c:v>
                </c:pt>
                <c:pt idx="128">
                  <c:v>40544</c:v>
                </c:pt>
                <c:pt idx="129">
                  <c:v>40575</c:v>
                </c:pt>
                <c:pt idx="130">
                  <c:v>40603</c:v>
                </c:pt>
                <c:pt idx="131">
                  <c:v>40634</c:v>
                </c:pt>
                <c:pt idx="132">
                  <c:v>40664</c:v>
                </c:pt>
                <c:pt idx="133">
                  <c:v>40695</c:v>
                </c:pt>
                <c:pt idx="134">
                  <c:v>40725</c:v>
                </c:pt>
                <c:pt idx="135">
                  <c:v>40756</c:v>
                </c:pt>
                <c:pt idx="136">
                  <c:v>40787</c:v>
                </c:pt>
                <c:pt idx="137">
                  <c:v>40817</c:v>
                </c:pt>
                <c:pt idx="138">
                  <c:v>40848</c:v>
                </c:pt>
                <c:pt idx="139">
                  <c:v>40878</c:v>
                </c:pt>
                <c:pt idx="140">
                  <c:v>40909</c:v>
                </c:pt>
                <c:pt idx="141">
                  <c:v>40940</c:v>
                </c:pt>
                <c:pt idx="142">
                  <c:v>40969</c:v>
                </c:pt>
                <c:pt idx="143">
                  <c:v>41000</c:v>
                </c:pt>
                <c:pt idx="144">
                  <c:v>41030</c:v>
                </c:pt>
                <c:pt idx="145">
                  <c:v>41061</c:v>
                </c:pt>
                <c:pt idx="146">
                  <c:v>41091</c:v>
                </c:pt>
                <c:pt idx="147">
                  <c:v>41122</c:v>
                </c:pt>
                <c:pt idx="148">
                  <c:v>41153</c:v>
                </c:pt>
                <c:pt idx="149">
                  <c:v>41183</c:v>
                </c:pt>
                <c:pt idx="150">
                  <c:v>41214</c:v>
                </c:pt>
                <c:pt idx="151">
                  <c:v>41244</c:v>
                </c:pt>
                <c:pt idx="152">
                  <c:v>41275</c:v>
                </c:pt>
                <c:pt idx="153">
                  <c:v>41306</c:v>
                </c:pt>
                <c:pt idx="154">
                  <c:v>41334</c:v>
                </c:pt>
                <c:pt idx="155">
                  <c:v>41365</c:v>
                </c:pt>
                <c:pt idx="156">
                  <c:v>41395</c:v>
                </c:pt>
                <c:pt idx="157">
                  <c:v>41426</c:v>
                </c:pt>
                <c:pt idx="158">
                  <c:v>41456</c:v>
                </c:pt>
                <c:pt idx="159">
                  <c:v>41487</c:v>
                </c:pt>
                <c:pt idx="160">
                  <c:v>41518</c:v>
                </c:pt>
                <c:pt idx="161">
                  <c:v>41548</c:v>
                </c:pt>
                <c:pt idx="162">
                  <c:v>41579</c:v>
                </c:pt>
                <c:pt idx="163">
                  <c:v>41609</c:v>
                </c:pt>
                <c:pt idx="164">
                  <c:v>41640</c:v>
                </c:pt>
                <c:pt idx="165">
                  <c:v>41671</c:v>
                </c:pt>
                <c:pt idx="166">
                  <c:v>41699</c:v>
                </c:pt>
                <c:pt idx="167">
                  <c:v>41730</c:v>
                </c:pt>
                <c:pt idx="168">
                  <c:v>41760</c:v>
                </c:pt>
                <c:pt idx="169">
                  <c:v>41791</c:v>
                </c:pt>
                <c:pt idx="170">
                  <c:v>41821</c:v>
                </c:pt>
                <c:pt idx="171">
                  <c:v>41852</c:v>
                </c:pt>
                <c:pt idx="172">
                  <c:v>41883</c:v>
                </c:pt>
                <c:pt idx="173">
                  <c:v>41913</c:v>
                </c:pt>
                <c:pt idx="174">
                  <c:v>41944</c:v>
                </c:pt>
                <c:pt idx="175">
                  <c:v>41974</c:v>
                </c:pt>
                <c:pt idx="176">
                  <c:v>42005</c:v>
                </c:pt>
                <c:pt idx="177">
                  <c:v>42036</c:v>
                </c:pt>
                <c:pt idx="178">
                  <c:v>42064</c:v>
                </c:pt>
                <c:pt idx="179">
                  <c:v>42095</c:v>
                </c:pt>
                <c:pt idx="180">
                  <c:v>42125</c:v>
                </c:pt>
                <c:pt idx="181">
                  <c:v>42156</c:v>
                </c:pt>
                <c:pt idx="182">
                  <c:v>42186</c:v>
                </c:pt>
                <c:pt idx="183">
                  <c:v>42217</c:v>
                </c:pt>
                <c:pt idx="184">
                  <c:v>42248</c:v>
                </c:pt>
                <c:pt idx="185">
                  <c:v>42278</c:v>
                </c:pt>
                <c:pt idx="186">
                  <c:v>42309</c:v>
                </c:pt>
              </c:numCache>
            </c:numRef>
          </c:cat>
          <c:val>
            <c:numRef>
              <c:f>Feuil1!$B$3:$B$189</c:f>
              <c:numCache>
                <c:formatCode>General</c:formatCode>
                <c:ptCount val="187"/>
                <c:pt idx="0">
                  <c:v>105.5</c:v>
                </c:pt>
                <c:pt idx="1">
                  <c:v>104.6</c:v>
                </c:pt>
                <c:pt idx="2">
                  <c:v>104.3</c:v>
                </c:pt>
                <c:pt idx="3">
                  <c:v>104.1</c:v>
                </c:pt>
                <c:pt idx="4">
                  <c:v>104</c:v>
                </c:pt>
                <c:pt idx="5">
                  <c:v>104.3</c:v>
                </c:pt>
                <c:pt idx="6">
                  <c:v>104</c:v>
                </c:pt>
                <c:pt idx="7">
                  <c:v>103.6</c:v>
                </c:pt>
                <c:pt idx="8">
                  <c:v>103.2</c:v>
                </c:pt>
                <c:pt idx="9">
                  <c:v>101.8</c:v>
                </c:pt>
                <c:pt idx="10">
                  <c:v>100.4</c:v>
                </c:pt>
                <c:pt idx="11">
                  <c:v>98.3</c:v>
                </c:pt>
                <c:pt idx="12">
                  <c:v>96.6</c:v>
                </c:pt>
                <c:pt idx="13">
                  <c:v>95.2</c:v>
                </c:pt>
                <c:pt idx="14">
                  <c:v>95.4</c:v>
                </c:pt>
                <c:pt idx="15">
                  <c:v>94.8</c:v>
                </c:pt>
                <c:pt idx="16">
                  <c:v>91.6</c:v>
                </c:pt>
                <c:pt idx="17">
                  <c:v>91.2</c:v>
                </c:pt>
                <c:pt idx="18">
                  <c:v>92.2</c:v>
                </c:pt>
                <c:pt idx="19">
                  <c:v>93.1</c:v>
                </c:pt>
                <c:pt idx="20">
                  <c:v>92.4</c:v>
                </c:pt>
                <c:pt idx="21">
                  <c:v>93.6</c:v>
                </c:pt>
                <c:pt idx="22">
                  <c:v>95.8</c:v>
                </c:pt>
                <c:pt idx="23">
                  <c:v>94.9</c:v>
                </c:pt>
                <c:pt idx="24">
                  <c:v>95.9</c:v>
                </c:pt>
                <c:pt idx="25">
                  <c:v>95.3</c:v>
                </c:pt>
                <c:pt idx="26">
                  <c:v>93.9</c:v>
                </c:pt>
                <c:pt idx="27">
                  <c:v>94</c:v>
                </c:pt>
                <c:pt idx="28">
                  <c:v>94.3</c:v>
                </c:pt>
                <c:pt idx="29">
                  <c:v>94</c:v>
                </c:pt>
                <c:pt idx="30">
                  <c:v>91.8</c:v>
                </c:pt>
                <c:pt idx="31">
                  <c:v>91.5</c:v>
                </c:pt>
                <c:pt idx="32">
                  <c:v>91.8</c:v>
                </c:pt>
                <c:pt idx="33">
                  <c:v>92.7</c:v>
                </c:pt>
                <c:pt idx="34">
                  <c:v>92.1</c:v>
                </c:pt>
                <c:pt idx="35">
                  <c:v>92</c:v>
                </c:pt>
                <c:pt idx="36">
                  <c:v>92.5</c:v>
                </c:pt>
                <c:pt idx="37">
                  <c:v>93.7</c:v>
                </c:pt>
                <c:pt idx="38">
                  <c:v>94.9</c:v>
                </c:pt>
                <c:pt idx="39">
                  <c:v>96.6</c:v>
                </c:pt>
                <c:pt idx="40">
                  <c:v>97.8</c:v>
                </c:pt>
                <c:pt idx="41">
                  <c:v>100</c:v>
                </c:pt>
                <c:pt idx="42">
                  <c:v>101</c:v>
                </c:pt>
                <c:pt idx="43">
                  <c:v>101.1</c:v>
                </c:pt>
                <c:pt idx="44">
                  <c:v>102.2</c:v>
                </c:pt>
                <c:pt idx="45">
                  <c:v>100.3</c:v>
                </c:pt>
                <c:pt idx="46">
                  <c:v>98.9</c:v>
                </c:pt>
                <c:pt idx="47">
                  <c:v>99.2</c:v>
                </c:pt>
                <c:pt idx="48">
                  <c:v>99.1</c:v>
                </c:pt>
                <c:pt idx="49">
                  <c:v>99</c:v>
                </c:pt>
                <c:pt idx="50">
                  <c:v>99.6</c:v>
                </c:pt>
                <c:pt idx="51">
                  <c:v>100</c:v>
                </c:pt>
                <c:pt idx="52">
                  <c:v>100.7</c:v>
                </c:pt>
                <c:pt idx="53">
                  <c:v>100.5</c:v>
                </c:pt>
                <c:pt idx="54">
                  <c:v>100.6</c:v>
                </c:pt>
                <c:pt idx="55">
                  <c:v>100.8</c:v>
                </c:pt>
                <c:pt idx="56">
                  <c:v>100.5</c:v>
                </c:pt>
                <c:pt idx="57">
                  <c:v>99.8</c:v>
                </c:pt>
                <c:pt idx="58">
                  <c:v>97.7</c:v>
                </c:pt>
                <c:pt idx="59">
                  <c:v>97</c:v>
                </c:pt>
                <c:pt idx="60">
                  <c:v>96.4</c:v>
                </c:pt>
                <c:pt idx="61">
                  <c:v>97.4</c:v>
                </c:pt>
                <c:pt idx="62">
                  <c:v>98.9</c:v>
                </c:pt>
                <c:pt idx="63">
                  <c:v>99.8</c:v>
                </c:pt>
                <c:pt idx="64">
                  <c:v>101.5</c:v>
                </c:pt>
                <c:pt idx="65">
                  <c:v>103.6</c:v>
                </c:pt>
                <c:pt idx="66">
                  <c:v>102.9</c:v>
                </c:pt>
                <c:pt idx="67">
                  <c:v>104.3</c:v>
                </c:pt>
                <c:pt idx="68">
                  <c:v>105.8</c:v>
                </c:pt>
                <c:pt idx="69">
                  <c:v>106.9</c:v>
                </c:pt>
                <c:pt idx="70">
                  <c:v>108.4</c:v>
                </c:pt>
                <c:pt idx="71">
                  <c:v>108.8</c:v>
                </c:pt>
                <c:pt idx="72">
                  <c:v>109.7</c:v>
                </c:pt>
                <c:pt idx="73">
                  <c:v>110</c:v>
                </c:pt>
                <c:pt idx="74">
                  <c:v>109.4</c:v>
                </c:pt>
                <c:pt idx="75">
                  <c:v>109.5</c:v>
                </c:pt>
                <c:pt idx="76">
                  <c:v>109.6</c:v>
                </c:pt>
                <c:pt idx="77">
                  <c:v>110.8</c:v>
                </c:pt>
                <c:pt idx="78">
                  <c:v>112.2</c:v>
                </c:pt>
                <c:pt idx="79">
                  <c:v>113.5</c:v>
                </c:pt>
                <c:pt idx="80">
                  <c:v>112.9</c:v>
                </c:pt>
                <c:pt idx="81">
                  <c:v>111.3</c:v>
                </c:pt>
                <c:pt idx="82">
                  <c:v>112.2</c:v>
                </c:pt>
                <c:pt idx="83">
                  <c:v>112.5</c:v>
                </c:pt>
                <c:pt idx="84">
                  <c:v>112.8</c:v>
                </c:pt>
                <c:pt idx="85">
                  <c:v>111.1</c:v>
                </c:pt>
                <c:pt idx="86">
                  <c:v>111.3</c:v>
                </c:pt>
                <c:pt idx="87">
                  <c:v>110.6</c:v>
                </c:pt>
                <c:pt idx="88">
                  <c:v>110</c:v>
                </c:pt>
                <c:pt idx="89">
                  <c:v>109.9</c:v>
                </c:pt>
                <c:pt idx="90">
                  <c:v>109.6</c:v>
                </c:pt>
                <c:pt idx="91">
                  <c:v>108.1</c:v>
                </c:pt>
                <c:pt idx="92">
                  <c:v>108.8</c:v>
                </c:pt>
                <c:pt idx="93">
                  <c:v>107.9</c:v>
                </c:pt>
                <c:pt idx="94">
                  <c:v>108.4</c:v>
                </c:pt>
                <c:pt idx="95">
                  <c:v>106.4</c:v>
                </c:pt>
                <c:pt idx="96">
                  <c:v>106.6</c:v>
                </c:pt>
                <c:pt idx="97">
                  <c:v>105.2</c:v>
                </c:pt>
                <c:pt idx="98">
                  <c:v>100.4</c:v>
                </c:pt>
                <c:pt idx="99">
                  <c:v>99</c:v>
                </c:pt>
                <c:pt idx="100">
                  <c:v>97.2</c:v>
                </c:pt>
                <c:pt idx="101">
                  <c:v>93.8</c:v>
                </c:pt>
                <c:pt idx="102">
                  <c:v>88.4</c:v>
                </c:pt>
                <c:pt idx="103">
                  <c:v>84.8</c:v>
                </c:pt>
                <c:pt idx="104">
                  <c:v>84.9</c:v>
                </c:pt>
                <c:pt idx="105">
                  <c:v>84.4</c:v>
                </c:pt>
                <c:pt idx="106">
                  <c:v>83.6</c:v>
                </c:pt>
                <c:pt idx="107">
                  <c:v>85.3</c:v>
                </c:pt>
                <c:pt idx="108">
                  <c:v>86.4</c:v>
                </c:pt>
                <c:pt idx="109">
                  <c:v>88.7</c:v>
                </c:pt>
                <c:pt idx="110">
                  <c:v>90.8</c:v>
                </c:pt>
                <c:pt idx="111">
                  <c:v>94.1</c:v>
                </c:pt>
                <c:pt idx="112">
                  <c:v>95.4</c:v>
                </c:pt>
                <c:pt idx="113">
                  <c:v>95.7</c:v>
                </c:pt>
                <c:pt idx="114">
                  <c:v>97.5</c:v>
                </c:pt>
                <c:pt idx="115">
                  <c:v>97.6</c:v>
                </c:pt>
                <c:pt idx="116">
                  <c:v>98.7</c:v>
                </c:pt>
                <c:pt idx="117">
                  <c:v>98.6</c:v>
                </c:pt>
                <c:pt idx="118">
                  <c:v>100.8</c:v>
                </c:pt>
                <c:pt idx="119">
                  <c:v>104.6</c:v>
                </c:pt>
                <c:pt idx="120">
                  <c:v>105.3</c:v>
                </c:pt>
                <c:pt idx="121">
                  <c:v>106.1</c:v>
                </c:pt>
                <c:pt idx="122">
                  <c:v>110.4</c:v>
                </c:pt>
                <c:pt idx="123">
                  <c:v>111.5</c:v>
                </c:pt>
                <c:pt idx="124">
                  <c:v>112</c:v>
                </c:pt>
                <c:pt idx="125">
                  <c:v>113</c:v>
                </c:pt>
                <c:pt idx="126">
                  <c:v>114.3</c:v>
                </c:pt>
                <c:pt idx="127">
                  <c:v>114.4</c:v>
                </c:pt>
                <c:pt idx="128">
                  <c:v>112.7</c:v>
                </c:pt>
                <c:pt idx="129">
                  <c:v>114</c:v>
                </c:pt>
                <c:pt idx="130">
                  <c:v>113.8</c:v>
                </c:pt>
                <c:pt idx="131">
                  <c:v>112.8</c:v>
                </c:pt>
                <c:pt idx="132">
                  <c:v>113.6</c:v>
                </c:pt>
                <c:pt idx="133">
                  <c:v>113.5</c:v>
                </c:pt>
                <c:pt idx="134">
                  <c:v>112.8</c:v>
                </c:pt>
                <c:pt idx="135">
                  <c:v>109.2</c:v>
                </c:pt>
                <c:pt idx="136">
                  <c:v>108.2</c:v>
                </c:pt>
                <c:pt idx="137">
                  <c:v>107.4</c:v>
                </c:pt>
                <c:pt idx="138">
                  <c:v>107.6</c:v>
                </c:pt>
                <c:pt idx="139">
                  <c:v>107.2</c:v>
                </c:pt>
                <c:pt idx="140">
                  <c:v>107.6</c:v>
                </c:pt>
                <c:pt idx="141">
                  <c:v>108.1</c:v>
                </c:pt>
                <c:pt idx="142">
                  <c:v>108.4</c:v>
                </c:pt>
                <c:pt idx="143">
                  <c:v>108.7</c:v>
                </c:pt>
                <c:pt idx="144">
                  <c:v>106.4</c:v>
                </c:pt>
                <c:pt idx="145">
                  <c:v>104.7</c:v>
                </c:pt>
                <c:pt idx="146">
                  <c:v>102.7</c:v>
                </c:pt>
                <c:pt idx="147">
                  <c:v>102.6</c:v>
                </c:pt>
                <c:pt idx="148">
                  <c:v>102</c:v>
                </c:pt>
                <c:pt idx="149">
                  <c:v>101.2</c:v>
                </c:pt>
                <c:pt idx="150">
                  <c:v>101.7</c:v>
                </c:pt>
                <c:pt idx="151">
                  <c:v>102.3</c:v>
                </c:pt>
                <c:pt idx="152">
                  <c:v>104.1</c:v>
                </c:pt>
                <c:pt idx="153">
                  <c:v>105.7</c:v>
                </c:pt>
                <c:pt idx="154">
                  <c:v>105.3</c:v>
                </c:pt>
                <c:pt idx="155">
                  <c:v>103.5</c:v>
                </c:pt>
                <c:pt idx="156">
                  <c:v>104.9</c:v>
                </c:pt>
                <c:pt idx="157">
                  <c:v>105.6</c:v>
                </c:pt>
                <c:pt idx="158">
                  <c:v>105.8</c:v>
                </c:pt>
                <c:pt idx="159">
                  <c:v>107.8</c:v>
                </c:pt>
                <c:pt idx="160">
                  <c:v>108.5</c:v>
                </c:pt>
                <c:pt idx="161">
                  <c:v>108.3</c:v>
                </c:pt>
                <c:pt idx="162">
                  <c:v>109.5</c:v>
                </c:pt>
                <c:pt idx="163">
                  <c:v>109.6</c:v>
                </c:pt>
                <c:pt idx="164">
                  <c:v>110.8</c:v>
                </c:pt>
                <c:pt idx="165">
                  <c:v>110.9</c:v>
                </c:pt>
                <c:pt idx="166">
                  <c:v>110.8</c:v>
                </c:pt>
                <c:pt idx="167">
                  <c:v>110.7</c:v>
                </c:pt>
                <c:pt idx="168">
                  <c:v>109.9</c:v>
                </c:pt>
                <c:pt idx="169">
                  <c:v>109.3</c:v>
                </c:pt>
                <c:pt idx="170">
                  <c:v>107.9</c:v>
                </c:pt>
                <c:pt idx="171">
                  <c:v>106.4</c:v>
                </c:pt>
                <c:pt idx="172">
                  <c:v>105.6</c:v>
                </c:pt>
                <c:pt idx="173">
                  <c:v>103.7</c:v>
                </c:pt>
                <c:pt idx="174">
                  <c:v>104.8</c:v>
                </c:pt>
                <c:pt idx="175">
                  <c:v>105.7</c:v>
                </c:pt>
                <c:pt idx="176">
                  <c:v>106.8</c:v>
                </c:pt>
                <c:pt idx="177">
                  <c:v>106.8</c:v>
                </c:pt>
                <c:pt idx="178">
                  <c:v>107.9</c:v>
                </c:pt>
                <c:pt idx="179">
                  <c:v>108.7</c:v>
                </c:pt>
                <c:pt idx="180">
                  <c:v>108.5</c:v>
                </c:pt>
                <c:pt idx="181">
                  <c:v>107.5</c:v>
                </c:pt>
                <c:pt idx="182">
                  <c:v>108</c:v>
                </c:pt>
                <c:pt idx="183">
                  <c:v>108.3</c:v>
                </c:pt>
                <c:pt idx="184">
                  <c:v>108.5</c:v>
                </c:pt>
                <c:pt idx="185">
                  <c:v>108.2</c:v>
                </c:pt>
                <c:pt idx="186">
                  <c:v>109</c:v>
                </c:pt>
              </c:numCache>
            </c:numRef>
          </c:val>
          <c:smooth val="0"/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Feuil1!$A$3:$A$189</c:f>
              <c:numCache>
                <c:formatCode>m/d/yyyy</c:formatCode>
                <c:ptCount val="187"/>
                <c:pt idx="0">
                  <c:v>36647</c:v>
                </c:pt>
                <c:pt idx="1">
                  <c:v>36678</c:v>
                </c:pt>
                <c:pt idx="2">
                  <c:v>36708</c:v>
                </c:pt>
                <c:pt idx="3">
                  <c:v>36739</c:v>
                </c:pt>
                <c:pt idx="4">
                  <c:v>36770</c:v>
                </c:pt>
                <c:pt idx="5">
                  <c:v>36800</c:v>
                </c:pt>
                <c:pt idx="6">
                  <c:v>36831</c:v>
                </c:pt>
                <c:pt idx="7">
                  <c:v>36861</c:v>
                </c:pt>
                <c:pt idx="8">
                  <c:v>36892</c:v>
                </c:pt>
                <c:pt idx="9">
                  <c:v>36923</c:v>
                </c:pt>
                <c:pt idx="10">
                  <c:v>36951</c:v>
                </c:pt>
                <c:pt idx="11">
                  <c:v>36982</c:v>
                </c:pt>
                <c:pt idx="12">
                  <c:v>37012</c:v>
                </c:pt>
                <c:pt idx="13">
                  <c:v>37043</c:v>
                </c:pt>
                <c:pt idx="14">
                  <c:v>37073</c:v>
                </c:pt>
                <c:pt idx="15">
                  <c:v>37104</c:v>
                </c:pt>
                <c:pt idx="16">
                  <c:v>37135</c:v>
                </c:pt>
                <c:pt idx="17">
                  <c:v>37165</c:v>
                </c:pt>
                <c:pt idx="18">
                  <c:v>37196</c:v>
                </c:pt>
                <c:pt idx="19">
                  <c:v>37226</c:v>
                </c:pt>
                <c:pt idx="20">
                  <c:v>37257</c:v>
                </c:pt>
                <c:pt idx="21">
                  <c:v>37288</c:v>
                </c:pt>
                <c:pt idx="22">
                  <c:v>37316</c:v>
                </c:pt>
                <c:pt idx="23">
                  <c:v>37347</c:v>
                </c:pt>
                <c:pt idx="24">
                  <c:v>37377</c:v>
                </c:pt>
                <c:pt idx="25">
                  <c:v>37408</c:v>
                </c:pt>
                <c:pt idx="26">
                  <c:v>37438</c:v>
                </c:pt>
                <c:pt idx="27">
                  <c:v>37469</c:v>
                </c:pt>
                <c:pt idx="28">
                  <c:v>37500</c:v>
                </c:pt>
                <c:pt idx="29">
                  <c:v>37530</c:v>
                </c:pt>
                <c:pt idx="30">
                  <c:v>37561</c:v>
                </c:pt>
                <c:pt idx="31">
                  <c:v>37591</c:v>
                </c:pt>
                <c:pt idx="32">
                  <c:v>37622</c:v>
                </c:pt>
                <c:pt idx="33">
                  <c:v>37653</c:v>
                </c:pt>
                <c:pt idx="34">
                  <c:v>37681</c:v>
                </c:pt>
                <c:pt idx="35">
                  <c:v>37712</c:v>
                </c:pt>
                <c:pt idx="36">
                  <c:v>37742</c:v>
                </c:pt>
                <c:pt idx="37">
                  <c:v>37773</c:v>
                </c:pt>
                <c:pt idx="38">
                  <c:v>37803</c:v>
                </c:pt>
                <c:pt idx="39">
                  <c:v>37834</c:v>
                </c:pt>
                <c:pt idx="40">
                  <c:v>37865</c:v>
                </c:pt>
                <c:pt idx="41">
                  <c:v>37895</c:v>
                </c:pt>
                <c:pt idx="42">
                  <c:v>37926</c:v>
                </c:pt>
                <c:pt idx="43">
                  <c:v>37956</c:v>
                </c:pt>
                <c:pt idx="44">
                  <c:v>37987</c:v>
                </c:pt>
                <c:pt idx="45">
                  <c:v>38018</c:v>
                </c:pt>
                <c:pt idx="46">
                  <c:v>38047</c:v>
                </c:pt>
                <c:pt idx="47">
                  <c:v>38078</c:v>
                </c:pt>
                <c:pt idx="48">
                  <c:v>38108</c:v>
                </c:pt>
                <c:pt idx="49">
                  <c:v>38139</c:v>
                </c:pt>
                <c:pt idx="50">
                  <c:v>38169</c:v>
                </c:pt>
                <c:pt idx="51">
                  <c:v>38200</c:v>
                </c:pt>
                <c:pt idx="52">
                  <c:v>38231</c:v>
                </c:pt>
                <c:pt idx="53">
                  <c:v>38261</c:v>
                </c:pt>
                <c:pt idx="54">
                  <c:v>38292</c:v>
                </c:pt>
                <c:pt idx="55">
                  <c:v>38322</c:v>
                </c:pt>
                <c:pt idx="56">
                  <c:v>38353</c:v>
                </c:pt>
                <c:pt idx="57">
                  <c:v>38384</c:v>
                </c:pt>
                <c:pt idx="58">
                  <c:v>38412</c:v>
                </c:pt>
                <c:pt idx="59">
                  <c:v>38443</c:v>
                </c:pt>
                <c:pt idx="60">
                  <c:v>38473</c:v>
                </c:pt>
                <c:pt idx="61">
                  <c:v>38504</c:v>
                </c:pt>
                <c:pt idx="62">
                  <c:v>38534</c:v>
                </c:pt>
                <c:pt idx="63">
                  <c:v>38565</c:v>
                </c:pt>
                <c:pt idx="64">
                  <c:v>38596</c:v>
                </c:pt>
                <c:pt idx="65">
                  <c:v>38626</c:v>
                </c:pt>
                <c:pt idx="66">
                  <c:v>38657</c:v>
                </c:pt>
                <c:pt idx="67">
                  <c:v>38687</c:v>
                </c:pt>
                <c:pt idx="68">
                  <c:v>38718</c:v>
                </c:pt>
                <c:pt idx="69">
                  <c:v>38749</c:v>
                </c:pt>
                <c:pt idx="70">
                  <c:v>38777</c:v>
                </c:pt>
                <c:pt idx="71">
                  <c:v>38808</c:v>
                </c:pt>
                <c:pt idx="72">
                  <c:v>38838</c:v>
                </c:pt>
                <c:pt idx="73">
                  <c:v>38869</c:v>
                </c:pt>
                <c:pt idx="74">
                  <c:v>38899</c:v>
                </c:pt>
                <c:pt idx="75">
                  <c:v>38930</c:v>
                </c:pt>
                <c:pt idx="76">
                  <c:v>38961</c:v>
                </c:pt>
                <c:pt idx="77">
                  <c:v>38991</c:v>
                </c:pt>
                <c:pt idx="78">
                  <c:v>39022</c:v>
                </c:pt>
                <c:pt idx="79">
                  <c:v>39052</c:v>
                </c:pt>
                <c:pt idx="80">
                  <c:v>39083</c:v>
                </c:pt>
                <c:pt idx="81">
                  <c:v>39114</c:v>
                </c:pt>
                <c:pt idx="82">
                  <c:v>39142</c:v>
                </c:pt>
                <c:pt idx="83">
                  <c:v>39173</c:v>
                </c:pt>
                <c:pt idx="84">
                  <c:v>39203</c:v>
                </c:pt>
                <c:pt idx="85">
                  <c:v>39234</c:v>
                </c:pt>
                <c:pt idx="86">
                  <c:v>39264</c:v>
                </c:pt>
                <c:pt idx="87">
                  <c:v>39295</c:v>
                </c:pt>
                <c:pt idx="88">
                  <c:v>39326</c:v>
                </c:pt>
                <c:pt idx="89">
                  <c:v>39356</c:v>
                </c:pt>
                <c:pt idx="90">
                  <c:v>39387</c:v>
                </c:pt>
                <c:pt idx="91">
                  <c:v>39417</c:v>
                </c:pt>
                <c:pt idx="92">
                  <c:v>39448</c:v>
                </c:pt>
                <c:pt idx="93">
                  <c:v>39479</c:v>
                </c:pt>
                <c:pt idx="94">
                  <c:v>39508</c:v>
                </c:pt>
                <c:pt idx="95">
                  <c:v>39539</c:v>
                </c:pt>
                <c:pt idx="96">
                  <c:v>39569</c:v>
                </c:pt>
                <c:pt idx="97">
                  <c:v>39600</c:v>
                </c:pt>
                <c:pt idx="98">
                  <c:v>39630</c:v>
                </c:pt>
                <c:pt idx="99">
                  <c:v>39661</c:v>
                </c:pt>
                <c:pt idx="100">
                  <c:v>39692</c:v>
                </c:pt>
                <c:pt idx="101">
                  <c:v>39722</c:v>
                </c:pt>
                <c:pt idx="102">
                  <c:v>39753</c:v>
                </c:pt>
                <c:pt idx="103">
                  <c:v>39783</c:v>
                </c:pt>
                <c:pt idx="104">
                  <c:v>39814</c:v>
                </c:pt>
                <c:pt idx="105">
                  <c:v>39845</c:v>
                </c:pt>
                <c:pt idx="106">
                  <c:v>39873</c:v>
                </c:pt>
                <c:pt idx="107">
                  <c:v>39904</c:v>
                </c:pt>
                <c:pt idx="108">
                  <c:v>39934</c:v>
                </c:pt>
                <c:pt idx="109">
                  <c:v>39965</c:v>
                </c:pt>
                <c:pt idx="110">
                  <c:v>39995</c:v>
                </c:pt>
                <c:pt idx="111">
                  <c:v>40026</c:v>
                </c:pt>
                <c:pt idx="112">
                  <c:v>40057</c:v>
                </c:pt>
                <c:pt idx="113">
                  <c:v>40087</c:v>
                </c:pt>
                <c:pt idx="114">
                  <c:v>40118</c:v>
                </c:pt>
                <c:pt idx="115">
                  <c:v>40148</c:v>
                </c:pt>
                <c:pt idx="116">
                  <c:v>40179</c:v>
                </c:pt>
                <c:pt idx="117">
                  <c:v>40210</c:v>
                </c:pt>
                <c:pt idx="118">
                  <c:v>40238</c:v>
                </c:pt>
                <c:pt idx="119">
                  <c:v>40269</c:v>
                </c:pt>
                <c:pt idx="120">
                  <c:v>40299</c:v>
                </c:pt>
                <c:pt idx="121">
                  <c:v>40330</c:v>
                </c:pt>
                <c:pt idx="122">
                  <c:v>40360</c:v>
                </c:pt>
                <c:pt idx="123">
                  <c:v>40391</c:v>
                </c:pt>
                <c:pt idx="124">
                  <c:v>40422</c:v>
                </c:pt>
                <c:pt idx="125">
                  <c:v>40452</c:v>
                </c:pt>
                <c:pt idx="126">
                  <c:v>40483</c:v>
                </c:pt>
                <c:pt idx="127">
                  <c:v>40513</c:v>
                </c:pt>
                <c:pt idx="128">
                  <c:v>40544</c:v>
                </c:pt>
                <c:pt idx="129">
                  <c:v>40575</c:v>
                </c:pt>
                <c:pt idx="130">
                  <c:v>40603</c:v>
                </c:pt>
                <c:pt idx="131">
                  <c:v>40634</c:v>
                </c:pt>
                <c:pt idx="132">
                  <c:v>40664</c:v>
                </c:pt>
                <c:pt idx="133">
                  <c:v>40695</c:v>
                </c:pt>
                <c:pt idx="134">
                  <c:v>40725</c:v>
                </c:pt>
                <c:pt idx="135">
                  <c:v>40756</c:v>
                </c:pt>
                <c:pt idx="136">
                  <c:v>40787</c:v>
                </c:pt>
                <c:pt idx="137">
                  <c:v>40817</c:v>
                </c:pt>
                <c:pt idx="138">
                  <c:v>40848</c:v>
                </c:pt>
                <c:pt idx="139">
                  <c:v>40878</c:v>
                </c:pt>
                <c:pt idx="140">
                  <c:v>40909</c:v>
                </c:pt>
                <c:pt idx="141">
                  <c:v>40940</c:v>
                </c:pt>
                <c:pt idx="142">
                  <c:v>40969</c:v>
                </c:pt>
                <c:pt idx="143">
                  <c:v>41000</c:v>
                </c:pt>
                <c:pt idx="144">
                  <c:v>41030</c:v>
                </c:pt>
                <c:pt idx="145">
                  <c:v>41061</c:v>
                </c:pt>
                <c:pt idx="146">
                  <c:v>41091</c:v>
                </c:pt>
                <c:pt idx="147">
                  <c:v>41122</c:v>
                </c:pt>
                <c:pt idx="148">
                  <c:v>41153</c:v>
                </c:pt>
                <c:pt idx="149">
                  <c:v>41183</c:v>
                </c:pt>
                <c:pt idx="150">
                  <c:v>41214</c:v>
                </c:pt>
                <c:pt idx="151">
                  <c:v>41244</c:v>
                </c:pt>
                <c:pt idx="152">
                  <c:v>41275</c:v>
                </c:pt>
                <c:pt idx="153">
                  <c:v>41306</c:v>
                </c:pt>
                <c:pt idx="154">
                  <c:v>41334</c:v>
                </c:pt>
                <c:pt idx="155">
                  <c:v>41365</c:v>
                </c:pt>
                <c:pt idx="156">
                  <c:v>41395</c:v>
                </c:pt>
                <c:pt idx="157">
                  <c:v>41426</c:v>
                </c:pt>
                <c:pt idx="158">
                  <c:v>41456</c:v>
                </c:pt>
                <c:pt idx="159">
                  <c:v>41487</c:v>
                </c:pt>
                <c:pt idx="160">
                  <c:v>41518</c:v>
                </c:pt>
                <c:pt idx="161">
                  <c:v>41548</c:v>
                </c:pt>
                <c:pt idx="162">
                  <c:v>41579</c:v>
                </c:pt>
                <c:pt idx="163">
                  <c:v>41609</c:v>
                </c:pt>
                <c:pt idx="164">
                  <c:v>41640</c:v>
                </c:pt>
                <c:pt idx="165">
                  <c:v>41671</c:v>
                </c:pt>
                <c:pt idx="166">
                  <c:v>41699</c:v>
                </c:pt>
                <c:pt idx="167">
                  <c:v>41730</c:v>
                </c:pt>
                <c:pt idx="168">
                  <c:v>41760</c:v>
                </c:pt>
                <c:pt idx="169">
                  <c:v>41791</c:v>
                </c:pt>
                <c:pt idx="170">
                  <c:v>41821</c:v>
                </c:pt>
                <c:pt idx="171">
                  <c:v>41852</c:v>
                </c:pt>
                <c:pt idx="172">
                  <c:v>41883</c:v>
                </c:pt>
                <c:pt idx="173">
                  <c:v>41913</c:v>
                </c:pt>
                <c:pt idx="174">
                  <c:v>41944</c:v>
                </c:pt>
                <c:pt idx="175">
                  <c:v>41974</c:v>
                </c:pt>
                <c:pt idx="176">
                  <c:v>42005</c:v>
                </c:pt>
                <c:pt idx="177">
                  <c:v>42036</c:v>
                </c:pt>
                <c:pt idx="178">
                  <c:v>42064</c:v>
                </c:pt>
                <c:pt idx="179">
                  <c:v>42095</c:v>
                </c:pt>
                <c:pt idx="180">
                  <c:v>42125</c:v>
                </c:pt>
                <c:pt idx="181">
                  <c:v>42156</c:v>
                </c:pt>
                <c:pt idx="182">
                  <c:v>42186</c:v>
                </c:pt>
                <c:pt idx="183">
                  <c:v>42217</c:v>
                </c:pt>
                <c:pt idx="184">
                  <c:v>42248</c:v>
                </c:pt>
                <c:pt idx="185">
                  <c:v>42278</c:v>
                </c:pt>
                <c:pt idx="186">
                  <c:v>42309</c:v>
                </c:pt>
              </c:numCache>
            </c:numRef>
          </c:cat>
          <c:val>
            <c:numRef>
              <c:f>Feuil1!$C$3:$C$189</c:f>
              <c:numCache>
                <c:formatCode>General</c:formatCode>
                <c:ptCount val="187"/>
                <c:pt idx="0">
                  <c:v>116.1</c:v>
                </c:pt>
                <c:pt idx="1">
                  <c:v>117.9</c:v>
                </c:pt>
                <c:pt idx="2">
                  <c:v>117.2</c:v>
                </c:pt>
                <c:pt idx="3">
                  <c:v>117.9</c:v>
                </c:pt>
                <c:pt idx="4">
                  <c:v>118</c:v>
                </c:pt>
                <c:pt idx="5">
                  <c:v>116.4</c:v>
                </c:pt>
                <c:pt idx="6">
                  <c:v>114.5</c:v>
                </c:pt>
                <c:pt idx="7">
                  <c:v>113.7</c:v>
                </c:pt>
                <c:pt idx="8">
                  <c:v>112.6</c:v>
                </c:pt>
                <c:pt idx="9">
                  <c:v>112.7</c:v>
                </c:pt>
                <c:pt idx="10">
                  <c:v>113</c:v>
                </c:pt>
                <c:pt idx="11">
                  <c:v>107.2</c:v>
                </c:pt>
                <c:pt idx="12">
                  <c:v>105.3</c:v>
                </c:pt>
                <c:pt idx="13">
                  <c:v>104.6</c:v>
                </c:pt>
                <c:pt idx="14">
                  <c:v>102.3</c:v>
                </c:pt>
                <c:pt idx="15">
                  <c:v>100.8</c:v>
                </c:pt>
                <c:pt idx="16">
                  <c:v>99.1</c:v>
                </c:pt>
                <c:pt idx="17">
                  <c:v>94.4</c:v>
                </c:pt>
                <c:pt idx="18">
                  <c:v>94.7</c:v>
                </c:pt>
                <c:pt idx="19">
                  <c:v>95.4</c:v>
                </c:pt>
                <c:pt idx="20">
                  <c:v>96.2</c:v>
                </c:pt>
                <c:pt idx="21">
                  <c:v>96.8</c:v>
                </c:pt>
                <c:pt idx="22">
                  <c:v>99</c:v>
                </c:pt>
                <c:pt idx="23">
                  <c:v>101.4</c:v>
                </c:pt>
                <c:pt idx="24">
                  <c:v>102.9</c:v>
                </c:pt>
                <c:pt idx="25">
                  <c:v>102.1</c:v>
                </c:pt>
                <c:pt idx="26">
                  <c:v>99.3</c:v>
                </c:pt>
                <c:pt idx="27">
                  <c:v>98.6</c:v>
                </c:pt>
                <c:pt idx="28">
                  <c:v>97.6</c:v>
                </c:pt>
                <c:pt idx="29">
                  <c:v>96.2</c:v>
                </c:pt>
                <c:pt idx="30">
                  <c:v>97.9</c:v>
                </c:pt>
                <c:pt idx="31">
                  <c:v>100.3</c:v>
                </c:pt>
                <c:pt idx="32">
                  <c:v>96.6</c:v>
                </c:pt>
                <c:pt idx="33">
                  <c:v>96</c:v>
                </c:pt>
                <c:pt idx="34">
                  <c:v>90.9</c:v>
                </c:pt>
                <c:pt idx="35">
                  <c:v>88.1</c:v>
                </c:pt>
                <c:pt idx="36">
                  <c:v>92.5</c:v>
                </c:pt>
                <c:pt idx="37">
                  <c:v>92.5</c:v>
                </c:pt>
                <c:pt idx="38">
                  <c:v>94.9</c:v>
                </c:pt>
                <c:pt idx="39">
                  <c:v>95.8</c:v>
                </c:pt>
                <c:pt idx="40">
                  <c:v>95.7</c:v>
                </c:pt>
                <c:pt idx="41">
                  <c:v>96.9</c:v>
                </c:pt>
                <c:pt idx="42">
                  <c:v>100.8</c:v>
                </c:pt>
                <c:pt idx="43">
                  <c:v>102</c:v>
                </c:pt>
                <c:pt idx="44">
                  <c:v>105.8</c:v>
                </c:pt>
                <c:pt idx="45">
                  <c:v>105</c:v>
                </c:pt>
                <c:pt idx="46">
                  <c:v>105.4</c:v>
                </c:pt>
                <c:pt idx="47">
                  <c:v>106.2</c:v>
                </c:pt>
                <c:pt idx="48">
                  <c:v>106.2</c:v>
                </c:pt>
                <c:pt idx="49">
                  <c:v>105.5</c:v>
                </c:pt>
                <c:pt idx="50">
                  <c:v>107</c:v>
                </c:pt>
                <c:pt idx="51">
                  <c:v>107.1</c:v>
                </c:pt>
                <c:pt idx="52">
                  <c:v>106.9</c:v>
                </c:pt>
                <c:pt idx="53">
                  <c:v>108.2</c:v>
                </c:pt>
                <c:pt idx="54">
                  <c:v>105.8</c:v>
                </c:pt>
                <c:pt idx="55">
                  <c:v>106.9</c:v>
                </c:pt>
                <c:pt idx="56">
                  <c:v>106.5</c:v>
                </c:pt>
                <c:pt idx="57">
                  <c:v>106.5</c:v>
                </c:pt>
                <c:pt idx="58">
                  <c:v>106.2</c:v>
                </c:pt>
                <c:pt idx="59">
                  <c:v>105.5</c:v>
                </c:pt>
                <c:pt idx="60">
                  <c:v>103.3</c:v>
                </c:pt>
                <c:pt idx="61">
                  <c:v>104.5</c:v>
                </c:pt>
                <c:pt idx="62">
                  <c:v>105.2</c:v>
                </c:pt>
                <c:pt idx="63">
                  <c:v>105</c:v>
                </c:pt>
                <c:pt idx="64">
                  <c:v>104.2</c:v>
                </c:pt>
                <c:pt idx="65">
                  <c:v>107</c:v>
                </c:pt>
                <c:pt idx="66">
                  <c:v>106.8</c:v>
                </c:pt>
                <c:pt idx="67">
                  <c:v>108</c:v>
                </c:pt>
                <c:pt idx="68">
                  <c:v>109.1</c:v>
                </c:pt>
                <c:pt idx="69">
                  <c:v>107.4</c:v>
                </c:pt>
                <c:pt idx="70">
                  <c:v>107.6</c:v>
                </c:pt>
                <c:pt idx="71">
                  <c:v>108.6</c:v>
                </c:pt>
                <c:pt idx="72">
                  <c:v>110.2</c:v>
                </c:pt>
                <c:pt idx="73">
                  <c:v>109.6</c:v>
                </c:pt>
                <c:pt idx="74">
                  <c:v>111.3</c:v>
                </c:pt>
                <c:pt idx="75">
                  <c:v>111.6</c:v>
                </c:pt>
                <c:pt idx="76">
                  <c:v>112</c:v>
                </c:pt>
                <c:pt idx="77">
                  <c:v>111.8</c:v>
                </c:pt>
                <c:pt idx="78">
                  <c:v>112.6</c:v>
                </c:pt>
                <c:pt idx="79">
                  <c:v>111.3</c:v>
                </c:pt>
                <c:pt idx="80">
                  <c:v>111.1</c:v>
                </c:pt>
                <c:pt idx="81">
                  <c:v>112.7</c:v>
                </c:pt>
                <c:pt idx="82">
                  <c:v>113.2</c:v>
                </c:pt>
                <c:pt idx="83">
                  <c:v>114</c:v>
                </c:pt>
                <c:pt idx="84">
                  <c:v>114.2</c:v>
                </c:pt>
                <c:pt idx="85">
                  <c:v>115.2</c:v>
                </c:pt>
                <c:pt idx="86">
                  <c:v>114.6</c:v>
                </c:pt>
                <c:pt idx="87">
                  <c:v>113.5</c:v>
                </c:pt>
                <c:pt idx="88">
                  <c:v>112.9</c:v>
                </c:pt>
                <c:pt idx="89">
                  <c:v>111.9</c:v>
                </c:pt>
                <c:pt idx="90">
                  <c:v>112</c:v>
                </c:pt>
                <c:pt idx="91">
                  <c:v>111.8</c:v>
                </c:pt>
                <c:pt idx="92">
                  <c:v>110.6</c:v>
                </c:pt>
                <c:pt idx="93">
                  <c:v>109.4</c:v>
                </c:pt>
                <c:pt idx="94">
                  <c:v>109.1</c:v>
                </c:pt>
                <c:pt idx="95">
                  <c:v>106.4</c:v>
                </c:pt>
                <c:pt idx="96">
                  <c:v>103.7</c:v>
                </c:pt>
                <c:pt idx="97">
                  <c:v>100.8</c:v>
                </c:pt>
                <c:pt idx="98">
                  <c:v>96.7</c:v>
                </c:pt>
                <c:pt idx="99">
                  <c:v>95.5</c:v>
                </c:pt>
                <c:pt idx="100">
                  <c:v>92.7</c:v>
                </c:pt>
                <c:pt idx="101">
                  <c:v>84.1</c:v>
                </c:pt>
                <c:pt idx="102">
                  <c:v>80.3</c:v>
                </c:pt>
                <c:pt idx="103">
                  <c:v>76.8</c:v>
                </c:pt>
                <c:pt idx="104">
                  <c:v>74.900000000000006</c:v>
                </c:pt>
                <c:pt idx="105">
                  <c:v>72.400000000000006</c:v>
                </c:pt>
                <c:pt idx="106">
                  <c:v>69.5</c:v>
                </c:pt>
                <c:pt idx="107">
                  <c:v>70.400000000000006</c:v>
                </c:pt>
                <c:pt idx="108">
                  <c:v>74.099999999999994</c:v>
                </c:pt>
                <c:pt idx="109">
                  <c:v>76.8</c:v>
                </c:pt>
                <c:pt idx="110">
                  <c:v>78.8</c:v>
                </c:pt>
                <c:pt idx="111">
                  <c:v>82.5</c:v>
                </c:pt>
                <c:pt idx="112">
                  <c:v>85.9</c:v>
                </c:pt>
                <c:pt idx="113">
                  <c:v>88.4</c:v>
                </c:pt>
                <c:pt idx="114">
                  <c:v>90.5</c:v>
                </c:pt>
                <c:pt idx="115">
                  <c:v>91.4</c:v>
                </c:pt>
                <c:pt idx="116">
                  <c:v>93.3</c:v>
                </c:pt>
                <c:pt idx="117">
                  <c:v>94</c:v>
                </c:pt>
                <c:pt idx="118">
                  <c:v>93.5</c:v>
                </c:pt>
                <c:pt idx="119">
                  <c:v>97.7</c:v>
                </c:pt>
                <c:pt idx="120">
                  <c:v>99.1</c:v>
                </c:pt>
                <c:pt idx="121">
                  <c:v>98.7</c:v>
                </c:pt>
                <c:pt idx="122">
                  <c:v>100.8</c:v>
                </c:pt>
                <c:pt idx="123">
                  <c:v>102.8</c:v>
                </c:pt>
                <c:pt idx="124">
                  <c:v>104.3</c:v>
                </c:pt>
                <c:pt idx="125">
                  <c:v>105.2</c:v>
                </c:pt>
                <c:pt idx="126">
                  <c:v>105.4</c:v>
                </c:pt>
                <c:pt idx="127">
                  <c:v>107.3</c:v>
                </c:pt>
                <c:pt idx="128">
                  <c:v>108</c:v>
                </c:pt>
                <c:pt idx="129">
                  <c:v>108.8</c:v>
                </c:pt>
                <c:pt idx="130">
                  <c:v>109.8</c:v>
                </c:pt>
                <c:pt idx="131">
                  <c:v>109.8</c:v>
                </c:pt>
                <c:pt idx="132">
                  <c:v>108.7</c:v>
                </c:pt>
                <c:pt idx="133">
                  <c:v>109.1</c:v>
                </c:pt>
                <c:pt idx="134">
                  <c:v>106.8</c:v>
                </c:pt>
                <c:pt idx="135">
                  <c:v>101.6</c:v>
                </c:pt>
                <c:pt idx="136">
                  <c:v>98.5</c:v>
                </c:pt>
                <c:pt idx="137">
                  <c:v>97</c:v>
                </c:pt>
                <c:pt idx="138">
                  <c:v>95.1</c:v>
                </c:pt>
                <c:pt idx="139">
                  <c:v>94</c:v>
                </c:pt>
                <c:pt idx="140">
                  <c:v>92.9</c:v>
                </c:pt>
                <c:pt idx="141">
                  <c:v>92.8</c:v>
                </c:pt>
                <c:pt idx="142">
                  <c:v>95.3</c:v>
                </c:pt>
                <c:pt idx="143">
                  <c:v>95.9</c:v>
                </c:pt>
                <c:pt idx="144">
                  <c:v>92.5</c:v>
                </c:pt>
                <c:pt idx="145">
                  <c:v>91.5</c:v>
                </c:pt>
                <c:pt idx="146">
                  <c:v>89.5</c:v>
                </c:pt>
                <c:pt idx="147">
                  <c:v>88.8</c:v>
                </c:pt>
                <c:pt idx="148">
                  <c:v>87.4</c:v>
                </c:pt>
                <c:pt idx="149">
                  <c:v>85.4</c:v>
                </c:pt>
                <c:pt idx="150">
                  <c:v>87.2</c:v>
                </c:pt>
                <c:pt idx="151">
                  <c:v>88</c:v>
                </c:pt>
                <c:pt idx="152">
                  <c:v>87.6</c:v>
                </c:pt>
                <c:pt idx="153">
                  <c:v>87.6</c:v>
                </c:pt>
                <c:pt idx="154">
                  <c:v>86</c:v>
                </c:pt>
                <c:pt idx="155">
                  <c:v>84.5</c:v>
                </c:pt>
                <c:pt idx="156">
                  <c:v>85.6</c:v>
                </c:pt>
                <c:pt idx="157">
                  <c:v>86.7</c:v>
                </c:pt>
                <c:pt idx="158">
                  <c:v>88.4</c:v>
                </c:pt>
                <c:pt idx="159">
                  <c:v>91.3</c:v>
                </c:pt>
                <c:pt idx="160">
                  <c:v>94.8</c:v>
                </c:pt>
                <c:pt idx="161">
                  <c:v>94.5</c:v>
                </c:pt>
                <c:pt idx="162">
                  <c:v>94.2</c:v>
                </c:pt>
                <c:pt idx="163">
                  <c:v>93.8</c:v>
                </c:pt>
                <c:pt idx="164">
                  <c:v>94</c:v>
                </c:pt>
                <c:pt idx="165">
                  <c:v>93.9</c:v>
                </c:pt>
                <c:pt idx="166">
                  <c:v>95.2</c:v>
                </c:pt>
                <c:pt idx="167">
                  <c:v>94.9</c:v>
                </c:pt>
                <c:pt idx="168">
                  <c:v>94.6</c:v>
                </c:pt>
                <c:pt idx="169">
                  <c:v>93.7</c:v>
                </c:pt>
                <c:pt idx="170">
                  <c:v>93.3</c:v>
                </c:pt>
                <c:pt idx="171">
                  <c:v>91.9</c:v>
                </c:pt>
                <c:pt idx="172">
                  <c:v>91.2</c:v>
                </c:pt>
                <c:pt idx="173">
                  <c:v>91.9</c:v>
                </c:pt>
                <c:pt idx="174">
                  <c:v>94</c:v>
                </c:pt>
                <c:pt idx="175">
                  <c:v>94.1</c:v>
                </c:pt>
                <c:pt idx="176">
                  <c:v>93.9</c:v>
                </c:pt>
                <c:pt idx="177">
                  <c:v>94.5</c:v>
                </c:pt>
                <c:pt idx="178">
                  <c:v>95.6</c:v>
                </c:pt>
                <c:pt idx="179">
                  <c:v>96.2</c:v>
                </c:pt>
                <c:pt idx="180">
                  <c:v>97.4</c:v>
                </c:pt>
                <c:pt idx="181">
                  <c:v>97.9</c:v>
                </c:pt>
                <c:pt idx="182">
                  <c:v>98.8</c:v>
                </c:pt>
                <c:pt idx="183">
                  <c:v>99.9</c:v>
                </c:pt>
                <c:pt idx="184">
                  <c:v>99.9</c:v>
                </c:pt>
                <c:pt idx="185">
                  <c:v>101.7</c:v>
                </c:pt>
                <c:pt idx="186">
                  <c:v>102.5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7323648"/>
        <c:axId val="37911296"/>
      </c:lineChart>
      <c:dateAx>
        <c:axId val="87322624"/>
        <c:scaling>
          <c:orientation val="minMax"/>
          <c:min val="39814"/>
        </c:scaling>
        <c:delete val="0"/>
        <c:axPos val="b"/>
        <c:numFmt formatCode="yyyy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7910720"/>
        <c:crossesAt val="-300"/>
        <c:auto val="1"/>
        <c:lblOffset val="100"/>
        <c:baseTimeUnit val="months"/>
        <c:majorUnit val="1"/>
        <c:majorTimeUnit val="years"/>
      </c:dateAx>
      <c:valAx>
        <c:axId val="37910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7322624"/>
        <c:crosses val="autoZero"/>
        <c:crossBetween val="between"/>
      </c:valAx>
      <c:valAx>
        <c:axId val="37911296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7323648"/>
        <c:crosses val="max"/>
        <c:crossBetween val="between"/>
      </c:valAx>
      <c:dateAx>
        <c:axId val="87323648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37911296"/>
        <c:crosses val="autoZero"/>
        <c:auto val="1"/>
        <c:lblOffset val="100"/>
        <c:baseTimeUnit val="months"/>
      </c:date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B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BE" sz="2800" b="1" i="0" baseline="0">
                <a:effectLst/>
              </a:rPr>
              <a:t>Conjoncture en Belgique et en Wallonie</a:t>
            </a:r>
            <a:endParaRPr lang="fr-BE" sz="28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2"/>
          <c:spPr>
            <a:ln w="28575" cap="rnd">
              <a:solidFill>
                <a:schemeClr val="accent1"/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Feuil1!$A$3:$A$189</c:f>
              <c:numCache>
                <c:formatCode>m/d/yyyy</c:formatCode>
                <c:ptCount val="187"/>
                <c:pt idx="0">
                  <c:v>36647</c:v>
                </c:pt>
                <c:pt idx="1">
                  <c:v>36678</c:v>
                </c:pt>
                <c:pt idx="2">
                  <c:v>36708</c:v>
                </c:pt>
                <c:pt idx="3">
                  <c:v>36739</c:v>
                </c:pt>
                <c:pt idx="4">
                  <c:v>36770</c:v>
                </c:pt>
                <c:pt idx="5">
                  <c:v>36800</c:v>
                </c:pt>
                <c:pt idx="6">
                  <c:v>36831</c:v>
                </c:pt>
                <c:pt idx="7">
                  <c:v>36861</c:v>
                </c:pt>
                <c:pt idx="8">
                  <c:v>36892</c:v>
                </c:pt>
                <c:pt idx="9">
                  <c:v>36923</c:v>
                </c:pt>
                <c:pt idx="10">
                  <c:v>36951</c:v>
                </c:pt>
                <c:pt idx="11">
                  <c:v>36982</c:v>
                </c:pt>
                <c:pt idx="12">
                  <c:v>37012</c:v>
                </c:pt>
                <c:pt idx="13">
                  <c:v>37043</c:v>
                </c:pt>
                <c:pt idx="14">
                  <c:v>37073</c:v>
                </c:pt>
                <c:pt idx="15">
                  <c:v>37104</c:v>
                </c:pt>
                <c:pt idx="16">
                  <c:v>37135</c:v>
                </c:pt>
                <c:pt idx="17">
                  <c:v>37165</c:v>
                </c:pt>
                <c:pt idx="18">
                  <c:v>37196</c:v>
                </c:pt>
                <c:pt idx="19">
                  <c:v>37226</c:v>
                </c:pt>
                <c:pt idx="20">
                  <c:v>37257</c:v>
                </c:pt>
                <c:pt idx="21">
                  <c:v>37288</c:v>
                </c:pt>
                <c:pt idx="22">
                  <c:v>37316</c:v>
                </c:pt>
                <c:pt idx="23">
                  <c:v>37347</c:v>
                </c:pt>
                <c:pt idx="24">
                  <c:v>37377</c:v>
                </c:pt>
                <c:pt idx="25">
                  <c:v>37408</c:v>
                </c:pt>
                <c:pt idx="26">
                  <c:v>37438</c:v>
                </c:pt>
                <c:pt idx="27">
                  <c:v>37469</c:v>
                </c:pt>
                <c:pt idx="28">
                  <c:v>37500</c:v>
                </c:pt>
                <c:pt idx="29">
                  <c:v>37530</c:v>
                </c:pt>
                <c:pt idx="30">
                  <c:v>37561</c:v>
                </c:pt>
                <c:pt idx="31">
                  <c:v>37591</c:v>
                </c:pt>
                <c:pt idx="32">
                  <c:v>37622</c:v>
                </c:pt>
                <c:pt idx="33">
                  <c:v>37653</c:v>
                </c:pt>
                <c:pt idx="34">
                  <c:v>37681</c:v>
                </c:pt>
                <c:pt idx="35">
                  <c:v>37712</c:v>
                </c:pt>
                <c:pt idx="36">
                  <c:v>37742</c:v>
                </c:pt>
                <c:pt idx="37">
                  <c:v>37773</c:v>
                </c:pt>
                <c:pt idx="38">
                  <c:v>37803</c:v>
                </c:pt>
                <c:pt idx="39">
                  <c:v>37834</c:v>
                </c:pt>
                <c:pt idx="40">
                  <c:v>37865</c:v>
                </c:pt>
                <c:pt idx="41">
                  <c:v>37895</c:v>
                </c:pt>
                <c:pt idx="42">
                  <c:v>37926</c:v>
                </c:pt>
                <c:pt idx="43">
                  <c:v>37956</c:v>
                </c:pt>
                <c:pt idx="44">
                  <c:v>37987</c:v>
                </c:pt>
                <c:pt idx="45">
                  <c:v>38018</c:v>
                </c:pt>
                <c:pt idx="46">
                  <c:v>38047</c:v>
                </c:pt>
                <c:pt idx="47">
                  <c:v>38078</c:v>
                </c:pt>
                <c:pt idx="48">
                  <c:v>38108</c:v>
                </c:pt>
                <c:pt idx="49">
                  <c:v>38139</c:v>
                </c:pt>
                <c:pt idx="50">
                  <c:v>38169</c:v>
                </c:pt>
                <c:pt idx="51">
                  <c:v>38200</c:v>
                </c:pt>
                <c:pt idx="52">
                  <c:v>38231</c:v>
                </c:pt>
                <c:pt idx="53">
                  <c:v>38261</c:v>
                </c:pt>
                <c:pt idx="54">
                  <c:v>38292</c:v>
                </c:pt>
                <c:pt idx="55">
                  <c:v>38322</c:v>
                </c:pt>
                <c:pt idx="56">
                  <c:v>38353</c:v>
                </c:pt>
                <c:pt idx="57">
                  <c:v>38384</c:v>
                </c:pt>
                <c:pt idx="58">
                  <c:v>38412</c:v>
                </c:pt>
                <c:pt idx="59">
                  <c:v>38443</c:v>
                </c:pt>
                <c:pt idx="60">
                  <c:v>38473</c:v>
                </c:pt>
                <c:pt idx="61">
                  <c:v>38504</c:v>
                </c:pt>
                <c:pt idx="62">
                  <c:v>38534</c:v>
                </c:pt>
                <c:pt idx="63">
                  <c:v>38565</c:v>
                </c:pt>
                <c:pt idx="64">
                  <c:v>38596</c:v>
                </c:pt>
                <c:pt idx="65">
                  <c:v>38626</c:v>
                </c:pt>
                <c:pt idx="66">
                  <c:v>38657</c:v>
                </c:pt>
                <c:pt idx="67">
                  <c:v>38687</c:v>
                </c:pt>
                <c:pt idx="68">
                  <c:v>38718</c:v>
                </c:pt>
                <c:pt idx="69">
                  <c:v>38749</c:v>
                </c:pt>
                <c:pt idx="70">
                  <c:v>38777</c:v>
                </c:pt>
                <c:pt idx="71">
                  <c:v>38808</c:v>
                </c:pt>
                <c:pt idx="72">
                  <c:v>38838</c:v>
                </c:pt>
                <c:pt idx="73">
                  <c:v>38869</c:v>
                </c:pt>
                <c:pt idx="74">
                  <c:v>38899</c:v>
                </c:pt>
                <c:pt idx="75">
                  <c:v>38930</c:v>
                </c:pt>
                <c:pt idx="76">
                  <c:v>38961</c:v>
                </c:pt>
                <c:pt idx="77">
                  <c:v>38991</c:v>
                </c:pt>
                <c:pt idx="78">
                  <c:v>39022</c:v>
                </c:pt>
                <c:pt idx="79">
                  <c:v>39052</c:v>
                </c:pt>
                <c:pt idx="80">
                  <c:v>39083</c:v>
                </c:pt>
                <c:pt idx="81">
                  <c:v>39114</c:v>
                </c:pt>
                <c:pt idx="82">
                  <c:v>39142</c:v>
                </c:pt>
                <c:pt idx="83">
                  <c:v>39173</c:v>
                </c:pt>
                <c:pt idx="84">
                  <c:v>39203</c:v>
                </c:pt>
                <c:pt idx="85">
                  <c:v>39234</c:v>
                </c:pt>
                <c:pt idx="86">
                  <c:v>39264</c:v>
                </c:pt>
                <c:pt idx="87">
                  <c:v>39295</c:v>
                </c:pt>
                <c:pt idx="88">
                  <c:v>39326</c:v>
                </c:pt>
                <c:pt idx="89">
                  <c:v>39356</c:v>
                </c:pt>
                <c:pt idx="90">
                  <c:v>39387</c:v>
                </c:pt>
                <c:pt idx="91">
                  <c:v>39417</c:v>
                </c:pt>
                <c:pt idx="92">
                  <c:v>39448</c:v>
                </c:pt>
                <c:pt idx="93">
                  <c:v>39479</c:v>
                </c:pt>
                <c:pt idx="94">
                  <c:v>39508</c:v>
                </c:pt>
                <c:pt idx="95">
                  <c:v>39539</c:v>
                </c:pt>
                <c:pt idx="96">
                  <c:v>39569</c:v>
                </c:pt>
                <c:pt idx="97">
                  <c:v>39600</c:v>
                </c:pt>
                <c:pt idx="98">
                  <c:v>39630</c:v>
                </c:pt>
                <c:pt idx="99">
                  <c:v>39661</c:v>
                </c:pt>
                <c:pt idx="100">
                  <c:v>39692</c:v>
                </c:pt>
                <c:pt idx="101">
                  <c:v>39722</c:v>
                </c:pt>
                <c:pt idx="102">
                  <c:v>39753</c:v>
                </c:pt>
                <c:pt idx="103">
                  <c:v>39783</c:v>
                </c:pt>
                <c:pt idx="104">
                  <c:v>39814</c:v>
                </c:pt>
                <c:pt idx="105">
                  <c:v>39845</c:v>
                </c:pt>
                <c:pt idx="106">
                  <c:v>39873</c:v>
                </c:pt>
                <c:pt idx="107">
                  <c:v>39904</c:v>
                </c:pt>
                <c:pt idx="108">
                  <c:v>39934</c:v>
                </c:pt>
                <c:pt idx="109">
                  <c:v>39965</c:v>
                </c:pt>
                <c:pt idx="110">
                  <c:v>39995</c:v>
                </c:pt>
                <c:pt idx="111">
                  <c:v>40026</c:v>
                </c:pt>
                <c:pt idx="112">
                  <c:v>40057</c:v>
                </c:pt>
                <c:pt idx="113">
                  <c:v>40087</c:v>
                </c:pt>
                <c:pt idx="114">
                  <c:v>40118</c:v>
                </c:pt>
                <c:pt idx="115">
                  <c:v>40148</c:v>
                </c:pt>
                <c:pt idx="116">
                  <c:v>40179</c:v>
                </c:pt>
                <c:pt idx="117">
                  <c:v>40210</c:v>
                </c:pt>
                <c:pt idx="118">
                  <c:v>40238</c:v>
                </c:pt>
                <c:pt idx="119">
                  <c:v>40269</c:v>
                </c:pt>
                <c:pt idx="120">
                  <c:v>40299</c:v>
                </c:pt>
                <c:pt idx="121">
                  <c:v>40330</c:v>
                </c:pt>
                <c:pt idx="122">
                  <c:v>40360</c:v>
                </c:pt>
                <c:pt idx="123">
                  <c:v>40391</c:v>
                </c:pt>
                <c:pt idx="124">
                  <c:v>40422</c:v>
                </c:pt>
                <c:pt idx="125">
                  <c:v>40452</c:v>
                </c:pt>
                <c:pt idx="126">
                  <c:v>40483</c:v>
                </c:pt>
                <c:pt idx="127">
                  <c:v>40513</c:v>
                </c:pt>
                <c:pt idx="128">
                  <c:v>40544</c:v>
                </c:pt>
                <c:pt idx="129">
                  <c:v>40575</c:v>
                </c:pt>
                <c:pt idx="130">
                  <c:v>40603</c:v>
                </c:pt>
                <c:pt idx="131">
                  <c:v>40634</c:v>
                </c:pt>
                <c:pt idx="132">
                  <c:v>40664</c:v>
                </c:pt>
                <c:pt idx="133">
                  <c:v>40695</c:v>
                </c:pt>
                <c:pt idx="134">
                  <c:v>40725</c:v>
                </c:pt>
                <c:pt idx="135">
                  <c:v>40756</c:v>
                </c:pt>
                <c:pt idx="136">
                  <c:v>40787</c:v>
                </c:pt>
                <c:pt idx="137">
                  <c:v>40817</c:v>
                </c:pt>
                <c:pt idx="138">
                  <c:v>40848</c:v>
                </c:pt>
                <c:pt idx="139">
                  <c:v>40878</c:v>
                </c:pt>
                <c:pt idx="140">
                  <c:v>40909</c:v>
                </c:pt>
                <c:pt idx="141">
                  <c:v>40940</c:v>
                </c:pt>
                <c:pt idx="142">
                  <c:v>40969</c:v>
                </c:pt>
                <c:pt idx="143">
                  <c:v>41000</c:v>
                </c:pt>
                <c:pt idx="144">
                  <c:v>41030</c:v>
                </c:pt>
                <c:pt idx="145">
                  <c:v>41061</c:v>
                </c:pt>
                <c:pt idx="146">
                  <c:v>41091</c:v>
                </c:pt>
                <c:pt idx="147">
                  <c:v>41122</c:v>
                </c:pt>
                <c:pt idx="148">
                  <c:v>41153</c:v>
                </c:pt>
                <c:pt idx="149">
                  <c:v>41183</c:v>
                </c:pt>
                <c:pt idx="150">
                  <c:v>41214</c:v>
                </c:pt>
                <c:pt idx="151">
                  <c:v>41244</c:v>
                </c:pt>
                <c:pt idx="152">
                  <c:v>41275</c:v>
                </c:pt>
                <c:pt idx="153">
                  <c:v>41306</c:v>
                </c:pt>
                <c:pt idx="154">
                  <c:v>41334</c:v>
                </c:pt>
                <c:pt idx="155">
                  <c:v>41365</c:v>
                </c:pt>
                <c:pt idx="156">
                  <c:v>41395</c:v>
                </c:pt>
                <c:pt idx="157">
                  <c:v>41426</c:v>
                </c:pt>
                <c:pt idx="158">
                  <c:v>41456</c:v>
                </c:pt>
                <c:pt idx="159">
                  <c:v>41487</c:v>
                </c:pt>
                <c:pt idx="160">
                  <c:v>41518</c:v>
                </c:pt>
                <c:pt idx="161">
                  <c:v>41548</c:v>
                </c:pt>
                <c:pt idx="162">
                  <c:v>41579</c:v>
                </c:pt>
                <c:pt idx="163">
                  <c:v>41609</c:v>
                </c:pt>
                <c:pt idx="164">
                  <c:v>41640</c:v>
                </c:pt>
                <c:pt idx="165">
                  <c:v>41671</c:v>
                </c:pt>
                <c:pt idx="166">
                  <c:v>41699</c:v>
                </c:pt>
                <c:pt idx="167">
                  <c:v>41730</c:v>
                </c:pt>
                <c:pt idx="168">
                  <c:v>41760</c:v>
                </c:pt>
                <c:pt idx="169">
                  <c:v>41791</c:v>
                </c:pt>
                <c:pt idx="170">
                  <c:v>41821</c:v>
                </c:pt>
                <c:pt idx="171">
                  <c:v>41852</c:v>
                </c:pt>
                <c:pt idx="172">
                  <c:v>41883</c:v>
                </c:pt>
                <c:pt idx="173">
                  <c:v>41913</c:v>
                </c:pt>
                <c:pt idx="174">
                  <c:v>41944</c:v>
                </c:pt>
                <c:pt idx="175">
                  <c:v>41974</c:v>
                </c:pt>
                <c:pt idx="176">
                  <c:v>42005</c:v>
                </c:pt>
                <c:pt idx="177">
                  <c:v>42036</c:v>
                </c:pt>
                <c:pt idx="178">
                  <c:v>42064</c:v>
                </c:pt>
                <c:pt idx="179">
                  <c:v>42095</c:v>
                </c:pt>
                <c:pt idx="180">
                  <c:v>42125</c:v>
                </c:pt>
                <c:pt idx="181">
                  <c:v>42156</c:v>
                </c:pt>
                <c:pt idx="182">
                  <c:v>42186</c:v>
                </c:pt>
                <c:pt idx="183">
                  <c:v>42217</c:v>
                </c:pt>
                <c:pt idx="184">
                  <c:v>42248</c:v>
                </c:pt>
                <c:pt idx="185">
                  <c:v>42278</c:v>
                </c:pt>
                <c:pt idx="186">
                  <c:v>42309</c:v>
                </c:pt>
              </c:numCache>
            </c:numRef>
          </c:cat>
          <c:val>
            <c:numRef>
              <c:f>Feuil1!$F$3:$F$189</c:f>
              <c:numCache>
                <c:formatCode>General</c:formatCode>
                <c:ptCount val="187"/>
                <c:pt idx="177" formatCode="_ * #,##0_ ;_ * \-#,##0_ ;_ * &quot;-&quot;??_ ;_ @_ ">
                  <c:v>-8.3000000000000007</c:v>
                </c:pt>
                <c:pt idx="178" formatCode="_ * #,##0_ ;_ * \-#,##0_ ;_ * &quot;-&quot;??_ ;_ @_ ">
                  <c:v>-6.3</c:v>
                </c:pt>
                <c:pt idx="179" formatCode="_ * #,##0_ ;_ * \-#,##0_ ;_ * &quot;-&quot;??_ ;_ @_ ">
                  <c:v>-6.2</c:v>
                </c:pt>
                <c:pt idx="180" formatCode="_ * #,##0_ ;_ * \-#,##0_ ;_ * &quot;-&quot;??_ ;_ @_ ">
                  <c:v>-4.9000000000000004</c:v>
                </c:pt>
                <c:pt idx="181" formatCode="_ * #,##0_ ;_ * \-#,##0_ ;_ * &quot;-&quot;??_ ;_ @_ ">
                  <c:v>-3.9</c:v>
                </c:pt>
                <c:pt idx="182" formatCode="_ * #,##0_ ;_ * \-#,##0_ ;_ * &quot;-&quot;??_ ;_ @_ ">
                  <c:v>-4.0999999999999996</c:v>
                </c:pt>
                <c:pt idx="183" formatCode="_ * #,##0_ ;_ * \-#,##0_ ;_ * &quot;-&quot;??_ ;_ @_ ">
                  <c:v>-5.0999999999999996</c:v>
                </c:pt>
                <c:pt idx="184" formatCode="_ * #,##0_ ;_ * \-#,##0_ ;_ * &quot;-&quot;??_ ;_ @_ ">
                  <c:v>-6.8</c:v>
                </c:pt>
                <c:pt idx="185" formatCode="_ * #,##0_ ;_ * \-#,##0_ ;_ * &quot;-&quot;??_ ;_ @_ ">
                  <c:v>-4</c:v>
                </c:pt>
                <c:pt idx="186" formatCode="_ * #,##0_ ;_ * \-#,##0_ ;_ * &quot;-&quot;??_ ;_ @_ ">
                  <c:v>-3.9</c:v>
                </c:pt>
              </c:numCache>
            </c:numRef>
          </c:val>
          <c:smooth val="0"/>
        </c:ser>
        <c:ser>
          <c:idx val="3"/>
          <c:order val="3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Feuil1!$A$3:$A$189</c:f>
              <c:numCache>
                <c:formatCode>m/d/yyyy</c:formatCode>
                <c:ptCount val="187"/>
                <c:pt idx="0">
                  <c:v>36647</c:v>
                </c:pt>
                <c:pt idx="1">
                  <c:v>36678</c:v>
                </c:pt>
                <c:pt idx="2">
                  <c:v>36708</c:v>
                </c:pt>
                <c:pt idx="3">
                  <c:v>36739</c:v>
                </c:pt>
                <c:pt idx="4">
                  <c:v>36770</c:v>
                </c:pt>
                <c:pt idx="5">
                  <c:v>36800</c:v>
                </c:pt>
                <c:pt idx="6">
                  <c:v>36831</c:v>
                </c:pt>
                <c:pt idx="7">
                  <c:v>36861</c:v>
                </c:pt>
                <c:pt idx="8">
                  <c:v>36892</c:v>
                </c:pt>
                <c:pt idx="9">
                  <c:v>36923</c:v>
                </c:pt>
                <c:pt idx="10">
                  <c:v>36951</c:v>
                </c:pt>
                <c:pt idx="11">
                  <c:v>36982</c:v>
                </c:pt>
                <c:pt idx="12">
                  <c:v>37012</c:v>
                </c:pt>
                <c:pt idx="13">
                  <c:v>37043</c:v>
                </c:pt>
                <c:pt idx="14">
                  <c:v>37073</c:v>
                </c:pt>
                <c:pt idx="15">
                  <c:v>37104</c:v>
                </c:pt>
                <c:pt idx="16">
                  <c:v>37135</c:v>
                </c:pt>
                <c:pt idx="17">
                  <c:v>37165</c:v>
                </c:pt>
                <c:pt idx="18">
                  <c:v>37196</c:v>
                </c:pt>
                <c:pt idx="19">
                  <c:v>37226</c:v>
                </c:pt>
                <c:pt idx="20">
                  <c:v>37257</c:v>
                </c:pt>
                <c:pt idx="21">
                  <c:v>37288</c:v>
                </c:pt>
                <c:pt idx="22">
                  <c:v>37316</c:v>
                </c:pt>
                <c:pt idx="23">
                  <c:v>37347</c:v>
                </c:pt>
                <c:pt idx="24">
                  <c:v>37377</c:v>
                </c:pt>
                <c:pt idx="25">
                  <c:v>37408</c:v>
                </c:pt>
                <c:pt idx="26">
                  <c:v>37438</c:v>
                </c:pt>
                <c:pt idx="27">
                  <c:v>37469</c:v>
                </c:pt>
                <c:pt idx="28">
                  <c:v>37500</c:v>
                </c:pt>
                <c:pt idx="29">
                  <c:v>37530</c:v>
                </c:pt>
                <c:pt idx="30">
                  <c:v>37561</c:v>
                </c:pt>
                <c:pt idx="31">
                  <c:v>37591</c:v>
                </c:pt>
                <c:pt idx="32">
                  <c:v>37622</c:v>
                </c:pt>
                <c:pt idx="33">
                  <c:v>37653</c:v>
                </c:pt>
                <c:pt idx="34">
                  <c:v>37681</c:v>
                </c:pt>
                <c:pt idx="35">
                  <c:v>37712</c:v>
                </c:pt>
                <c:pt idx="36">
                  <c:v>37742</c:v>
                </c:pt>
                <c:pt idx="37">
                  <c:v>37773</c:v>
                </c:pt>
                <c:pt idx="38">
                  <c:v>37803</c:v>
                </c:pt>
                <c:pt idx="39">
                  <c:v>37834</c:v>
                </c:pt>
                <c:pt idx="40">
                  <c:v>37865</c:v>
                </c:pt>
                <c:pt idx="41">
                  <c:v>37895</c:v>
                </c:pt>
                <c:pt idx="42">
                  <c:v>37926</c:v>
                </c:pt>
                <c:pt idx="43">
                  <c:v>37956</c:v>
                </c:pt>
                <c:pt idx="44">
                  <c:v>37987</c:v>
                </c:pt>
                <c:pt idx="45">
                  <c:v>38018</c:v>
                </c:pt>
                <c:pt idx="46">
                  <c:v>38047</c:v>
                </c:pt>
                <c:pt idx="47">
                  <c:v>38078</c:v>
                </c:pt>
                <c:pt idx="48">
                  <c:v>38108</c:v>
                </c:pt>
                <c:pt idx="49">
                  <c:v>38139</c:v>
                </c:pt>
                <c:pt idx="50">
                  <c:v>38169</c:v>
                </c:pt>
                <c:pt idx="51">
                  <c:v>38200</c:v>
                </c:pt>
                <c:pt idx="52">
                  <c:v>38231</c:v>
                </c:pt>
                <c:pt idx="53">
                  <c:v>38261</c:v>
                </c:pt>
                <c:pt idx="54">
                  <c:v>38292</c:v>
                </c:pt>
                <c:pt idx="55">
                  <c:v>38322</c:v>
                </c:pt>
                <c:pt idx="56">
                  <c:v>38353</c:v>
                </c:pt>
                <c:pt idx="57">
                  <c:v>38384</c:v>
                </c:pt>
                <c:pt idx="58">
                  <c:v>38412</c:v>
                </c:pt>
                <c:pt idx="59">
                  <c:v>38443</c:v>
                </c:pt>
                <c:pt idx="60">
                  <c:v>38473</c:v>
                </c:pt>
                <c:pt idx="61">
                  <c:v>38504</c:v>
                </c:pt>
                <c:pt idx="62">
                  <c:v>38534</c:v>
                </c:pt>
                <c:pt idx="63">
                  <c:v>38565</c:v>
                </c:pt>
                <c:pt idx="64">
                  <c:v>38596</c:v>
                </c:pt>
                <c:pt idx="65">
                  <c:v>38626</c:v>
                </c:pt>
                <c:pt idx="66">
                  <c:v>38657</c:v>
                </c:pt>
                <c:pt idx="67">
                  <c:v>38687</c:v>
                </c:pt>
                <c:pt idx="68">
                  <c:v>38718</c:v>
                </c:pt>
                <c:pt idx="69">
                  <c:v>38749</c:v>
                </c:pt>
                <c:pt idx="70">
                  <c:v>38777</c:v>
                </c:pt>
                <c:pt idx="71">
                  <c:v>38808</c:v>
                </c:pt>
                <c:pt idx="72">
                  <c:v>38838</c:v>
                </c:pt>
                <c:pt idx="73">
                  <c:v>38869</c:v>
                </c:pt>
                <c:pt idx="74">
                  <c:v>38899</c:v>
                </c:pt>
                <c:pt idx="75">
                  <c:v>38930</c:v>
                </c:pt>
                <c:pt idx="76">
                  <c:v>38961</c:v>
                </c:pt>
                <c:pt idx="77">
                  <c:v>38991</c:v>
                </c:pt>
                <c:pt idx="78">
                  <c:v>39022</c:v>
                </c:pt>
                <c:pt idx="79">
                  <c:v>39052</c:v>
                </c:pt>
                <c:pt idx="80">
                  <c:v>39083</c:v>
                </c:pt>
                <c:pt idx="81">
                  <c:v>39114</c:v>
                </c:pt>
                <c:pt idx="82">
                  <c:v>39142</c:v>
                </c:pt>
                <c:pt idx="83">
                  <c:v>39173</c:v>
                </c:pt>
                <c:pt idx="84">
                  <c:v>39203</c:v>
                </c:pt>
                <c:pt idx="85">
                  <c:v>39234</c:v>
                </c:pt>
                <c:pt idx="86">
                  <c:v>39264</c:v>
                </c:pt>
                <c:pt idx="87">
                  <c:v>39295</c:v>
                </c:pt>
                <c:pt idx="88">
                  <c:v>39326</c:v>
                </c:pt>
                <c:pt idx="89">
                  <c:v>39356</c:v>
                </c:pt>
                <c:pt idx="90">
                  <c:v>39387</c:v>
                </c:pt>
                <c:pt idx="91">
                  <c:v>39417</c:v>
                </c:pt>
                <c:pt idx="92">
                  <c:v>39448</c:v>
                </c:pt>
                <c:pt idx="93">
                  <c:v>39479</c:v>
                </c:pt>
                <c:pt idx="94">
                  <c:v>39508</c:v>
                </c:pt>
                <c:pt idx="95">
                  <c:v>39539</c:v>
                </c:pt>
                <c:pt idx="96">
                  <c:v>39569</c:v>
                </c:pt>
                <c:pt idx="97">
                  <c:v>39600</c:v>
                </c:pt>
                <c:pt idx="98">
                  <c:v>39630</c:v>
                </c:pt>
                <c:pt idx="99">
                  <c:v>39661</c:v>
                </c:pt>
                <c:pt idx="100">
                  <c:v>39692</c:v>
                </c:pt>
                <c:pt idx="101">
                  <c:v>39722</c:v>
                </c:pt>
                <c:pt idx="102">
                  <c:v>39753</c:v>
                </c:pt>
                <c:pt idx="103">
                  <c:v>39783</c:v>
                </c:pt>
                <c:pt idx="104">
                  <c:v>39814</c:v>
                </c:pt>
                <c:pt idx="105">
                  <c:v>39845</c:v>
                </c:pt>
                <c:pt idx="106">
                  <c:v>39873</c:v>
                </c:pt>
                <c:pt idx="107">
                  <c:v>39904</c:v>
                </c:pt>
                <c:pt idx="108">
                  <c:v>39934</c:v>
                </c:pt>
                <c:pt idx="109">
                  <c:v>39965</c:v>
                </c:pt>
                <c:pt idx="110">
                  <c:v>39995</c:v>
                </c:pt>
                <c:pt idx="111">
                  <c:v>40026</c:v>
                </c:pt>
                <c:pt idx="112">
                  <c:v>40057</c:v>
                </c:pt>
                <c:pt idx="113">
                  <c:v>40087</c:v>
                </c:pt>
                <c:pt idx="114">
                  <c:v>40118</c:v>
                </c:pt>
                <c:pt idx="115">
                  <c:v>40148</c:v>
                </c:pt>
                <c:pt idx="116">
                  <c:v>40179</c:v>
                </c:pt>
                <c:pt idx="117">
                  <c:v>40210</c:v>
                </c:pt>
                <c:pt idx="118">
                  <c:v>40238</c:v>
                </c:pt>
                <c:pt idx="119">
                  <c:v>40269</c:v>
                </c:pt>
                <c:pt idx="120">
                  <c:v>40299</c:v>
                </c:pt>
                <c:pt idx="121">
                  <c:v>40330</c:v>
                </c:pt>
                <c:pt idx="122">
                  <c:v>40360</c:v>
                </c:pt>
                <c:pt idx="123">
                  <c:v>40391</c:v>
                </c:pt>
                <c:pt idx="124">
                  <c:v>40422</c:v>
                </c:pt>
                <c:pt idx="125">
                  <c:v>40452</c:v>
                </c:pt>
                <c:pt idx="126">
                  <c:v>40483</c:v>
                </c:pt>
                <c:pt idx="127">
                  <c:v>40513</c:v>
                </c:pt>
                <c:pt idx="128">
                  <c:v>40544</c:v>
                </c:pt>
                <c:pt idx="129">
                  <c:v>40575</c:v>
                </c:pt>
                <c:pt idx="130">
                  <c:v>40603</c:v>
                </c:pt>
                <c:pt idx="131">
                  <c:v>40634</c:v>
                </c:pt>
                <c:pt idx="132">
                  <c:v>40664</c:v>
                </c:pt>
                <c:pt idx="133">
                  <c:v>40695</c:v>
                </c:pt>
                <c:pt idx="134">
                  <c:v>40725</c:v>
                </c:pt>
                <c:pt idx="135">
                  <c:v>40756</c:v>
                </c:pt>
                <c:pt idx="136">
                  <c:v>40787</c:v>
                </c:pt>
                <c:pt idx="137">
                  <c:v>40817</c:v>
                </c:pt>
                <c:pt idx="138">
                  <c:v>40848</c:v>
                </c:pt>
                <c:pt idx="139">
                  <c:v>40878</c:v>
                </c:pt>
                <c:pt idx="140">
                  <c:v>40909</c:v>
                </c:pt>
                <c:pt idx="141">
                  <c:v>40940</c:v>
                </c:pt>
                <c:pt idx="142">
                  <c:v>40969</c:v>
                </c:pt>
                <c:pt idx="143">
                  <c:v>41000</c:v>
                </c:pt>
                <c:pt idx="144">
                  <c:v>41030</c:v>
                </c:pt>
                <c:pt idx="145">
                  <c:v>41061</c:v>
                </c:pt>
                <c:pt idx="146">
                  <c:v>41091</c:v>
                </c:pt>
                <c:pt idx="147">
                  <c:v>41122</c:v>
                </c:pt>
                <c:pt idx="148">
                  <c:v>41153</c:v>
                </c:pt>
                <c:pt idx="149">
                  <c:v>41183</c:v>
                </c:pt>
                <c:pt idx="150">
                  <c:v>41214</c:v>
                </c:pt>
                <c:pt idx="151">
                  <c:v>41244</c:v>
                </c:pt>
                <c:pt idx="152">
                  <c:v>41275</c:v>
                </c:pt>
                <c:pt idx="153">
                  <c:v>41306</c:v>
                </c:pt>
                <c:pt idx="154">
                  <c:v>41334</c:v>
                </c:pt>
                <c:pt idx="155">
                  <c:v>41365</c:v>
                </c:pt>
                <c:pt idx="156">
                  <c:v>41395</c:v>
                </c:pt>
                <c:pt idx="157">
                  <c:v>41426</c:v>
                </c:pt>
                <c:pt idx="158">
                  <c:v>41456</c:v>
                </c:pt>
                <c:pt idx="159">
                  <c:v>41487</c:v>
                </c:pt>
                <c:pt idx="160">
                  <c:v>41518</c:v>
                </c:pt>
                <c:pt idx="161">
                  <c:v>41548</c:v>
                </c:pt>
                <c:pt idx="162">
                  <c:v>41579</c:v>
                </c:pt>
                <c:pt idx="163">
                  <c:v>41609</c:v>
                </c:pt>
                <c:pt idx="164">
                  <c:v>41640</c:v>
                </c:pt>
                <c:pt idx="165">
                  <c:v>41671</c:v>
                </c:pt>
                <c:pt idx="166">
                  <c:v>41699</c:v>
                </c:pt>
                <c:pt idx="167">
                  <c:v>41730</c:v>
                </c:pt>
                <c:pt idx="168">
                  <c:v>41760</c:v>
                </c:pt>
                <c:pt idx="169">
                  <c:v>41791</c:v>
                </c:pt>
                <c:pt idx="170">
                  <c:v>41821</c:v>
                </c:pt>
                <c:pt idx="171">
                  <c:v>41852</c:v>
                </c:pt>
                <c:pt idx="172">
                  <c:v>41883</c:v>
                </c:pt>
                <c:pt idx="173">
                  <c:v>41913</c:v>
                </c:pt>
                <c:pt idx="174">
                  <c:v>41944</c:v>
                </c:pt>
                <c:pt idx="175">
                  <c:v>41974</c:v>
                </c:pt>
                <c:pt idx="176">
                  <c:v>42005</c:v>
                </c:pt>
                <c:pt idx="177">
                  <c:v>42036</c:v>
                </c:pt>
                <c:pt idx="178">
                  <c:v>42064</c:v>
                </c:pt>
                <c:pt idx="179">
                  <c:v>42095</c:v>
                </c:pt>
                <c:pt idx="180">
                  <c:v>42125</c:v>
                </c:pt>
                <c:pt idx="181">
                  <c:v>42156</c:v>
                </c:pt>
                <c:pt idx="182">
                  <c:v>42186</c:v>
                </c:pt>
                <c:pt idx="183">
                  <c:v>42217</c:v>
                </c:pt>
                <c:pt idx="184">
                  <c:v>42248</c:v>
                </c:pt>
                <c:pt idx="185">
                  <c:v>42278</c:v>
                </c:pt>
                <c:pt idx="186">
                  <c:v>42309</c:v>
                </c:pt>
              </c:numCache>
            </c:numRef>
          </c:cat>
          <c:val>
            <c:numRef>
              <c:f>Feuil1!$G$3:$G$189</c:f>
              <c:numCache>
                <c:formatCode>_ * #,##0_ ;_ * \-#,##0_ ;_ * "-"??_ ;_ @_ </c:formatCode>
                <c:ptCount val="187"/>
                <c:pt idx="0">
                  <c:v>8.3000000000000007</c:v>
                </c:pt>
                <c:pt idx="1">
                  <c:v>7.4</c:v>
                </c:pt>
                <c:pt idx="2">
                  <c:v>6.5</c:v>
                </c:pt>
                <c:pt idx="3">
                  <c:v>6.2</c:v>
                </c:pt>
                <c:pt idx="4">
                  <c:v>5.8</c:v>
                </c:pt>
                <c:pt idx="5">
                  <c:v>5.3</c:v>
                </c:pt>
                <c:pt idx="6">
                  <c:v>5</c:v>
                </c:pt>
                <c:pt idx="7">
                  <c:v>4.5</c:v>
                </c:pt>
                <c:pt idx="8">
                  <c:v>3.5</c:v>
                </c:pt>
                <c:pt idx="9">
                  <c:v>1.8</c:v>
                </c:pt>
                <c:pt idx="10">
                  <c:v>-1</c:v>
                </c:pt>
                <c:pt idx="11">
                  <c:v>-4.3</c:v>
                </c:pt>
                <c:pt idx="12">
                  <c:v>-5.9</c:v>
                </c:pt>
                <c:pt idx="13">
                  <c:v>-6.6</c:v>
                </c:pt>
                <c:pt idx="14">
                  <c:v>-7.5</c:v>
                </c:pt>
                <c:pt idx="15">
                  <c:v>-8.9</c:v>
                </c:pt>
                <c:pt idx="16">
                  <c:v>-11.8</c:v>
                </c:pt>
                <c:pt idx="17">
                  <c:v>-14.5</c:v>
                </c:pt>
                <c:pt idx="18">
                  <c:v>-14.9</c:v>
                </c:pt>
                <c:pt idx="19">
                  <c:v>-13.3</c:v>
                </c:pt>
                <c:pt idx="20">
                  <c:v>-11.5</c:v>
                </c:pt>
                <c:pt idx="21">
                  <c:v>-10</c:v>
                </c:pt>
                <c:pt idx="22">
                  <c:v>-8</c:v>
                </c:pt>
                <c:pt idx="23">
                  <c:v>-6.4</c:v>
                </c:pt>
                <c:pt idx="24">
                  <c:v>-5.6</c:v>
                </c:pt>
                <c:pt idx="25">
                  <c:v>-5.7</c:v>
                </c:pt>
                <c:pt idx="26">
                  <c:v>-6.8</c:v>
                </c:pt>
                <c:pt idx="27">
                  <c:v>-8</c:v>
                </c:pt>
                <c:pt idx="28">
                  <c:v>-8.5</c:v>
                </c:pt>
                <c:pt idx="29">
                  <c:v>-8.9</c:v>
                </c:pt>
                <c:pt idx="30">
                  <c:v>-9.4</c:v>
                </c:pt>
                <c:pt idx="31">
                  <c:v>-10</c:v>
                </c:pt>
                <c:pt idx="32">
                  <c:v>-10.8</c:v>
                </c:pt>
                <c:pt idx="33">
                  <c:v>-12.2</c:v>
                </c:pt>
                <c:pt idx="34">
                  <c:v>-14.1</c:v>
                </c:pt>
                <c:pt idx="35">
                  <c:v>-15.2</c:v>
                </c:pt>
                <c:pt idx="36">
                  <c:v>-15.8</c:v>
                </c:pt>
                <c:pt idx="37">
                  <c:v>-15.8</c:v>
                </c:pt>
                <c:pt idx="38">
                  <c:v>-14.9</c:v>
                </c:pt>
                <c:pt idx="39">
                  <c:v>-12.6</c:v>
                </c:pt>
                <c:pt idx="40">
                  <c:v>-9.9</c:v>
                </c:pt>
                <c:pt idx="41">
                  <c:v>-7.8</c:v>
                </c:pt>
                <c:pt idx="42">
                  <c:v>-6</c:v>
                </c:pt>
                <c:pt idx="43">
                  <c:v>-5</c:v>
                </c:pt>
                <c:pt idx="44">
                  <c:v>-4.5</c:v>
                </c:pt>
                <c:pt idx="45">
                  <c:v>-3.9</c:v>
                </c:pt>
                <c:pt idx="46">
                  <c:v>-2.9</c:v>
                </c:pt>
                <c:pt idx="47">
                  <c:v>-1.5</c:v>
                </c:pt>
                <c:pt idx="48">
                  <c:v>-0.5</c:v>
                </c:pt>
                <c:pt idx="49">
                  <c:v>0</c:v>
                </c:pt>
                <c:pt idx="50">
                  <c:v>0.5</c:v>
                </c:pt>
                <c:pt idx="51">
                  <c:v>0.9</c:v>
                </c:pt>
                <c:pt idx="52">
                  <c:v>0.8</c:v>
                </c:pt>
                <c:pt idx="53">
                  <c:v>0.1</c:v>
                </c:pt>
                <c:pt idx="54">
                  <c:v>-1</c:v>
                </c:pt>
                <c:pt idx="55">
                  <c:v>-2</c:v>
                </c:pt>
                <c:pt idx="56">
                  <c:v>-3</c:v>
                </c:pt>
                <c:pt idx="57">
                  <c:v>-3.7</c:v>
                </c:pt>
                <c:pt idx="58">
                  <c:v>-4.7</c:v>
                </c:pt>
                <c:pt idx="59">
                  <c:v>-6.4</c:v>
                </c:pt>
                <c:pt idx="60">
                  <c:v>-7.5</c:v>
                </c:pt>
                <c:pt idx="61">
                  <c:v>-7.8</c:v>
                </c:pt>
                <c:pt idx="62">
                  <c:v>-7.7</c:v>
                </c:pt>
                <c:pt idx="63">
                  <c:v>-6.6</c:v>
                </c:pt>
                <c:pt idx="64">
                  <c:v>-4.2</c:v>
                </c:pt>
                <c:pt idx="65">
                  <c:v>-2</c:v>
                </c:pt>
                <c:pt idx="66">
                  <c:v>-0.7</c:v>
                </c:pt>
                <c:pt idx="67">
                  <c:v>0.1</c:v>
                </c:pt>
                <c:pt idx="68">
                  <c:v>0.9</c:v>
                </c:pt>
                <c:pt idx="69">
                  <c:v>2.1</c:v>
                </c:pt>
                <c:pt idx="70">
                  <c:v>3.5</c:v>
                </c:pt>
                <c:pt idx="71">
                  <c:v>4.9000000000000004</c:v>
                </c:pt>
                <c:pt idx="72">
                  <c:v>5.7</c:v>
                </c:pt>
                <c:pt idx="73">
                  <c:v>6.2</c:v>
                </c:pt>
                <c:pt idx="74">
                  <c:v>6.5</c:v>
                </c:pt>
                <c:pt idx="75">
                  <c:v>6.5</c:v>
                </c:pt>
                <c:pt idx="76">
                  <c:v>6.3</c:v>
                </c:pt>
                <c:pt idx="77">
                  <c:v>6.2</c:v>
                </c:pt>
                <c:pt idx="78">
                  <c:v>6.4</c:v>
                </c:pt>
                <c:pt idx="79">
                  <c:v>6.3</c:v>
                </c:pt>
                <c:pt idx="80">
                  <c:v>5.8</c:v>
                </c:pt>
                <c:pt idx="81">
                  <c:v>5.0999999999999996</c:v>
                </c:pt>
                <c:pt idx="82">
                  <c:v>5.0999999999999996</c:v>
                </c:pt>
                <c:pt idx="83">
                  <c:v>5.8</c:v>
                </c:pt>
                <c:pt idx="84">
                  <c:v>6.7</c:v>
                </c:pt>
                <c:pt idx="85">
                  <c:v>7.1</c:v>
                </c:pt>
                <c:pt idx="86">
                  <c:v>6.7</c:v>
                </c:pt>
                <c:pt idx="87">
                  <c:v>5.5</c:v>
                </c:pt>
                <c:pt idx="88">
                  <c:v>4.2</c:v>
                </c:pt>
                <c:pt idx="89">
                  <c:v>3</c:v>
                </c:pt>
                <c:pt idx="90">
                  <c:v>2.2000000000000002</c:v>
                </c:pt>
                <c:pt idx="91">
                  <c:v>2</c:v>
                </c:pt>
                <c:pt idx="92">
                  <c:v>1.8</c:v>
                </c:pt>
                <c:pt idx="93">
                  <c:v>1.8</c:v>
                </c:pt>
                <c:pt idx="94">
                  <c:v>1.5</c:v>
                </c:pt>
                <c:pt idx="95">
                  <c:v>0.4</c:v>
                </c:pt>
                <c:pt idx="96">
                  <c:v>-0.9</c:v>
                </c:pt>
                <c:pt idx="97">
                  <c:v>-1.7</c:v>
                </c:pt>
                <c:pt idx="98">
                  <c:v>-2.6</c:v>
                </c:pt>
                <c:pt idx="99">
                  <c:v>-4.4000000000000004</c:v>
                </c:pt>
                <c:pt idx="100">
                  <c:v>-8.3000000000000007</c:v>
                </c:pt>
                <c:pt idx="101">
                  <c:v>-14.4</c:v>
                </c:pt>
                <c:pt idx="102">
                  <c:v>-21.3</c:v>
                </c:pt>
                <c:pt idx="103">
                  <c:v>-26.5</c:v>
                </c:pt>
                <c:pt idx="104">
                  <c:v>-29.2</c:v>
                </c:pt>
                <c:pt idx="105">
                  <c:v>-30.8</c:v>
                </c:pt>
                <c:pt idx="106">
                  <c:v>-30.9</c:v>
                </c:pt>
                <c:pt idx="107">
                  <c:v>-29.5</c:v>
                </c:pt>
                <c:pt idx="108">
                  <c:v>-27.1</c:v>
                </c:pt>
                <c:pt idx="109">
                  <c:v>-24.4</c:v>
                </c:pt>
                <c:pt idx="110">
                  <c:v>-21.9</c:v>
                </c:pt>
                <c:pt idx="111">
                  <c:v>-19.3</c:v>
                </c:pt>
                <c:pt idx="112">
                  <c:v>-17</c:v>
                </c:pt>
                <c:pt idx="113">
                  <c:v>-13.8</c:v>
                </c:pt>
                <c:pt idx="114">
                  <c:v>-9.9</c:v>
                </c:pt>
                <c:pt idx="115">
                  <c:v>-7.9</c:v>
                </c:pt>
                <c:pt idx="116">
                  <c:v>-7.2</c:v>
                </c:pt>
                <c:pt idx="117">
                  <c:v>-6.2</c:v>
                </c:pt>
                <c:pt idx="118">
                  <c:v>-4.5</c:v>
                </c:pt>
                <c:pt idx="119">
                  <c:v>-3.9</c:v>
                </c:pt>
                <c:pt idx="120">
                  <c:v>-5</c:v>
                </c:pt>
                <c:pt idx="121">
                  <c:v>-6.2</c:v>
                </c:pt>
                <c:pt idx="122">
                  <c:v>-6.1</c:v>
                </c:pt>
                <c:pt idx="123">
                  <c:v>-5</c:v>
                </c:pt>
                <c:pt idx="124">
                  <c:v>-3.6</c:v>
                </c:pt>
                <c:pt idx="125">
                  <c:v>-2</c:v>
                </c:pt>
                <c:pt idx="126">
                  <c:v>0.5</c:v>
                </c:pt>
                <c:pt idx="127">
                  <c:v>2.9</c:v>
                </c:pt>
                <c:pt idx="128">
                  <c:v>4.5</c:v>
                </c:pt>
                <c:pt idx="129">
                  <c:v>5.5</c:v>
                </c:pt>
                <c:pt idx="130">
                  <c:v>5.0999999999999996</c:v>
                </c:pt>
                <c:pt idx="131">
                  <c:v>2.7</c:v>
                </c:pt>
                <c:pt idx="132">
                  <c:v>0.2</c:v>
                </c:pt>
                <c:pt idx="133">
                  <c:v>-1.3</c:v>
                </c:pt>
                <c:pt idx="134">
                  <c:v>-3.5</c:v>
                </c:pt>
                <c:pt idx="135">
                  <c:v>-6.9</c:v>
                </c:pt>
                <c:pt idx="136">
                  <c:v>-9.3000000000000007</c:v>
                </c:pt>
                <c:pt idx="137">
                  <c:v>-10.199999999999999</c:v>
                </c:pt>
                <c:pt idx="138">
                  <c:v>-10.5</c:v>
                </c:pt>
                <c:pt idx="139">
                  <c:v>-10.3</c:v>
                </c:pt>
                <c:pt idx="140">
                  <c:v>-9.8000000000000007</c:v>
                </c:pt>
                <c:pt idx="141">
                  <c:v>-9.5</c:v>
                </c:pt>
                <c:pt idx="142">
                  <c:v>-9.8000000000000007</c:v>
                </c:pt>
                <c:pt idx="143">
                  <c:v>-10.5</c:v>
                </c:pt>
                <c:pt idx="144">
                  <c:v>-11.1</c:v>
                </c:pt>
                <c:pt idx="145">
                  <c:v>-11.4</c:v>
                </c:pt>
                <c:pt idx="146">
                  <c:v>-11.6</c:v>
                </c:pt>
                <c:pt idx="147">
                  <c:v>-11.7</c:v>
                </c:pt>
                <c:pt idx="148">
                  <c:v>-12.1</c:v>
                </c:pt>
                <c:pt idx="149">
                  <c:v>-13</c:v>
                </c:pt>
                <c:pt idx="150">
                  <c:v>-13.4</c:v>
                </c:pt>
                <c:pt idx="151">
                  <c:v>-12.9</c:v>
                </c:pt>
                <c:pt idx="152">
                  <c:v>-12.5</c:v>
                </c:pt>
                <c:pt idx="153">
                  <c:v>-13.2</c:v>
                </c:pt>
                <c:pt idx="154">
                  <c:v>-14.3</c:v>
                </c:pt>
                <c:pt idx="155">
                  <c:v>-14.2</c:v>
                </c:pt>
                <c:pt idx="156">
                  <c:v>-13.1</c:v>
                </c:pt>
                <c:pt idx="157">
                  <c:v>-12.4</c:v>
                </c:pt>
                <c:pt idx="158">
                  <c:v>-11.2</c:v>
                </c:pt>
                <c:pt idx="159">
                  <c:v>-9.1999999999999993</c:v>
                </c:pt>
                <c:pt idx="160">
                  <c:v>-7.7</c:v>
                </c:pt>
                <c:pt idx="161">
                  <c:v>-6.9</c:v>
                </c:pt>
                <c:pt idx="162">
                  <c:v>-6.3</c:v>
                </c:pt>
                <c:pt idx="163">
                  <c:v>-5.8</c:v>
                </c:pt>
                <c:pt idx="164">
                  <c:v>-5.3</c:v>
                </c:pt>
                <c:pt idx="165">
                  <c:v>-4.7</c:v>
                </c:pt>
                <c:pt idx="166">
                  <c:v>-4.5</c:v>
                </c:pt>
                <c:pt idx="167">
                  <c:v>-5</c:v>
                </c:pt>
                <c:pt idx="168">
                  <c:v>-6</c:v>
                </c:pt>
                <c:pt idx="169">
                  <c:v>-6.8</c:v>
                </c:pt>
                <c:pt idx="170">
                  <c:v>-7.2</c:v>
                </c:pt>
                <c:pt idx="171">
                  <c:v>-7.3</c:v>
                </c:pt>
                <c:pt idx="172">
                  <c:v>-7.2</c:v>
                </c:pt>
                <c:pt idx="173">
                  <c:v>-6.9</c:v>
                </c:pt>
                <c:pt idx="174">
                  <c:v>-6.9</c:v>
                </c:pt>
                <c:pt idx="175">
                  <c:v>-7.2</c:v>
                </c:pt>
                <c:pt idx="176">
                  <c:v>-7.9</c:v>
                </c:pt>
                <c:pt idx="177">
                  <c:v>-7.8</c:v>
                </c:pt>
                <c:pt idx="178">
                  <c:v>-6.8</c:v>
                </c:pt>
                <c:pt idx="179">
                  <c:v>-5.9</c:v>
                </c:pt>
                <c:pt idx="180">
                  <c:v>-5</c:v>
                </c:pt>
                <c:pt idx="181">
                  <c:v>-4.3</c:v>
                </c:pt>
                <c:pt idx="182">
                  <c:v>-4.3</c:v>
                </c:pt>
                <c:pt idx="183">
                  <c:v>-4.8</c:v>
                </c:pt>
                <c:pt idx="184">
                  <c:v>-4.8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7608832"/>
        <c:axId val="37910144"/>
      </c:lineChart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C00000"/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Feuil1!$A$3:$A$189</c:f>
              <c:numCache>
                <c:formatCode>m/d/yyyy</c:formatCode>
                <c:ptCount val="187"/>
                <c:pt idx="0">
                  <c:v>36647</c:v>
                </c:pt>
                <c:pt idx="1">
                  <c:v>36678</c:v>
                </c:pt>
                <c:pt idx="2">
                  <c:v>36708</c:v>
                </c:pt>
                <c:pt idx="3">
                  <c:v>36739</c:v>
                </c:pt>
                <c:pt idx="4">
                  <c:v>36770</c:v>
                </c:pt>
                <c:pt idx="5">
                  <c:v>36800</c:v>
                </c:pt>
                <c:pt idx="6">
                  <c:v>36831</c:v>
                </c:pt>
                <c:pt idx="7">
                  <c:v>36861</c:v>
                </c:pt>
                <c:pt idx="8">
                  <c:v>36892</c:v>
                </c:pt>
                <c:pt idx="9">
                  <c:v>36923</c:v>
                </c:pt>
                <c:pt idx="10">
                  <c:v>36951</c:v>
                </c:pt>
                <c:pt idx="11">
                  <c:v>36982</c:v>
                </c:pt>
                <c:pt idx="12">
                  <c:v>37012</c:v>
                </c:pt>
                <c:pt idx="13">
                  <c:v>37043</c:v>
                </c:pt>
                <c:pt idx="14">
                  <c:v>37073</c:v>
                </c:pt>
                <c:pt idx="15">
                  <c:v>37104</c:v>
                </c:pt>
                <c:pt idx="16">
                  <c:v>37135</c:v>
                </c:pt>
                <c:pt idx="17">
                  <c:v>37165</c:v>
                </c:pt>
                <c:pt idx="18">
                  <c:v>37196</c:v>
                </c:pt>
                <c:pt idx="19">
                  <c:v>37226</c:v>
                </c:pt>
                <c:pt idx="20">
                  <c:v>37257</c:v>
                </c:pt>
                <c:pt idx="21">
                  <c:v>37288</c:v>
                </c:pt>
                <c:pt idx="22">
                  <c:v>37316</c:v>
                </c:pt>
                <c:pt idx="23">
                  <c:v>37347</c:v>
                </c:pt>
                <c:pt idx="24">
                  <c:v>37377</c:v>
                </c:pt>
                <c:pt idx="25">
                  <c:v>37408</c:v>
                </c:pt>
                <c:pt idx="26">
                  <c:v>37438</c:v>
                </c:pt>
                <c:pt idx="27">
                  <c:v>37469</c:v>
                </c:pt>
                <c:pt idx="28">
                  <c:v>37500</c:v>
                </c:pt>
                <c:pt idx="29">
                  <c:v>37530</c:v>
                </c:pt>
                <c:pt idx="30">
                  <c:v>37561</c:v>
                </c:pt>
                <c:pt idx="31">
                  <c:v>37591</c:v>
                </c:pt>
                <c:pt idx="32">
                  <c:v>37622</c:v>
                </c:pt>
                <c:pt idx="33">
                  <c:v>37653</c:v>
                </c:pt>
                <c:pt idx="34">
                  <c:v>37681</c:v>
                </c:pt>
                <c:pt idx="35">
                  <c:v>37712</c:v>
                </c:pt>
                <c:pt idx="36">
                  <c:v>37742</c:v>
                </c:pt>
                <c:pt idx="37">
                  <c:v>37773</c:v>
                </c:pt>
                <c:pt idx="38">
                  <c:v>37803</c:v>
                </c:pt>
                <c:pt idx="39">
                  <c:v>37834</c:v>
                </c:pt>
                <c:pt idx="40">
                  <c:v>37865</c:v>
                </c:pt>
                <c:pt idx="41">
                  <c:v>37895</c:v>
                </c:pt>
                <c:pt idx="42">
                  <c:v>37926</c:v>
                </c:pt>
                <c:pt idx="43">
                  <c:v>37956</c:v>
                </c:pt>
                <c:pt idx="44">
                  <c:v>37987</c:v>
                </c:pt>
                <c:pt idx="45">
                  <c:v>38018</c:v>
                </c:pt>
                <c:pt idx="46">
                  <c:v>38047</c:v>
                </c:pt>
                <c:pt idx="47">
                  <c:v>38078</c:v>
                </c:pt>
                <c:pt idx="48">
                  <c:v>38108</c:v>
                </c:pt>
                <c:pt idx="49">
                  <c:v>38139</c:v>
                </c:pt>
                <c:pt idx="50">
                  <c:v>38169</c:v>
                </c:pt>
                <c:pt idx="51">
                  <c:v>38200</c:v>
                </c:pt>
                <c:pt idx="52">
                  <c:v>38231</c:v>
                </c:pt>
                <c:pt idx="53">
                  <c:v>38261</c:v>
                </c:pt>
                <c:pt idx="54">
                  <c:v>38292</c:v>
                </c:pt>
                <c:pt idx="55">
                  <c:v>38322</c:v>
                </c:pt>
                <c:pt idx="56">
                  <c:v>38353</c:v>
                </c:pt>
                <c:pt idx="57">
                  <c:v>38384</c:v>
                </c:pt>
                <c:pt idx="58">
                  <c:v>38412</c:v>
                </c:pt>
                <c:pt idx="59">
                  <c:v>38443</c:v>
                </c:pt>
                <c:pt idx="60">
                  <c:v>38473</c:v>
                </c:pt>
                <c:pt idx="61">
                  <c:v>38504</c:v>
                </c:pt>
                <c:pt idx="62">
                  <c:v>38534</c:v>
                </c:pt>
                <c:pt idx="63">
                  <c:v>38565</c:v>
                </c:pt>
                <c:pt idx="64">
                  <c:v>38596</c:v>
                </c:pt>
                <c:pt idx="65">
                  <c:v>38626</c:v>
                </c:pt>
                <c:pt idx="66">
                  <c:v>38657</c:v>
                </c:pt>
                <c:pt idx="67">
                  <c:v>38687</c:v>
                </c:pt>
                <c:pt idx="68">
                  <c:v>38718</c:v>
                </c:pt>
                <c:pt idx="69">
                  <c:v>38749</c:v>
                </c:pt>
                <c:pt idx="70">
                  <c:v>38777</c:v>
                </c:pt>
                <c:pt idx="71">
                  <c:v>38808</c:v>
                </c:pt>
                <c:pt idx="72">
                  <c:v>38838</c:v>
                </c:pt>
                <c:pt idx="73">
                  <c:v>38869</c:v>
                </c:pt>
                <c:pt idx="74">
                  <c:v>38899</c:v>
                </c:pt>
                <c:pt idx="75">
                  <c:v>38930</c:v>
                </c:pt>
                <c:pt idx="76">
                  <c:v>38961</c:v>
                </c:pt>
                <c:pt idx="77">
                  <c:v>38991</c:v>
                </c:pt>
                <c:pt idx="78">
                  <c:v>39022</c:v>
                </c:pt>
                <c:pt idx="79">
                  <c:v>39052</c:v>
                </c:pt>
                <c:pt idx="80">
                  <c:v>39083</c:v>
                </c:pt>
                <c:pt idx="81">
                  <c:v>39114</c:v>
                </c:pt>
                <c:pt idx="82">
                  <c:v>39142</c:v>
                </c:pt>
                <c:pt idx="83">
                  <c:v>39173</c:v>
                </c:pt>
                <c:pt idx="84">
                  <c:v>39203</c:v>
                </c:pt>
                <c:pt idx="85">
                  <c:v>39234</c:v>
                </c:pt>
                <c:pt idx="86">
                  <c:v>39264</c:v>
                </c:pt>
                <c:pt idx="87">
                  <c:v>39295</c:v>
                </c:pt>
                <c:pt idx="88">
                  <c:v>39326</c:v>
                </c:pt>
                <c:pt idx="89">
                  <c:v>39356</c:v>
                </c:pt>
                <c:pt idx="90">
                  <c:v>39387</c:v>
                </c:pt>
                <c:pt idx="91">
                  <c:v>39417</c:v>
                </c:pt>
                <c:pt idx="92">
                  <c:v>39448</c:v>
                </c:pt>
                <c:pt idx="93">
                  <c:v>39479</c:v>
                </c:pt>
                <c:pt idx="94">
                  <c:v>39508</c:v>
                </c:pt>
                <c:pt idx="95">
                  <c:v>39539</c:v>
                </c:pt>
                <c:pt idx="96">
                  <c:v>39569</c:v>
                </c:pt>
                <c:pt idx="97">
                  <c:v>39600</c:v>
                </c:pt>
                <c:pt idx="98">
                  <c:v>39630</c:v>
                </c:pt>
                <c:pt idx="99">
                  <c:v>39661</c:v>
                </c:pt>
                <c:pt idx="100">
                  <c:v>39692</c:v>
                </c:pt>
                <c:pt idx="101">
                  <c:v>39722</c:v>
                </c:pt>
                <c:pt idx="102">
                  <c:v>39753</c:v>
                </c:pt>
                <c:pt idx="103">
                  <c:v>39783</c:v>
                </c:pt>
                <c:pt idx="104">
                  <c:v>39814</c:v>
                </c:pt>
                <c:pt idx="105">
                  <c:v>39845</c:v>
                </c:pt>
                <c:pt idx="106">
                  <c:v>39873</c:v>
                </c:pt>
                <c:pt idx="107">
                  <c:v>39904</c:v>
                </c:pt>
                <c:pt idx="108">
                  <c:v>39934</c:v>
                </c:pt>
                <c:pt idx="109">
                  <c:v>39965</c:v>
                </c:pt>
                <c:pt idx="110">
                  <c:v>39995</c:v>
                </c:pt>
                <c:pt idx="111">
                  <c:v>40026</c:v>
                </c:pt>
                <c:pt idx="112">
                  <c:v>40057</c:v>
                </c:pt>
                <c:pt idx="113">
                  <c:v>40087</c:v>
                </c:pt>
                <c:pt idx="114">
                  <c:v>40118</c:v>
                </c:pt>
                <c:pt idx="115">
                  <c:v>40148</c:v>
                </c:pt>
                <c:pt idx="116">
                  <c:v>40179</c:v>
                </c:pt>
                <c:pt idx="117">
                  <c:v>40210</c:v>
                </c:pt>
                <c:pt idx="118">
                  <c:v>40238</c:v>
                </c:pt>
                <c:pt idx="119">
                  <c:v>40269</c:v>
                </c:pt>
                <c:pt idx="120">
                  <c:v>40299</c:v>
                </c:pt>
                <c:pt idx="121">
                  <c:v>40330</c:v>
                </c:pt>
                <c:pt idx="122">
                  <c:v>40360</c:v>
                </c:pt>
                <c:pt idx="123">
                  <c:v>40391</c:v>
                </c:pt>
                <c:pt idx="124">
                  <c:v>40422</c:v>
                </c:pt>
                <c:pt idx="125">
                  <c:v>40452</c:v>
                </c:pt>
                <c:pt idx="126">
                  <c:v>40483</c:v>
                </c:pt>
                <c:pt idx="127">
                  <c:v>40513</c:v>
                </c:pt>
                <c:pt idx="128">
                  <c:v>40544</c:v>
                </c:pt>
                <c:pt idx="129">
                  <c:v>40575</c:v>
                </c:pt>
                <c:pt idx="130">
                  <c:v>40603</c:v>
                </c:pt>
                <c:pt idx="131">
                  <c:v>40634</c:v>
                </c:pt>
                <c:pt idx="132">
                  <c:v>40664</c:v>
                </c:pt>
                <c:pt idx="133">
                  <c:v>40695</c:v>
                </c:pt>
                <c:pt idx="134">
                  <c:v>40725</c:v>
                </c:pt>
                <c:pt idx="135">
                  <c:v>40756</c:v>
                </c:pt>
                <c:pt idx="136">
                  <c:v>40787</c:v>
                </c:pt>
                <c:pt idx="137">
                  <c:v>40817</c:v>
                </c:pt>
                <c:pt idx="138">
                  <c:v>40848</c:v>
                </c:pt>
                <c:pt idx="139">
                  <c:v>40878</c:v>
                </c:pt>
                <c:pt idx="140">
                  <c:v>40909</c:v>
                </c:pt>
                <c:pt idx="141">
                  <c:v>40940</c:v>
                </c:pt>
                <c:pt idx="142">
                  <c:v>40969</c:v>
                </c:pt>
                <c:pt idx="143">
                  <c:v>41000</c:v>
                </c:pt>
                <c:pt idx="144">
                  <c:v>41030</c:v>
                </c:pt>
                <c:pt idx="145">
                  <c:v>41061</c:v>
                </c:pt>
                <c:pt idx="146">
                  <c:v>41091</c:v>
                </c:pt>
                <c:pt idx="147">
                  <c:v>41122</c:v>
                </c:pt>
                <c:pt idx="148">
                  <c:v>41153</c:v>
                </c:pt>
                <c:pt idx="149">
                  <c:v>41183</c:v>
                </c:pt>
                <c:pt idx="150">
                  <c:v>41214</c:v>
                </c:pt>
                <c:pt idx="151">
                  <c:v>41244</c:v>
                </c:pt>
                <c:pt idx="152">
                  <c:v>41275</c:v>
                </c:pt>
                <c:pt idx="153">
                  <c:v>41306</c:v>
                </c:pt>
                <c:pt idx="154">
                  <c:v>41334</c:v>
                </c:pt>
                <c:pt idx="155">
                  <c:v>41365</c:v>
                </c:pt>
                <c:pt idx="156">
                  <c:v>41395</c:v>
                </c:pt>
                <c:pt idx="157">
                  <c:v>41426</c:v>
                </c:pt>
                <c:pt idx="158">
                  <c:v>41456</c:v>
                </c:pt>
                <c:pt idx="159">
                  <c:v>41487</c:v>
                </c:pt>
                <c:pt idx="160">
                  <c:v>41518</c:v>
                </c:pt>
                <c:pt idx="161">
                  <c:v>41548</c:v>
                </c:pt>
                <c:pt idx="162">
                  <c:v>41579</c:v>
                </c:pt>
                <c:pt idx="163">
                  <c:v>41609</c:v>
                </c:pt>
                <c:pt idx="164">
                  <c:v>41640</c:v>
                </c:pt>
                <c:pt idx="165">
                  <c:v>41671</c:v>
                </c:pt>
                <c:pt idx="166">
                  <c:v>41699</c:v>
                </c:pt>
                <c:pt idx="167">
                  <c:v>41730</c:v>
                </c:pt>
                <c:pt idx="168">
                  <c:v>41760</c:v>
                </c:pt>
                <c:pt idx="169">
                  <c:v>41791</c:v>
                </c:pt>
                <c:pt idx="170">
                  <c:v>41821</c:v>
                </c:pt>
                <c:pt idx="171">
                  <c:v>41852</c:v>
                </c:pt>
                <c:pt idx="172">
                  <c:v>41883</c:v>
                </c:pt>
                <c:pt idx="173">
                  <c:v>41913</c:v>
                </c:pt>
                <c:pt idx="174">
                  <c:v>41944</c:v>
                </c:pt>
                <c:pt idx="175">
                  <c:v>41974</c:v>
                </c:pt>
                <c:pt idx="176">
                  <c:v>42005</c:v>
                </c:pt>
                <c:pt idx="177">
                  <c:v>42036</c:v>
                </c:pt>
                <c:pt idx="178">
                  <c:v>42064</c:v>
                </c:pt>
                <c:pt idx="179">
                  <c:v>42095</c:v>
                </c:pt>
                <c:pt idx="180">
                  <c:v>42125</c:v>
                </c:pt>
                <c:pt idx="181">
                  <c:v>42156</c:v>
                </c:pt>
                <c:pt idx="182">
                  <c:v>42186</c:v>
                </c:pt>
                <c:pt idx="183">
                  <c:v>42217</c:v>
                </c:pt>
                <c:pt idx="184">
                  <c:v>42248</c:v>
                </c:pt>
                <c:pt idx="185">
                  <c:v>42278</c:v>
                </c:pt>
                <c:pt idx="186">
                  <c:v>42309</c:v>
                </c:pt>
              </c:numCache>
            </c:numRef>
          </c:cat>
          <c:val>
            <c:numRef>
              <c:f>Feuil1!$D$3:$D$189</c:f>
              <c:numCache>
                <c:formatCode>General</c:formatCode>
                <c:ptCount val="187"/>
                <c:pt idx="177" formatCode="_ * #,##0_ ;_ * \-#,##0_ ;_ * &quot;-&quot;??_ ;_ @_ ">
                  <c:v>-15.2</c:v>
                </c:pt>
                <c:pt idx="178" formatCode="_ * #,##0_ ;_ * \-#,##0_ ;_ * &quot;-&quot;??_ ;_ @_ ">
                  <c:v>-13.2</c:v>
                </c:pt>
                <c:pt idx="179" formatCode="_ * #,##0_ ;_ * \-#,##0_ ;_ * &quot;-&quot;??_ ;_ @_ ">
                  <c:v>-11.2</c:v>
                </c:pt>
                <c:pt idx="180" formatCode="_ * #,##0_ ;_ * \-#,##0_ ;_ * &quot;-&quot;??_ ;_ @_ ">
                  <c:v>-14</c:v>
                </c:pt>
                <c:pt idx="181" formatCode="_ * #,##0_ ;_ * \-#,##0_ ;_ * &quot;-&quot;??_ ;_ @_ ">
                  <c:v>-10.9</c:v>
                </c:pt>
                <c:pt idx="182" formatCode="_ * #,##0_ ;_ * \-#,##0_ ;_ * &quot;-&quot;??_ ;_ @_ ">
                  <c:v>-9.6999999999999993</c:v>
                </c:pt>
                <c:pt idx="183" formatCode="_ * #,##0_ ;_ * \-#,##0_ ;_ * &quot;-&quot;??_ ;_ @_ ">
                  <c:v>-11.1</c:v>
                </c:pt>
                <c:pt idx="184" formatCode="_ * #,##0_ ;_ * \-#,##0_ ;_ * &quot;-&quot;??_ ;_ @_ ">
                  <c:v>-11.9</c:v>
                </c:pt>
                <c:pt idx="185" formatCode="_ * #,##0_ ;_ * \-#,##0_ ;_ * &quot;-&quot;??_ ;_ @_ ">
                  <c:v>-9.3000000000000007</c:v>
                </c:pt>
                <c:pt idx="186" formatCode="_ * #,##0_ ;_ * \-#,##0_ ;_ * &quot;-&quot;??_ ;_ @_ ">
                  <c:v>-8.1</c:v>
                </c:pt>
              </c:numCache>
            </c:numRef>
          </c:val>
          <c:smooth val="0"/>
        </c:ser>
        <c:ser>
          <c:idx val="1"/>
          <c:order val="1"/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numRef>
              <c:f>Feuil1!$A$3:$A$189</c:f>
              <c:numCache>
                <c:formatCode>m/d/yyyy</c:formatCode>
                <c:ptCount val="187"/>
                <c:pt idx="0">
                  <c:v>36647</c:v>
                </c:pt>
                <c:pt idx="1">
                  <c:v>36678</c:v>
                </c:pt>
                <c:pt idx="2">
                  <c:v>36708</c:v>
                </c:pt>
                <c:pt idx="3">
                  <c:v>36739</c:v>
                </c:pt>
                <c:pt idx="4">
                  <c:v>36770</c:v>
                </c:pt>
                <c:pt idx="5">
                  <c:v>36800</c:v>
                </c:pt>
                <c:pt idx="6">
                  <c:v>36831</c:v>
                </c:pt>
                <c:pt idx="7">
                  <c:v>36861</c:v>
                </c:pt>
                <c:pt idx="8">
                  <c:v>36892</c:v>
                </c:pt>
                <c:pt idx="9">
                  <c:v>36923</c:v>
                </c:pt>
                <c:pt idx="10">
                  <c:v>36951</c:v>
                </c:pt>
                <c:pt idx="11">
                  <c:v>36982</c:v>
                </c:pt>
                <c:pt idx="12">
                  <c:v>37012</c:v>
                </c:pt>
                <c:pt idx="13">
                  <c:v>37043</c:v>
                </c:pt>
                <c:pt idx="14">
                  <c:v>37073</c:v>
                </c:pt>
                <c:pt idx="15">
                  <c:v>37104</c:v>
                </c:pt>
                <c:pt idx="16">
                  <c:v>37135</c:v>
                </c:pt>
                <c:pt idx="17">
                  <c:v>37165</c:v>
                </c:pt>
                <c:pt idx="18">
                  <c:v>37196</c:v>
                </c:pt>
                <c:pt idx="19">
                  <c:v>37226</c:v>
                </c:pt>
                <c:pt idx="20">
                  <c:v>37257</c:v>
                </c:pt>
                <c:pt idx="21">
                  <c:v>37288</c:v>
                </c:pt>
                <c:pt idx="22">
                  <c:v>37316</c:v>
                </c:pt>
                <c:pt idx="23">
                  <c:v>37347</c:v>
                </c:pt>
                <c:pt idx="24">
                  <c:v>37377</c:v>
                </c:pt>
                <c:pt idx="25">
                  <c:v>37408</c:v>
                </c:pt>
                <c:pt idx="26">
                  <c:v>37438</c:v>
                </c:pt>
                <c:pt idx="27">
                  <c:v>37469</c:v>
                </c:pt>
                <c:pt idx="28">
                  <c:v>37500</c:v>
                </c:pt>
                <c:pt idx="29">
                  <c:v>37530</c:v>
                </c:pt>
                <c:pt idx="30">
                  <c:v>37561</c:v>
                </c:pt>
                <c:pt idx="31">
                  <c:v>37591</c:v>
                </c:pt>
                <c:pt idx="32">
                  <c:v>37622</c:v>
                </c:pt>
                <c:pt idx="33">
                  <c:v>37653</c:v>
                </c:pt>
                <c:pt idx="34">
                  <c:v>37681</c:v>
                </c:pt>
                <c:pt idx="35">
                  <c:v>37712</c:v>
                </c:pt>
                <c:pt idx="36">
                  <c:v>37742</c:v>
                </c:pt>
                <c:pt idx="37">
                  <c:v>37773</c:v>
                </c:pt>
                <c:pt idx="38">
                  <c:v>37803</c:v>
                </c:pt>
                <c:pt idx="39">
                  <c:v>37834</c:v>
                </c:pt>
                <c:pt idx="40">
                  <c:v>37865</c:v>
                </c:pt>
                <c:pt idx="41">
                  <c:v>37895</c:v>
                </c:pt>
                <c:pt idx="42">
                  <c:v>37926</c:v>
                </c:pt>
                <c:pt idx="43">
                  <c:v>37956</c:v>
                </c:pt>
                <c:pt idx="44">
                  <c:v>37987</c:v>
                </c:pt>
                <c:pt idx="45">
                  <c:v>38018</c:v>
                </c:pt>
                <c:pt idx="46">
                  <c:v>38047</c:v>
                </c:pt>
                <c:pt idx="47">
                  <c:v>38078</c:v>
                </c:pt>
                <c:pt idx="48">
                  <c:v>38108</c:v>
                </c:pt>
                <c:pt idx="49">
                  <c:v>38139</c:v>
                </c:pt>
                <c:pt idx="50">
                  <c:v>38169</c:v>
                </c:pt>
                <c:pt idx="51">
                  <c:v>38200</c:v>
                </c:pt>
                <c:pt idx="52">
                  <c:v>38231</c:v>
                </c:pt>
                <c:pt idx="53">
                  <c:v>38261</c:v>
                </c:pt>
                <c:pt idx="54">
                  <c:v>38292</c:v>
                </c:pt>
                <c:pt idx="55">
                  <c:v>38322</c:v>
                </c:pt>
                <c:pt idx="56">
                  <c:v>38353</c:v>
                </c:pt>
                <c:pt idx="57">
                  <c:v>38384</c:v>
                </c:pt>
                <c:pt idx="58">
                  <c:v>38412</c:v>
                </c:pt>
                <c:pt idx="59">
                  <c:v>38443</c:v>
                </c:pt>
                <c:pt idx="60">
                  <c:v>38473</c:v>
                </c:pt>
                <c:pt idx="61">
                  <c:v>38504</c:v>
                </c:pt>
                <c:pt idx="62">
                  <c:v>38534</c:v>
                </c:pt>
                <c:pt idx="63">
                  <c:v>38565</c:v>
                </c:pt>
                <c:pt idx="64">
                  <c:v>38596</c:v>
                </c:pt>
                <c:pt idx="65">
                  <c:v>38626</c:v>
                </c:pt>
                <c:pt idx="66">
                  <c:v>38657</c:v>
                </c:pt>
                <c:pt idx="67">
                  <c:v>38687</c:v>
                </c:pt>
                <c:pt idx="68">
                  <c:v>38718</c:v>
                </c:pt>
                <c:pt idx="69">
                  <c:v>38749</c:v>
                </c:pt>
                <c:pt idx="70">
                  <c:v>38777</c:v>
                </c:pt>
                <c:pt idx="71">
                  <c:v>38808</c:v>
                </c:pt>
                <c:pt idx="72">
                  <c:v>38838</c:v>
                </c:pt>
                <c:pt idx="73">
                  <c:v>38869</c:v>
                </c:pt>
                <c:pt idx="74">
                  <c:v>38899</c:v>
                </c:pt>
                <c:pt idx="75">
                  <c:v>38930</c:v>
                </c:pt>
                <c:pt idx="76">
                  <c:v>38961</c:v>
                </c:pt>
                <c:pt idx="77">
                  <c:v>38991</c:v>
                </c:pt>
                <c:pt idx="78">
                  <c:v>39022</c:v>
                </c:pt>
                <c:pt idx="79">
                  <c:v>39052</c:v>
                </c:pt>
                <c:pt idx="80">
                  <c:v>39083</c:v>
                </c:pt>
                <c:pt idx="81">
                  <c:v>39114</c:v>
                </c:pt>
                <c:pt idx="82">
                  <c:v>39142</c:v>
                </c:pt>
                <c:pt idx="83">
                  <c:v>39173</c:v>
                </c:pt>
                <c:pt idx="84">
                  <c:v>39203</c:v>
                </c:pt>
                <c:pt idx="85">
                  <c:v>39234</c:v>
                </c:pt>
                <c:pt idx="86">
                  <c:v>39264</c:v>
                </c:pt>
                <c:pt idx="87">
                  <c:v>39295</c:v>
                </c:pt>
                <c:pt idx="88">
                  <c:v>39326</c:v>
                </c:pt>
                <c:pt idx="89">
                  <c:v>39356</c:v>
                </c:pt>
                <c:pt idx="90">
                  <c:v>39387</c:v>
                </c:pt>
                <c:pt idx="91">
                  <c:v>39417</c:v>
                </c:pt>
                <c:pt idx="92">
                  <c:v>39448</c:v>
                </c:pt>
                <c:pt idx="93">
                  <c:v>39479</c:v>
                </c:pt>
                <c:pt idx="94">
                  <c:v>39508</c:v>
                </c:pt>
                <c:pt idx="95">
                  <c:v>39539</c:v>
                </c:pt>
                <c:pt idx="96">
                  <c:v>39569</c:v>
                </c:pt>
                <c:pt idx="97">
                  <c:v>39600</c:v>
                </c:pt>
                <c:pt idx="98">
                  <c:v>39630</c:v>
                </c:pt>
                <c:pt idx="99">
                  <c:v>39661</c:v>
                </c:pt>
                <c:pt idx="100">
                  <c:v>39692</c:v>
                </c:pt>
                <c:pt idx="101">
                  <c:v>39722</c:v>
                </c:pt>
                <c:pt idx="102">
                  <c:v>39753</c:v>
                </c:pt>
                <c:pt idx="103">
                  <c:v>39783</c:v>
                </c:pt>
                <c:pt idx="104">
                  <c:v>39814</c:v>
                </c:pt>
                <c:pt idx="105">
                  <c:v>39845</c:v>
                </c:pt>
                <c:pt idx="106">
                  <c:v>39873</c:v>
                </c:pt>
                <c:pt idx="107">
                  <c:v>39904</c:v>
                </c:pt>
                <c:pt idx="108">
                  <c:v>39934</c:v>
                </c:pt>
                <c:pt idx="109">
                  <c:v>39965</c:v>
                </c:pt>
                <c:pt idx="110">
                  <c:v>39995</c:v>
                </c:pt>
                <c:pt idx="111">
                  <c:v>40026</c:v>
                </c:pt>
                <c:pt idx="112">
                  <c:v>40057</c:v>
                </c:pt>
                <c:pt idx="113">
                  <c:v>40087</c:v>
                </c:pt>
                <c:pt idx="114">
                  <c:v>40118</c:v>
                </c:pt>
                <c:pt idx="115">
                  <c:v>40148</c:v>
                </c:pt>
                <c:pt idx="116">
                  <c:v>40179</c:v>
                </c:pt>
                <c:pt idx="117">
                  <c:v>40210</c:v>
                </c:pt>
                <c:pt idx="118">
                  <c:v>40238</c:v>
                </c:pt>
                <c:pt idx="119">
                  <c:v>40269</c:v>
                </c:pt>
                <c:pt idx="120">
                  <c:v>40299</c:v>
                </c:pt>
                <c:pt idx="121">
                  <c:v>40330</c:v>
                </c:pt>
                <c:pt idx="122">
                  <c:v>40360</c:v>
                </c:pt>
                <c:pt idx="123">
                  <c:v>40391</c:v>
                </c:pt>
                <c:pt idx="124">
                  <c:v>40422</c:v>
                </c:pt>
                <c:pt idx="125">
                  <c:v>40452</c:v>
                </c:pt>
                <c:pt idx="126">
                  <c:v>40483</c:v>
                </c:pt>
                <c:pt idx="127">
                  <c:v>40513</c:v>
                </c:pt>
                <c:pt idx="128">
                  <c:v>40544</c:v>
                </c:pt>
                <c:pt idx="129">
                  <c:v>40575</c:v>
                </c:pt>
                <c:pt idx="130">
                  <c:v>40603</c:v>
                </c:pt>
                <c:pt idx="131">
                  <c:v>40634</c:v>
                </c:pt>
                <c:pt idx="132">
                  <c:v>40664</c:v>
                </c:pt>
                <c:pt idx="133">
                  <c:v>40695</c:v>
                </c:pt>
                <c:pt idx="134">
                  <c:v>40725</c:v>
                </c:pt>
                <c:pt idx="135">
                  <c:v>40756</c:v>
                </c:pt>
                <c:pt idx="136">
                  <c:v>40787</c:v>
                </c:pt>
                <c:pt idx="137">
                  <c:v>40817</c:v>
                </c:pt>
                <c:pt idx="138">
                  <c:v>40848</c:v>
                </c:pt>
                <c:pt idx="139">
                  <c:v>40878</c:v>
                </c:pt>
                <c:pt idx="140">
                  <c:v>40909</c:v>
                </c:pt>
                <c:pt idx="141">
                  <c:v>40940</c:v>
                </c:pt>
                <c:pt idx="142">
                  <c:v>40969</c:v>
                </c:pt>
                <c:pt idx="143">
                  <c:v>41000</c:v>
                </c:pt>
                <c:pt idx="144">
                  <c:v>41030</c:v>
                </c:pt>
                <c:pt idx="145">
                  <c:v>41061</c:v>
                </c:pt>
                <c:pt idx="146">
                  <c:v>41091</c:v>
                </c:pt>
                <c:pt idx="147">
                  <c:v>41122</c:v>
                </c:pt>
                <c:pt idx="148">
                  <c:v>41153</c:v>
                </c:pt>
                <c:pt idx="149">
                  <c:v>41183</c:v>
                </c:pt>
                <c:pt idx="150">
                  <c:v>41214</c:v>
                </c:pt>
                <c:pt idx="151">
                  <c:v>41244</c:v>
                </c:pt>
                <c:pt idx="152">
                  <c:v>41275</c:v>
                </c:pt>
                <c:pt idx="153">
                  <c:v>41306</c:v>
                </c:pt>
                <c:pt idx="154">
                  <c:v>41334</c:v>
                </c:pt>
                <c:pt idx="155">
                  <c:v>41365</c:v>
                </c:pt>
                <c:pt idx="156">
                  <c:v>41395</c:v>
                </c:pt>
                <c:pt idx="157">
                  <c:v>41426</c:v>
                </c:pt>
                <c:pt idx="158">
                  <c:v>41456</c:v>
                </c:pt>
                <c:pt idx="159">
                  <c:v>41487</c:v>
                </c:pt>
                <c:pt idx="160">
                  <c:v>41518</c:v>
                </c:pt>
                <c:pt idx="161">
                  <c:v>41548</c:v>
                </c:pt>
                <c:pt idx="162">
                  <c:v>41579</c:v>
                </c:pt>
                <c:pt idx="163">
                  <c:v>41609</c:v>
                </c:pt>
                <c:pt idx="164">
                  <c:v>41640</c:v>
                </c:pt>
                <c:pt idx="165">
                  <c:v>41671</c:v>
                </c:pt>
                <c:pt idx="166">
                  <c:v>41699</c:v>
                </c:pt>
                <c:pt idx="167">
                  <c:v>41730</c:v>
                </c:pt>
                <c:pt idx="168">
                  <c:v>41760</c:v>
                </c:pt>
                <c:pt idx="169">
                  <c:v>41791</c:v>
                </c:pt>
                <c:pt idx="170">
                  <c:v>41821</c:v>
                </c:pt>
                <c:pt idx="171">
                  <c:v>41852</c:v>
                </c:pt>
                <c:pt idx="172">
                  <c:v>41883</c:v>
                </c:pt>
                <c:pt idx="173">
                  <c:v>41913</c:v>
                </c:pt>
                <c:pt idx="174">
                  <c:v>41944</c:v>
                </c:pt>
                <c:pt idx="175">
                  <c:v>41974</c:v>
                </c:pt>
                <c:pt idx="176">
                  <c:v>42005</c:v>
                </c:pt>
                <c:pt idx="177">
                  <c:v>42036</c:v>
                </c:pt>
                <c:pt idx="178">
                  <c:v>42064</c:v>
                </c:pt>
                <c:pt idx="179">
                  <c:v>42095</c:v>
                </c:pt>
                <c:pt idx="180">
                  <c:v>42125</c:v>
                </c:pt>
                <c:pt idx="181">
                  <c:v>42156</c:v>
                </c:pt>
                <c:pt idx="182">
                  <c:v>42186</c:v>
                </c:pt>
                <c:pt idx="183">
                  <c:v>42217</c:v>
                </c:pt>
                <c:pt idx="184">
                  <c:v>42248</c:v>
                </c:pt>
                <c:pt idx="185">
                  <c:v>42278</c:v>
                </c:pt>
                <c:pt idx="186">
                  <c:v>42309</c:v>
                </c:pt>
              </c:numCache>
            </c:numRef>
          </c:cat>
          <c:val>
            <c:numRef>
              <c:f>Feuil1!$E$3:$E$189</c:f>
              <c:numCache>
                <c:formatCode>_ * #,##0_ ;_ * \-#,##0_ ;_ * "-"??_ ;_ @_ </c:formatCode>
                <c:ptCount val="187"/>
                <c:pt idx="0">
                  <c:v>3.2</c:v>
                </c:pt>
                <c:pt idx="1">
                  <c:v>3.2</c:v>
                </c:pt>
                <c:pt idx="2">
                  <c:v>3.3</c:v>
                </c:pt>
                <c:pt idx="3">
                  <c:v>3.3</c:v>
                </c:pt>
                <c:pt idx="4">
                  <c:v>3.2</c:v>
                </c:pt>
                <c:pt idx="5">
                  <c:v>3.1</c:v>
                </c:pt>
                <c:pt idx="6">
                  <c:v>2.7</c:v>
                </c:pt>
                <c:pt idx="7">
                  <c:v>1.9</c:v>
                </c:pt>
                <c:pt idx="8">
                  <c:v>0.8</c:v>
                </c:pt>
                <c:pt idx="9">
                  <c:v>-0.8</c:v>
                </c:pt>
                <c:pt idx="10">
                  <c:v>-2.5</c:v>
                </c:pt>
                <c:pt idx="11">
                  <c:v>-3.8</c:v>
                </c:pt>
                <c:pt idx="12">
                  <c:v>-4.8</c:v>
                </c:pt>
                <c:pt idx="13">
                  <c:v>-5.6</c:v>
                </c:pt>
                <c:pt idx="14">
                  <c:v>-6.3</c:v>
                </c:pt>
                <c:pt idx="15">
                  <c:v>-7.8</c:v>
                </c:pt>
                <c:pt idx="16">
                  <c:v>-9.6999999999999993</c:v>
                </c:pt>
                <c:pt idx="17">
                  <c:v>-11.4</c:v>
                </c:pt>
                <c:pt idx="18">
                  <c:v>-12.6</c:v>
                </c:pt>
                <c:pt idx="19">
                  <c:v>-12.7</c:v>
                </c:pt>
                <c:pt idx="20">
                  <c:v>-11.9</c:v>
                </c:pt>
                <c:pt idx="21">
                  <c:v>-10.9</c:v>
                </c:pt>
                <c:pt idx="22">
                  <c:v>-9.8000000000000007</c:v>
                </c:pt>
                <c:pt idx="23">
                  <c:v>-9.1</c:v>
                </c:pt>
                <c:pt idx="24">
                  <c:v>-8.8000000000000007</c:v>
                </c:pt>
                <c:pt idx="25">
                  <c:v>-8.9</c:v>
                </c:pt>
                <c:pt idx="26">
                  <c:v>-9.1999999999999993</c:v>
                </c:pt>
                <c:pt idx="27">
                  <c:v>-9.6</c:v>
                </c:pt>
                <c:pt idx="28">
                  <c:v>-10.199999999999999</c:v>
                </c:pt>
                <c:pt idx="29">
                  <c:v>-10.7</c:v>
                </c:pt>
                <c:pt idx="30">
                  <c:v>-11.2</c:v>
                </c:pt>
                <c:pt idx="31">
                  <c:v>-11.5</c:v>
                </c:pt>
                <c:pt idx="32">
                  <c:v>-11.9</c:v>
                </c:pt>
                <c:pt idx="33">
                  <c:v>-12.5</c:v>
                </c:pt>
                <c:pt idx="34">
                  <c:v>-13.2</c:v>
                </c:pt>
                <c:pt idx="35">
                  <c:v>-13.9</c:v>
                </c:pt>
                <c:pt idx="36">
                  <c:v>-14.3</c:v>
                </c:pt>
                <c:pt idx="37">
                  <c:v>-13.9</c:v>
                </c:pt>
                <c:pt idx="38">
                  <c:v>-13.1</c:v>
                </c:pt>
                <c:pt idx="39">
                  <c:v>-12</c:v>
                </c:pt>
                <c:pt idx="40">
                  <c:v>-10.6</c:v>
                </c:pt>
                <c:pt idx="41">
                  <c:v>-9.1999999999999993</c:v>
                </c:pt>
                <c:pt idx="42">
                  <c:v>-8</c:v>
                </c:pt>
                <c:pt idx="43">
                  <c:v>-6.9</c:v>
                </c:pt>
                <c:pt idx="44">
                  <c:v>-6.1</c:v>
                </c:pt>
                <c:pt idx="45">
                  <c:v>-5.6</c:v>
                </c:pt>
                <c:pt idx="46">
                  <c:v>-5.0999999999999996</c:v>
                </c:pt>
                <c:pt idx="47">
                  <c:v>-4.5999999999999996</c:v>
                </c:pt>
                <c:pt idx="48">
                  <c:v>-4.2</c:v>
                </c:pt>
                <c:pt idx="49">
                  <c:v>-3.9</c:v>
                </c:pt>
                <c:pt idx="50">
                  <c:v>-3.7</c:v>
                </c:pt>
                <c:pt idx="51">
                  <c:v>-3.7</c:v>
                </c:pt>
                <c:pt idx="52">
                  <c:v>-3.9</c:v>
                </c:pt>
                <c:pt idx="53">
                  <c:v>-4.3</c:v>
                </c:pt>
                <c:pt idx="54">
                  <c:v>-5</c:v>
                </c:pt>
                <c:pt idx="55">
                  <c:v>-5.7</c:v>
                </c:pt>
                <c:pt idx="56">
                  <c:v>-6.5</c:v>
                </c:pt>
                <c:pt idx="57">
                  <c:v>-7.2</c:v>
                </c:pt>
                <c:pt idx="58">
                  <c:v>-7.8</c:v>
                </c:pt>
                <c:pt idx="59">
                  <c:v>-8.3000000000000007</c:v>
                </c:pt>
                <c:pt idx="60">
                  <c:v>-8.5</c:v>
                </c:pt>
                <c:pt idx="61">
                  <c:v>-8.5</c:v>
                </c:pt>
                <c:pt idx="62">
                  <c:v>-8.1999999999999993</c:v>
                </c:pt>
                <c:pt idx="63">
                  <c:v>-7.6</c:v>
                </c:pt>
                <c:pt idx="64">
                  <c:v>-6.4</c:v>
                </c:pt>
                <c:pt idx="65">
                  <c:v>-5.0999999999999996</c:v>
                </c:pt>
                <c:pt idx="66">
                  <c:v>-4</c:v>
                </c:pt>
                <c:pt idx="67">
                  <c:v>-3</c:v>
                </c:pt>
                <c:pt idx="68">
                  <c:v>-2.5</c:v>
                </c:pt>
                <c:pt idx="69">
                  <c:v>-1.9</c:v>
                </c:pt>
                <c:pt idx="70">
                  <c:v>-1.1000000000000001</c:v>
                </c:pt>
                <c:pt idx="71">
                  <c:v>-0.5</c:v>
                </c:pt>
                <c:pt idx="72">
                  <c:v>0.3</c:v>
                </c:pt>
                <c:pt idx="73">
                  <c:v>0.9</c:v>
                </c:pt>
                <c:pt idx="74">
                  <c:v>1.3</c:v>
                </c:pt>
                <c:pt idx="75">
                  <c:v>1.8</c:v>
                </c:pt>
                <c:pt idx="76">
                  <c:v>2.1</c:v>
                </c:pt>
                <c:pt idx="77">
                  <c:v>2.2999999999999998</c:v>
                </c:pt>
                <c:pt idx="78">
                  <c:v>2.2999999999999998</c:v>
                </c:pt>
                <c:pt idx="79">
                  <c:v>2.2000000000000002</c:v>
                </c:pt>
                <c:pt idx="80">
                  <c:v>2.1</c:v>
                </c:pt>
                <c:pt idx="81">
                  <c:v>2</c:v>
                </c:pt>
                <c:pt idx="82">
                  <c:v>2.1</c:v>
                </c:pt>
                <c:pt idx="83">
                  <c:v>2.2000000000000002</c:v>
                </c:pt>
                <c:pt idx="84">
                  <c:v>2.1</c:v>
                </c:pt>
                <c:pt idx="85">
                  <c:v>1.8</c:v>
                </c:pt>
                <c:pt idx="86">
                  <c:v>1.3</c:v>
                </c:pt>
                <c:pt idx="87">
                  <c:v>0.8</c:v>
                </c:pt>
                <c:pt idx="88">
                  <c:v>0.4</c:v>
                </c:pt>
                <c:pt idx="89">
                  <c:v>0.2</c:v>
                </c:pt>
                <c:pt idx="90">
                  <c:v>0.2</c:v>
                </c:pt>
                <c:pt idx="91">
                  <c:v>0.2</c:v>
                </c:pt>
                <c:pt idx="92">
                  <c:v>0.2</c:v>
                </c:pt>
                <c:pt idx="93">
                  <c:v>-0.4</c:v>
                </c:pt>
                <c:pt idx="94">
                  <c:v>-1.5</c:v>
                </c:pt>
                <c:pt idx="95">
                  <c:v>-2.7</c:v>
                </c:pt>
                <c:pt idx="96">
                  <c:v>-3.9</c:v>
                </c:pt>
                <c:pt idx="97">
                  <c:v>-4.7</c:v>
                </c:pt>
                <c:pt idx="98">
                  <c:v>-5.5</c:v>
                </c:pt>
                <c:pt idx="99">
                  <c:v>-7.5</c:v>
                </c:pt>
                <c:pt idx="100">
                  <c:v>-10.9</c:v>
                </c:pt>
                <c:pt idx="101">
                  <c:v>-15.6</c:v>
                </c:pt>
                <c:pt idx="102">
                  <c:v>-20.5</c:v>
                </c:pt>
                <c:pt idx="103">
                  <c:v>-24.4</c:v>
                </c:pt>
                <c:pt idx="104">
                  <c:v>-26.6</c:v>
                </c:pt>
                <c:pt idx="105">
                  <c:v>-27.6</c:v>
                </c:pt>
                <c:pt idx="106">
                  <c:v>-27.9</c:v>
                </c:pt>
                <c:pt idx="107">
                  <c:v>-27.5</c:v>
                </c:pt>
                <c:pt idx="108">
                  <c:v>-26.7</c:v>
                </c:pt>
                <c:pt idx="109">
                  <c:v>-25</c:v>
                </c:pt>
                <c:pt idx="110">
                  <c:v>-22.5</c:v>
                </c:pt>
                <c:pt idx="111">
                  <c:v>-20.2</c:v>
                </c:pt>
                <c:pt idx="112">
                  <c:v>-17.8</c:v>
                </c:pt>
                <c:pt idx="113">
                  <c:v>-16</c:v>
                </c:pt>
                <c:pt idx="114">
                  <c:v>-14.9</c:v>
                </c:pt>
                <c:pt idx="115">
                  <c:v>-13.8</c:v>
                </c:pt>
                <c:pt idx="116">
                  <c:v>-12.8</c:v>
                </c:pt>
                <c:pt idx="117">
                  <c:v>-12.1</c:v>
                </c:pt>
                <c:pt idx="118">
                  <c:v>-11.4</c:v>
                </c:pt>
                <c:pt idx="119">
                  <c:v>-10.9</c:v>
                </c:pt>
                <c:pt idx="120">
                  <c:v>-10.7</c:v>
                </c:pt>
                <c:pt idx="121">
                  <c:v>-10.6</c:v>
                </c:pt>
                <c:pt idx="122">
                  <c:v>-10.3</c:v>
                </c:pt>
                <c:pt idx="123">
                  <c:v>-9.8000000000000007</c:v>
                </c:pt>
                <c:pt idx="124">
                  <c:v>-9.1</c:v>
                </c:pt>
                <c:pt idx="125">
                  <c:v>-8.3000000000000007</c:v>
                </c:pt>
                <c:pt idx="126">
                  <c:v>-7.6</c:v>
                </c:pt>
                <c:pt idx="127">
                  <c:v>-6.9</c:v>
                </c:pt>
                <c:pt idx="128">
                  <c:v>-6.1</c:v>
                </c:pt>
                <c:pt idx="129">
                  <c:v>-5.4</c:v>
                </c:pt>
                <c:pt idx="130">
                  <c:v>-5.0999999999999996</c:v>
                </c:pt>
                <c:pt idx="131">
                  <c:v>-5.5</c:v>
                </c:pt>
                <c:pt idx="132">
                  <c:v>-6.3</c:v>
                </c:pt>
                <c:pt idx="133">
                  <c:v>-7.7</c:v>
                </c:pt>
                <c:pt idx="134">
                  <c:v>-9.5</c:v>
                </c:pt>
                <c:pt idx="135">
                  <c:v>-11</c:v>
                </c:pt>
                <c:pt idx="136">
                  <c:v>-12.4</c:v>
                </c:pt>
                <c:pt idx="137">
                  <c:v>-13.2</c:v>
                </c:pt>
                <c:pt idx="138">
                  <c:v>-13.4</c:v>
                </c:pt>
                <c:pt idx="139">
                  <c:v>-13.6</c:v>
                </c:pt>
                <c:pt idx="140">
                  <c:v>-13.7</c:v>
                </c:pt>
                <c:pt idx="141">
                  <c:v>-13.9</c:v>
                </c:pt>
                <c:pt idx="142">
                  <c:v>-14.3</c:v>
                </c:pt>
                <c:pt idx="143">
                  <c:v>-14.7</c:v>
                </c:pt>
                <c:pt idx="144">
                  <c:v>-15.3</c:v>
                </c:pt>
                <c:pt idx="145">
                  <c:v>-15.9</c:v>
                </c:pt>
                <c:pt idx="146">
                  <c:v>-16.399999999999999</c:v>
                </c:pt>
                <c:pt idx="147">
                  <c:v>-16.7</c:v>
                </c:pt>
                <c:pt idx="148">
                  <c:v>-16.899999999999999</c:v>
                </c:pt>
                <c:pt idx="149">
                  <c:v>-17.2</c:v>
                </c:pt>
                <c:pt idx="150">
                  <c:v>-17.399999999999999</c:v>
                </c:pt>
                <c:pt idx="151">
                  <c:v>-17.600000000000001</c:v>
                </c:pt>
                <c:pt idx="152">
                  <c:v>-17.8</c:v>
                </c:pt>
                <c:pt idx="153">
                  <c:v>-17.899999999999999</c:v>
                </c:pt>
                <c:pt idx="154">
                  <c:v>-18</c:v>
                </c:pt>
                <c:pt idx="155">
                  <c:v>-18</c:v>
                </c:pt>
                <c:pt idx="156">
                  <c:v>-17.899999999999999</c:v>
                </c:pt>
                <c:pt idx="157">
                  <c:v>-17.5</c:v>
                </c:pt>
                <c:pt idx="158">
                  <c:v>-16.8</c:v>
                </c:pt>
                <c:pt idx="159">
                  <c:v>-15.9</c:v>
                </c:pt>
                <c:pt idx="160">
                  <c:v>-15.1</c:v>
                </c:pt>
                <c:pt idx="161">
                  <c:v>-14.3</c:v>
                </c:pt>
                <c:pt idx="162">
                  <c:v>-13.6</c:v>
                </c:pt>
                <c:pt idx="163">
                  <c:v>-13.3</c:v>
                </c:pt>
                <c:pt idx="164">
                  <c:v>-13.1</c:v>
                </c:pt>
                <c:pt idx="165">
                  <c:v>-13.1</c:v>
                </c:pt>
                <c:pt idx="166">
                  <c:v>-13.5</c:v>
                </c:pt>
                <c:pt idx="167">
                  <c:v>-13.8</c:v>
                </c:pt>
                <c:pt idx="168">
                  <c:v>-14.2</c:v>
                </c:pt>
                <c:pt idx="169">
                  <c:v>-14.6</c:v>
                </c:pt>
                <c:pt idx="170">
                  <c:v>-14.7</c:v>
                </c:pt>
                <c:pt idx="171">
                  <c:v>-14.6</c:v>
                </c:pt>
                <c:pt idx="172">
                  <c:v>-14.3</c:v>
                </c:pt>
                <c:pt idx="173">
                  <c:v>-13.7</c:v>
                </c:pt>
                <c:pt idx="174">
                  <c:v>-13.1</c:v>
                </c:pt>
                <c:pt idx="175">
                  <c:v>-12.7</c:v>
                </c:pt>
                <c:pt idx="176">
                  <c:v>-12.6</c:v>
                </c:pt>
                <c:pt idx="177">
                  <c:v>-12.8</c:v>
                </c:pt>
                <c:pt idx="178">
                  <c:v>-12.7</c:v>
                </c:pt>
                <c:pt idx="179">
                  <c:v>-12.4</c:v>
                </c:pt>
                <c:pt idx="180">
                  <c:v>-11.9</c:v>
                </c:pt>
                <c:pt idx="181">
                  <c:v>-11.4</c:v>
                </c:pt>
                <c:pt idx="182">
                  <c:v>-10.9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7675392"/>
        <c:axId val="44940608"/>
      </c:lineChart>
      <c:dateAx>
        <c:axId val="87608832"/>
        <c:scaling>
          <c:orientation val="minMax"/>
          <c:min val="39814"/>
        </c:scaling>
        <c:delete val="0"/>
        <c:axPos val="b"/>
        <c:numFmt formatCode="yyyy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7910144"/>
        <c:crossesAt val="-300"/>
        <c:auto val="1"/>
        <c:lblOffset val="100"/>
        <c:baseTimeUnit val="months"/>
        <c:majorUnit val="1"/>
        <c:majorTimeUnit val="years"/>
      </c:dateAx>
      <c:valAx>
        <c:axId val="37910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7608832"/>
        <c:crosses val="autoZero"/>
        <c:crossBetween val="between"/>
      </c:valAx>
      <c:valAx>
        <c:axId val="44940608"/>
        <c:scaling>
          <c:orientation val="minMax"/>
        </c:scaling>
        <c:delete val="1"/>
        <c:axPos val="r"/>
        <c:numFmt formatCode="General" sourceLinked="1"/>
        <c:majorTickMark val="out"/>
        <c:minorTickMark val="none"/>
        <c:tickLblPos val="nextTo"/>
        <c:crossAx val="87675392"/>
        <c:crosses val="max"/>
        <c:crossBetween val="between"/>
      </c:valAx>
      <c:dateAx>
        <c:axId val="87675392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44940608"/>
        <c:crosses val="autoZero"/>
        <c:auto val="1"/>
        <c:lblOffset val="100"/>
        <c:baseTimeUnit val="months"/>
      </c:date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2">
    <c:autoUpdate val="0"/>
  </c:externalData>
  <c:userShapes r:id="rId3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0.13112</cdr:x>
      <cdr:y>0.63563</cdr:y>
    </cdr:from>
    <cdr:to>
      <cdr:x>0.49571</cdr:x>
      <cdr:y>0.85146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935474" y="2893973"/>
          <a:ext cx="2601027" cy="9827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BE" sz="1400" b="0" dirty="0">
              <a:solidFill>
                <a:schemeClr val="accent2"/>
              </a:solidFill>
            </a:rPr>
            <a:t>Indice </a:t>
          </a:r>
          <a:r>
            <a:rPr lang="fr-BE" sz="1400" b="0" dirty="0" smtClean="0">
              <a:solidFill>
                <a:schemeClr val="accent2"/>
              </a:solidFill>
            </a:rPr>
            <a:t>INSEE du</a:t>
          </a:r>
          <a:r>
            <a:rPr lang="fr-BE" sz="1400" b="0" baseline="0" dirty="0" smtClean="0">
              <a:solidFill>
                <a:schemeClr val="accent2"/>
              </a:solidFill>
            </a:rPr>
            <a:t> </a:t>
          </a:r>
          <a:r>
            <a:rPr lang="fr-BE" sz="1400" b="0" baseline="0" dirty="0">
              <a:solidFill>
                <a:schemeClr val="accent2"/>
              </a:solidFill>
            </a:rPr>
            <a:t>climat des</a:t>
          </a:r>
        </a:p>
        <a:p xmlns:a="http://schemas.openxmlformats.org/drawingml/2006/main">
          <a:pPr algn="ctr"/>
          <a:r>
            <a:rPr lang="fr-BE" sz="1400" b="0" baseline="0" dirty="0">
              <a:solidFill>
                <a:schemeClr val="accent2"/>
              </a:solidFill>
            </a:rPr>
            <a:t> affaires en France</a:t>
          </a:r>
          <a:endParaRPr lang="fr-BE" sz="1400" b="0" dirty="0">
            <a:solidFill>
              <a:schemeClr val="accent2"/>
            </a:solidFill>
          </a:endParaRPr>
        </a:p>
        <a:p xmlns:a="http://schemas.openxmlformats.org/drawingml/2006/main">
          <a:pPr algn="ctr"/>
          <a:r>
            <a:rPr lang="fr-BE" sz="1100" b="0" dirty="0">
              <a:solidFill>
                <a:schemeClr val="accent2"/>
              </a:solidFill>
            </a:rPr>
            <a:t>(axe de droite)</a:t>
          </a:r>
        </a:p>
      </cdr:txBody>
    </cdr:sp>
  </cdr:relSizeAnchor>
  <cdr:relSizeAnchor xmlns:cdr="http://schemas.openxmlformats.org/drawingml/2006/chartDrawing">
    <cdr:from>
      <cdr:x>0.37358</cdr:x>
      <cdr:y>0.45816</cdr:y>
    </cdr:from>
    <cdr:to>
      <cdr:x>0.44726</cdr:x>
      <cdr:y>0.6493</cdr:y>
    </cdr:to>
    <cdr:cxnSp macro="">
      <cdr:nvCxnSpPr>
        <cdr:cNvPr id="3" name="Connecteur droit avec flèche 2"/>
        <cdr:cNvCxnSpPr/>
      </cdr:nvCxnSpPr>
      <cdr:spPr>
        <a:xfrm xmlns:a="http://schemas.openxmlformats.org/drawingml/2006/main" flipV="1">
          <a:off x="2665213" y="2085976"/>
          <a:ext cx="525662" cy="870235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accent2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0.14013</cdr:y>
    </cdr:from>
    <cdr:to>
      <cdr:x>0.40131</cdr:x>
      <cdr:y>0.30962</cdr:y>
    </cdr:to>
    <cdr:sp macro="" textlink="">
      <cdr:nvSpPr>
        <cdr:cNvPr id="5" name="ZoneTexte 1"/>
        <cdr:cNvSpPr txBox="1"/>
      </cdr:nvSpPr>
      <cdr:spPr>
        <a:xfrm xmlns:a="http://schemas.openxmlformats.org/drawingml/2006/main">
          <a:off x="0" y="638021"/>
          <a:ext cx="2863038" cy="7716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BE" sz="1400" b="0" dirty="0">
              <a:solidFill>
                <a:schemeClr val="accent1"/>
              </a:solidFill>
            </a:rPr>
            <a:t>Indice IFO</a:t>
          </a:r>
          <a:r>
            <a:rPr lang="fr-BE" sz="1400" b="0" baseline="0" dirty="0">
              <a:solidFill>
                <a:schemeClr val="accent1"/>
              </a:solidFill>
            </a:rPr>
            <a:t> </a:t>
          </a:r>
          <a:r>
            <a:rPr lang="fr-BE" sz="1400" b="0" dirty="0">
              <a:solidFill>
                <a:schemeClr val="accent1"/>
              </a:solidFill>
            </a:rPr>
            <a:t>du</a:t>
          </a:r>
          <a:r>
            <a:rPr lang="fr-BE" sz="1400" b="0" baseline="0" dirty="0">
              <a:solidFill>
                <a:schemeClr val="accent1"/>
              </a:solidFill>
            </a:rPr>
            <a:t> climat </a:t>
          </a:r>
        </a:p>
        <a:p xmlns:a="http://schemas.openxmlformats.org/drawingml/2006/main">
          <a:pPr algn="ctr"/>
          <a:r>
            <a:rPr lang="fr-BE" sz="1400" b="0" baseline="0" dirty="0">
              <a:solidFill>
                <a:schemeClr val="accent1"/>
              </a:solidFill>
            </a:rPr>
            <a:t>des affaires en Allemagne</a:t>
          </a:r>
          <a:endParaRPr lang="fr-BE" sz="1400" b="0" dirty="0">
            <a:solidFill>
              <a:schemeClr val="accent1"/>
            </a:solidFill>
          </a:endParaRPr>
        </a:p>
        <a:p xmlns:a="http://schemas.openxmlformats.org/drawingml/2006/main">
          <a:pPr algn="ctr"/>
          <a:r>
            <a:rPr lang="fr-BE" sz="1100" b="0" dirty="0">
              <a:solidFill>
                <a:schemeClr val="accent1"/>
              </a:solidFill>
            </a:rPr>
            <a:t>(axe de droite)</a:t>
          </a:r>
        </a:p>
      </cdr:txBody>
    </cdr:sp>
  </cdr:relSizeAnchor>
  <cdr:relSizeAnchor xmlns:cdr="http://schemas.openxmlformats.org/drawingml/2006/chartDrawing">
    <cdr:from>
      <cdr:x>0.19176</cdr:x>
      <cdr:y>0.29829</cdr:y>
    </cdr:from>
    <cdr:to>
      <cdr:x>0.20187</cdr:x>
      <cdr:y>0.36155</cdr:y>
    </cdr:to>
    <cdr:cxnSp macro="">
      <cdr:nvCxnSpPr>
        <cdr:cNvPr id="6" name="Connecteur droit avec flèche 5"/>
        <cdr:cNvCxnSpPr/>
      </cdr:nvCxnSpPr>
      <cdr:spPr>
        <a:xfrm xmlns:a="http://schemas.openxmlformats.org/drawingml/2006/main">
          <a:off x="1368084" y="1358081"/>
          <a:ext cx="72077" cy="288024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0.43593</cdr:x>
      <cdr:y>0.76481</cdr:y>
    </cdr:from>
    <cdr:to>
      <cdr:x>0.85985</cdr:x>
      <cdr:y>0.92692</cdr:y>
    </cdr:to>
    <cdr:sp macro="" textlink="">
      <cdr:nvSpPr>
        <cdr:cNvPr id="7" name="ZoneTexte 1"/>
        <cdr:cNvSpPr txBox="1"/>
      </cdr:nvSpPr>
      <cdr:spPr>
        <a:xfrm xmlns:a="http://schemas.openxmlformats.org/drawingml/2006/main">
          <a:off x="3110000" y="3482153"/>
          <a:ext cx="3024390" cy="7380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BE" sz="1400" dirty="0">
              <a:solidFill>
                <a:srgbClr val="C00000"/>
              </a:solidFill>
            </a:rPr>
            <a:t>Courbe de conjoncture wallonne</a:t>
          </a:r>
        </a:p>
        <a:p xmlns:a="http://schemas.openxmlformats.org/drawingml/2006/main">
          <a:pPr algn="ctr"/>
          <a:r>
            <a:rPr lang="fr-BE" sz="1100" dirty="0">
              <a:solidFill>
                <a:srgbClr val="C00000"/>
              </a:solidFill>
            </a:rPr>
            <a:t>(axe de gauche)</a:t>
          </a:r>
        </a:p>
      </cdr:txBody>
    </cdr:sp>
  </cdr:relSizeAnchor>
  <cdr:relSizeAnchor xmlns:cdr="http://schemas.openxmlformats.org/drawingml/2006/chartDrawing">
    <cdr:from>
      <cdr:x>0.60214</cdr:x>
      <cdr:y>0.69247</cdr:y>
    </cdr:from>
    <cdr:to>
      <cdr:x>0.62366</cdr:x>
      <cdr:y>0.76481</cdr:y>
    </cdr:to>
    <cdr:cxnSp macro="">
      <cdr:nvCxnSpPr>
        <cdr:cNvPr id="8" name="Connecteur droit avec flèche 7"/>
        <cdr:cNvCxnSpPr/>
      </cdr:nvCxnSpPr>
      <cdr:spPr>
        <a:xfrm xmlns:a="http://schemas.openxmlformats.org/drawingml/2006/main" flipH="1" flipV="1">
          <a:off x="4295775" y="3152776"/>
          <a:ext cx="153531" cy="329378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C00000"/>
          </a:solidFill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0.66664</cdr:x>
      <cdr:y>0.8886</cdr:y>
    </cdr:from>
    <cdr:to>
      <cdr:x>0.96233</cdr:x>
      <cdr:y>0.95064</cdr:y>
    </cdr:to>
    <cdr:sp macro="" textlink="">
      <cdr:nvSpPr>
        <cdr:cNvPr id="10" name="ZoneTexte 1"/>
        <cdr:cNvSpPr txBox="1"/>
      </cdr:nvSpPr>
      <cdr:spPr>
        <a:xfrm xmlns:a="http://schemas.openxmlformats.org/drawingml/2006/main">
          <a:off x="5761335" y="4333527"/>
          <a:ext cx="2555437" cy="3025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BE" sz="1000" dirty="0"/>
            <a:t>Sources : CES</a:t>
          </a:r>
          <a:r>
            <a:rPr lang="fr-BE" sz="1000" baseline="0" dirty="0"/>
            <a:t> </a:t>
          </a:r>
          <a:r>
            <a:rPr lang="fr-BE" sz="1000" baseline="0" dirty="0" err="1"/>
            <a:t>ifo</a:t>
          </a:r>
          <a:r>
            <a:rPr lang="fr-BE" sz="1000" baseline="0" dirty="0"/>
            <a:t> Group Munich, INSEE et BNB</a:t>
          </a:r>
          <a:endParaRPr lang="fr-BE" sz="10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0.04174</cdr:x>
      <cdr:y>0.19463</cdr:y>
    </cdr:from>
    <cdr:to>
      <cdr:x>0.32704</cdr:x>
      <cdr:y>0.26658</cdr:y>
    </cdr:to>
    <cdr:sp macro="" textlink="">
      <cdr:nvSpPr>
        <cdr:cNvPr id="5" name="ZoneTexte 1"/>
        <cdr:cNvSpPr txBox="1"/>
      </cdr:nvSpPr>
      <cdr:spPr>
        <a:xfrm xmlns:a="http://schemas.openxmlformats.org/drawingml/2006/main">
          <a:off x="360735" y="949151"/>
          <a:ext cx="2465664" cy="3509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BE" sz="1400" b="0" dirty="0">
              <a:solidFill>
                <a:schemeClr val="accent1"/>
              </a:solidFill>
            </a:rPr>
            <a:t>Courbe de conjoncture Belge</a:t>
          </a:r>
        </a:p>
      </cdr:txBody>
    </cdr:sp>
  </cdr:relSizeAnchor>
  <cdr:relSizeAnchor xmlns:cdr="http://schemas.openxmlformats.org/drawingml/2006/chartDrawing">
    <cdr:from>
      <cdr:x>0.18338</cdr:x>
      <cdr:y>0.25369</cdr:y>
    </cdr:from>
    <cdr:to>
      <cdr:x>0.27504</cdr:x>
      <cdr:y>0.34228</cdr:y>
    </cdr:to>
    <cdr:cxnSp macro="">
      <cdr:nvCxnSpPr>
        <cdr:cNvPr id="6" name="Connecteur droit avec flèche 5"/>
        <cdr:cNvCxnSpPr/>
      </cdr:nvCxnSpPr>
      <cdr:spPr>
        <a:xfrm xmlns:a="http://schemas.openxmlformats.org/drawingml/2006/main">
          <a:off x="1584871" y="1237183"/>
          <a:ext cx="792088" cy="432048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0.1916</cdr:x>
      <cdr:y>0.71251</cdr:y>
    </cdr:from>
    <cdr:to>
      <cdr:x>0.61552</cdr:x>
      <cdr:y>0.81172</cdr:y>
    </cdr:to>
    <cdr:sp macro="" textlink="">
      <cdr:nvSpPr>
        <cdr:cNvPr id="7" name="ZoneTexte 1"/>
        <cdr:cNvSpPr txBox="1"/>
      </cdr:nvSpPr>
      <cdr:spPr>
        <a:xfrm xmlns:a="http://schemas.openxmlformats.org/drawingml/2006/main">
          <a:off x="1366948" y="3244017"/>
          <a:ext cx="3024340" cy="4516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BE" sz="1400" dirty="0">
              <a:solidFill>
                <a:srgbClr val="C00000"/>
              </a:solidFill>
            </a:rPr>
            <a:t>Courbe de conjoncture wallonne</a:t>
          </a:r>
        </a:p>
      </cdr:txBody>
    </cdr:sp>
  </cdr:relSizeAnchor>
  <cdr:relSizeAnchor xmlns:cdr="http://schemas.openxmlformats.org/drawingml/2006/chartDrawing">
    <cdr:from>
      <cdr:x>0.41255</cdr:x>
      <cdr:y>0.62971</cdr:y>
    </cdr:from>
    <cdr:to>
      <cdr:x>0.45795</cdr:x>
      <cdr:y>0.71339</cdr:y>
    </cdr:to>
    <cdr:cxnSp macro="">
      <cdr:nvCxnSpPr>
        <cdr:cNvPr id="8" name="Connecteur droit avec flèche 7"/>
        <cdr:cNvCxnSpPr/>
      </cdr:nvCxnSpPr>
      <cdr:spPr>
        <a:xfrm xmlns:a="http://schemas.openxmlformats.org/drawingml/2006/main" flipV="1">
          <a:off x="2943225" y="2867032"/>
          <a:ext cx="323878" cy="380993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C00000"/>
          </a:solidFill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0.8202</cdr:x>
      <cdr:y>0.88354</cdr:y>
    </cdr:from>
    <cdr:to>
      <cdr:x>0.93992</cdr:x>
      <cdr:y>0.94558</cdr:y>
    </cdr:to>
    <cdr:sp macro="" textlink="">
      <cdr:nvSpPr>
        <cdr:cNvPr id="9" name="ZoneTexte 1"/>
        <cdr:cNvSpPr txBox="1"/>
      </cdr:nvSpPr>
      <cdr:spPr>
        <a:xfrm xmlns:a="http://schemas.openxmlformats.org/drawingml/2006/main">
          <a:off x="5851525" y="4022725"/>
          <a:ext cx="854075" cy="2824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BE" sz="1000" dirty="0"/>
            <a:t>Sources : </a:t>
          </a:r>
          <a:r>
            <a:rPr lang="fr-BE" sz="1000" baseline="0" dirty="0"/>
            <a:t>BNB</a:t>
          </a:r>
          <a:endParaRPr lang="fr-BE" sz="10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4F87A475-7F13-46B1-946E-A85D9FDE314D}" type="datetimeFigureOut">
              <a:rPr lang="fr-BE" smtClean="0"/>
              <a:t>15/12/2015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3367E97B-887E-4D09-84D9-28E302F78E6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346953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90A4A08E-06BB-4ECF-B2C4-F23650B14659}" type="datetimeFigureOut">
              <a:rPr lang="fr-BE" smtClean="0"/>
              <a:t>15/12/2015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0F49C98E-4B0E-4C53-A95D-940D9D9D904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18116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9C98E-4B0E-4C53-A95D-940D9D9D904A}" type="slidenum">
              <a:rPr lang="fr-BE" smtClean="0"/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53099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9C98E-4B0E-4C53-A95D-940D9D9D904A}" type="slidenum">
              <a:rPr lang="fr-BE" smtClean="0"/>
              <a:t>14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65051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371600"/>
            <a:ext cx="7848600" cy="1927225"/>
          </a:xfrm>
        </p:spPr>
        <p:txBody>
          <a:bodyPr anchor="b">
            <a:noAutofit/>
          </a:bodyPr>
          <a:lstStyle>
            <a:lvl1pPr>
              <a:defRPr sz="3600" b="1" i="0" cap="none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3505200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315687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67544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1176" y="6453336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spc="0">
                <a:solidFill>
                  <a:srgbClr val="315687"/>
                </a:solidFill>
                <a:latin typeface="Calibri" pitchFamily="34" charset="0"/>
                <a:ea typeface="Tahoma" pitchFamily="34" charset="0"/>
                <a:cs typeface="Calibri" pitchFamily="34" charset="0"/>
              </a:defRPr>
            </a:lvl1pPr>
          </a:lstStyle>
          <a:p>
            <a:r>
              <a:rPr lang="fr-BE" smtClean="0"/>
              <a:t>SREBP - 16 décembre 2015</a:t>
            </a:r>
            <a:endParaRPr lang="fr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4000" y="6453336"/>
            <a:ext cx="73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 spc="0">
                <a:solidFill>
                  <a:srgbClr val="315687"/>
                </a:solidFill>
                <a:latin typeface="Calibri" pitchFamily="34" charset="0"/>
                <a:ea typeface="Tahoma" pitchFamily="34" charset="0"/>
                <a:cs typeface="Calibri" pitchFamily="34" charset="0"/>
              </a:defRPr>
            </a:lvl1pPr>
          </a:lstStyle>
          <a:p>
            <a:fld id="{86BDD25B-99D4-4985-889E-ADB3ED6060EF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9906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55440"/>
            <a:ext cx="8640960" cy="4876800"/>
          </a:xfrm>
        </p:spPr>
        <p:txBody>
          <a:bodyPr/>
          <a:lstStyle>
            <a:lvl1pPr marL="182880" indent="-182880">
              <a:lnSpc>
                <a:spcPct val="150000"/>
              </a:lnSpc>
              <a:buFont typeface="Wingdings" pitchFamily="2" charset="2"/>
              <a:buChar char="§"/>
              <a:defRPr/>
            </a:lvl1pPr>
            <a:lvl2pPr marL="457200" indent="-182880">
              <a:lnSpc>
                <a:spcPct val="120000"/>
              </a:lnSpc>
              <a:buFont typeface="Wingdings" pitchFamily="2" charset="2"/>
              <a:buChar char="§"/>
              <a:defRPr/>
            </a:lvl2pPr>
            <a:lvl3pPr marL="731520" indent="-182880">
              <a:buFont typeface="Wingdings" pitchFamily="2" charset="2"/>
              <a:buChar char="§"/>
              <a:defRPr/>
            </a:lvl3pPr>
            <a:lvl4pPr marL="1005840" indent="-182880">
              <a:buFont typeface="Wingdings" pitchFamily="2" charset="2"/>
              <a:buChar char="§"/>
              <a:defRPr/>
            </a:lvl4pPr>
            <a:lvl5pPr marL="1188720" indent="-13716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176" y="6453336"/>
            <a:ext cx="4114800" cy="329184"/>
          </a:xfrm>
        </p:spPr>
        <p:txBody>
          <a:bodyPr/>
          <a:lstStyle/>
          <a:p>
            <a:r>
              <a:rPr lang="fr-BE" smtClean="0"/>
              <a:t>SREBP - 16 décembre 2015</a:t>
            </a:r>
            <a:endParaRPr lang="fr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DD25B-99D4-4985-889E-ADB3ED6060EF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67544" y="1371600"/>
            <a:ext cx="7848600" cy="1927225"/>
          </a:xfrm>
        </p:spPr>
        <p:txBody>
          <a:bodyPr anchor="b">
            <a:noAutofit/>
          </a:bodyPr>
          <a:lstStyle>
            <a:lvl1pPr>
              <a:defRPr sz="3600" b="1" i="0" cap="none" baseline="0">
                <a:solidFill>
                  <a:srgbClr val="315687"/>
                </a:solidFill>
              </a:defRPr>
            </a:lvl1pPr>
          </a:lstStyle>
          <a:p>
            <a:r>
              <a:rPr lang="fr-FR" dirty="0" smtClean="0"/>
              <a:t>Modifiez le style du sous-titre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3505200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315687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67544" y="3398520"/>
            <a:ext cx="7848600" cy="1588"/>
          </a:xfrm>
          <a:prstGeom prst="line">
            <a:avLst/>
          </a:prstGeom>
          <a:ln w="19050">
            <a:solidFill>
              <a:srgbClr val="3156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1176" y="6453336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spc="0">
                <a:solidFill>
                  <a:srgbClr val="315687"/>
                </a:solidFill>
                <a:latin typeface="Calibri" pitchFamily="34" charset="0"/>
                <a:ea typeface="Tahoma" pitchFamily="34" charset="0"/>
                <a:cs typeface="Calibri" pitchFamily="34" charset="0"/>
              </a:defRPr>
            </a:lvl1pPr>
          </a:lstStyle>
          <a:p>
            <a:r>
              <a:rPr lang="fr-BE" smtClean="0"/>
              <a:t>SREBP - 16 décembre 2015</a:t>
            </a:r>
            <a:endParaRPr lang="fr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4408" y="6453336"/>
            <a:ext cx="73142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 spc="0">
                <a:solidFill>
                  <a:srgbClr val="315687"/>
                </a:solidFill>
                <a:latin typeface="Calibri" pitchFamily="34" charset="0"/>
                <a:ea typeface="Tahoma" pitchFamily="34" charset="0"/>
                <a:cs typeface="Calibri" pitchFamily="34" charset="0"/>
              </a:defRPr>
            </a:lvl1pPr>
          </a:lstStyle>
          <a:p>
            <a:fld id="{86BDD25B-99D4-4985-889E-ADB3ED6060EF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1211737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9906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520" y="1673352"/>
            <a:ext cx="4244280" cy="4718304"/>
          </a:xfrm>
        </p:spPr>
        <p:txBody>
          <a:bodyPr>
            <a:normAutofit/>
          </a:bodyPr>
          <a:lstStyle>
            <a:lvl1pPr marL="182880" indent="-182880">
              <a:buFont typeface="Wingdings" pitchFamily="2" charset="2"/>
              <a:buChar char="§"/>
              <a:defRPr sz="2400"/>
            </a:lvl1pPr>
            <a:lvl2pPr marL="457200" indent="-182880">
              <a:buFont typeface="Wingdings" pitchFamily="2" charset="2"/>
              <a:buChar char="§"/>
              <a:defRPr sz="2000"/>
            </a:lvl2pPr>
            <a:lvl3pPr marL="731520" indent="-182880">
              <a:buFont typeface="Wingdings" pitchFamily="2" charset="2"/>
              <a:buChar char="§"/>
              <a:defRPr sz="1800"/>
            </a:lvl3pPr>
            <a:lvl4pPr marL="1005840" indent="-182880">
              <a:buFont typeface="Wingdings" pitchFamily="2" charset="2"/>
              <a:buChar char="§"/>
              <a:defRPr sz="1600"/>
            </a:lvl4pPr>
            <a:lvl5pPr marL="1188720" indent="-137160">
              <a:buFont typeface="Wingdings" pitchFamily="2" charset="2"/>
              <a:buChar char="§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244280" cy="4718304"/>
          </a:xfrm>
        </p:spPr>
        <p:txBody>
          <a:bodyPr>
            <a:normAutofit/>
          </a:bodyPr>
          <a:lstStyle>
            <a:lvl1pPr marL="182880" indent="-182880">
              <a:buFont typeface="Wingdings" pitchFamily="2" charset="2"/>
              <a:buChar char="§"/>
              <a:defRPr sz="2400"/>
            </a:lvl1pPr>
            <a:lvl2pPr marL="457200" indent="-182880">
              <a:buFont typeface="Wingdings" pitchFamily="2" charset="2"/>
              <a:buChar char="§"/>
              <a:defRPr sz="2000"/>
            </a:lvl2pPr>
            <a:lvl3pPr marL="731520" indent="-182880">
              <a:buFont typeface="Wingdings" pitchFamily="2" charset="2"/>
              <a:buChar char="§"/>
              <a:defRPr sz="1800"/>
            </a:lvl3pPr>
            <a:lvl4pPr marL="1005840" indent="-182880">
              <a:buFont typeface="Wingdings" pitchFamily="2" charset="2"/>
              <a:buChar char="§"/>
              <a:defRPr sz="1600"/>
            </a:lvl4pPr>
            <a:lvl5pPr marL="1188720" indent="-137160">
              <a:buFont typeface="Wingdings" pitchFamily="2" charset="2"/>
              <a:buChar char="§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1176" y="6453336"/>
            <a:ext cx="4114800" cy="329184"/>
          </a:xfrm>
        </p:spPr>
        <p:txBody>
          <a:bodyPr/>
          <a:lstStyle/>
          <a:p>
            <a:r>
              <a:rPr lang="fr-BE" smtClean="0"/>
              <a:t>SREBP - 16 décembre 2015</a:t>
            </a:r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DD25B-99D4-4985-889E-ADB3ED6060EF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9906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1676400"/>
            <a:ext cx="413760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520" y="2438400"/>
            <a:ext cx="413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413760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413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41176" y="6453336"/>
            <a:ext cx="4114800" cy="329184"/>
          </a:xfrm>
        </p:spPr>
        <p:txBody>
          <a:bodyPr/>
          <a:lstStyle/>
          <a:p>
            <a:r>
              <a:rPr lang="fr-BE" smtClean="0"/>
              <a:t>SREBP - 16 décembre 2015</a:t>
            </a:r>
            <a:endParaRPr lang="fr-B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DD25B-99D4-4985-889E-ADB3ED6060EF}" type="slidenum">
              <a:rPr lang="fr-BE" smtClean="0"/>
              <a:t>‹N°›</a:t>
            </a:fld>
            <a:endParaRPr lang="fr-BE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9906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1176" y="6453336"/>
            <a:ext cx="4114800" cy="329184"/>
          </a:xfrm>
        </p:spPr>
        <p:txBody>
          <a:bodyPr/>
          <a:lstStyle/>
          <a:p>
            <a:r>
              <a:rPr lang="fr-BE" smtClean="0"/>
              <a:t>SREBP - 16 décembre 2015</a:t>
            </a:r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DD25B-99D4-4985-889E-ADB3ED6060EF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SREBP - 16 décembre 2015</a:t>
            </a:r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DD25B-99D4-4985-889E-ADB3ED6060EF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792080"/>
            <a:ext cx="234537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920680" cy="5577840"/>
          </a:xfrm>
        </p:spPr>
        <p:txBody>
          <a:bodyPr/>
          <a:lstStyle>
            <a:lvl1pPr marL="182880" indent="-182880">
              <a:buFont typeface="Wingdings" pitchFamily="2" charset="2"/>
              <a:buChar char="§"/>
              <a:defRPr sz="3200"/>
            </a:lvl1pPr>
            <a:lvl2pPr marL="457200" indent="-182880">
              <a:buFont typeface="Wingdings" pitchFamily="2" charset="2"/>
              <a:buChar char="§"/>
              <a:defRPr sz="2800"/>
            </a:lvl2pPr>
            <a:lvl3pPr marL="731520" indent="-182880">
              <a:buFont typeface="Wingdings" pitchFamily="2" charset="2"/>
              <a:buChar char="§"/>
              <a:defRPr sz="2400"/>
            </a:lvl3pPr>
            <a:lvl4pPr marL="1005840" indent="-182880">
              <a:buFont typeface="Wingdings" pitchFamily="2" charset="2"/>
              <a:buChar char="§"/>
              <a:defRPr sz="2000"/>
            </a:lvl4pPr>
            <a:lvl5pPr marL="1188720" indent="-137160">
              <a:buFont typeface="Wingdings" pitchFamily="2" charset="2"/>
              <a:buChar char="§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520" y="2130552"/>
            <a:ext cx="2345377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SREBP - 16 décembre 2015</a:t>
            </a:r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DD25B-99D4-4985-889E-ADB3ED6060EF}" type="slidenum">
              <a:rPr lang="fr-BE" smtClean="0"/>
              <a:t>‹N°›</a:t>
            </a:fld>
            <a:endParaRPr lang="fr-BE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792480"/>
            <a:ext cx="234836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6033870" cy="4823047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520" y="2133600"/>
            <a:ext cx="234537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SREBP - 16 décembre 2015</a:t>
            </a:r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DD25B-99D4-4985-889E-ADB3ED6060EF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80884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1255440"/>
            <a:ext cx="8680884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1176" y="6453336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spc="0">
                <a:solidFill>
                  <a:srgbClr val="315687"/>
                </a:solidFill>
                <a:latin typeface="Calibri" pitchFamily="34" charset="0"/>
                <a:ea typeface="Tahoma" pitchFamily="34" charset="0"/>
                <a:cs typeface="Calibri" pitchFamily="34" charset="0"/>
              </a:defRPr>
            </a:lvl1pPr>
          </a:lstStyle>
          <a:p>
            <a:r>
              <a:rPr lang="fr-BE" smtClean="0"/>
              <a:t>SREBP - 16 décembre 2015</a:t>
            </a:r>
            <a:endParaRPr lang="fr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4408" y="6453336"/>
            <a:ext cx="73142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 spc="0">
                <a:solidFill>
                  <a:srgbClr val="315687"/>
                </a:solidFill>
                <a:latin typeface="Calibri" pitchFamily="34" charset="0"/>
                <a:ea typeface="Tahoma" pitchFamily="34" charset="0"/>
                <a:cs typeface="Calibri" pitchFamily="34" charset="0"/>
              </a:defRPr>
            </a:lvl1pPr>
          </a:lstStyle>
          <a:p>
            <a:fld id="{86BDD25B-99D4-4985-889E-ADB3ED6060EF}" type="slidenum">
              <a:rPr lang="fr-BE" smtClean="0"/>
              <a:pPr/>
              <a:t>‹N°›</a:t>
            </a:fld>
            <a:endParaRPr lang="fr-BE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897859"/>
            <a:ext cx="8824900" cy="84350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42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kern="1200" spc="0" baseline="0">
          <a:solidFill>
            <a:schemeClr val="tx2"/>
          </a:solidFill>
          <a:latin typeface="Calibri" pitchFamily="34" charset="0"/>
          <a:ea typeface="Tahoma" pitchFamily="34" charset="0"/>
          <a:cs typeface="Calibri" pitchFamily="34" charset="0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Wingdings" pitchFamily="2" charset="2"/>
        <a:buChar char="§"/>
        <a:defRPr sz="2400" kern="1200" spc="0">
          <a:solidFill>
            <a:schemeClr val="tx1"/>
          </a:solidFill>
          <a:latin typeface="Calibri" pitchFamily="34" charset="0"/>
          <a:ea typeface="Tahoma" pitchFamily="34" charset="0"/>
          <a:cs typeface="Calibri" pitchFamily="34" charset="0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Wingdings" pitchFamily="2" charset="2"/>
        <a:buChar char="§"/>
        <a:defRPr sz="2000" kern="1200" spc="0">
          <a:solidFill>
            <a:schemeClr val="tx1"/>
          </a:solidFill>
          <a:latin typeface="Calibri" pitchFamily="34" charset="0"/>
          <a:ea typeface="Tahoma" pitchFamily="34" charset="0"/>
          <a:cs typeface="Calibri" pitchFamily="34" charset="0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§"/>
        <a:defRPr sz="1800" kern="1200" spc="0">
          <a:solidFill>
            <a:schemeClr val="tx1"/>
          </a:solidFill>
          <a:latin typeface="Calibri" pitchFamily="34" charset="0"/>
          <a:ea typeface="Tahoma" pitchFamily="34" charset="0"/>
          <a:cs typeface="Calibri" pitchFamily="34" charset="0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600" kern="1200" spc="0">
          <a:solidFill>
            <a:schemeClr val="tx1"/>
          </a:solidFill>
          <a:latin typeface="Calibri" pitchFamily="34" charset="0"/>
          <a:ea typeface="Tahoma" pitchFamily="34" charset="0"/>
          <a:cs typeface="Calibri" pitchFamily="34" charset="0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Wingdings" pitchFamily="2" charset="2"/>
        <a:buChar char="§"/>
        <a:defRPr sz="1400" kern="1200" spc="0" baseline="0">
          <a:solidFill>
            <a:schemeClr val="tx1"/>
          </a:solidFill>
          <a:latin typeface="Calibri" pitchFamily="34" charset="0"/>
          <a:ea typeface="Tahoma" pitchFamily="34" charset="0"/>
          <a:cs typeface="Calibri" pitchFamily="34" charset="0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3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BE" sz="2800" dirty="0" smtClean="0"/>
              <a:t>Wallonie – évolution de court et de long termes</a:t>
            </a:r>
            <a:endParaRPr lang="fr-BE" sz="2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67544" y="3505200"/>
            <a:ext cx="6400800" cy="1940024"/>
          </a:xfrm>
        </p:spPr>
        <p:txBody>
          <a:bodyPr>
            <a:normAutofit lnSpcReduction="10000"/>
          </a:bodyPr>
          <a:lstStyle/>
          <a:p>
            <a:r>
              <a:rPr lang="fr-BE" dirty="0" smtClean="0"/>
              <a:t>Didier Paquot</a:t>
            </a:r>
          </a:p>
          <a:p>
            <a:r>
              <a:rPr lang="fr-BE" dirty="0" smtClean="0"/>
              <a:t>Union Wallonne des Entreprises</a:t>
            </a:r>
          </a:p>
          <a:p>
            <a:r>
              <a:rPr lang="fr-BE" dirty="0" smtClean="0"/>
              <a:t>Directeur du Département Economie</a:t>
            </a:r>
          </a:p>
          <a:p>
            <a:endParaRPr lang="fr-BE" dirty="0" smtClean="0"/>
          </a:p>
          <a:p>
            <a:pPr algn="ctr"/>
            <a:r>
              <a:rPr lang="fr-BE" dirty="0" smtClean="0"/>
              <a:t>SREPB</a:t>
            </a:r>
            <a:endParaRPr lang="fr-BE" dirty="0"/>
          </a:p>
          <a:p>
            <a:pPr algn="ctr"/>
            <a:r>
              <a:rPr lang="fr-BE" dirty="0" smtClean="0"/>
              <a:t>16 décembre 2015</a:t>
            </a:r>
          </a:p>
        </p:txBody>
      </p:sp>
    </p:spTree>
    <p:extLst>
      <p:ext uri="{BB962C8B-B14F-4D97-AF65-F5344CB8AC3E}">
        <p14:creationId xmlns:p14="http://schemas.microsoft.com/office/powerpoint/2010/main" val="213418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Mais les grands indicateurs ne bougent pas </a:t>
            </a:r>
            <a:endParaRPr lang="fr-FR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614410"/>
              </p:ext>
            </p:extLst>
          </p:nvPr>
        </p:nvGraphicFramePr>
        <p:xfrm>
          <a:off x="107504" y="1167458"/>
          <a:ext cx="8229600" cy="4075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1635656"/>
                <a:gridCol w="1645920"/>
                <a:gridCol w="1645920"/>
                <a:gridCol w="1645920"/>
              </a:tblGrid>
              <a:tr h="509053">
                <a:tc>
                  <a:txBody>
                    <a:bodyPr/>
                    <a:lstStyle/>
                    <a:p>
                      <a:endParaRPr lang="fr-FR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alibri" panose="020F0502020204030204" pitchFamily="34" charset="0"/>
                        </a:rPr>
                        <a:t>2000</a:t>
                      </a:r>
                      <a:endParaRPr lang="fr-FR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alibri" panose="020F0502020204030204" pitchFamily="34" charset="0"/>
                        </a:rPr>
                        <a:t>2008</a:t>
                      </a:r>
                      <a:endParaRPr lang="fr-FR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alibri" panose="020F0502020204030204" pitchFamily="34" charset="0"/>
                        </a:rPr>
                        <a:t>2013</a:t>
                      </a:r>
                      <a:endParaRPr lang="fr-FR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65760">
                <a:tc rowSpan="2">
                  <a:txBody>
                    <a:bodyPr/>
                    <a:lstStyle/>
                    <a:p>
                      <a:r>
                        <a:rPr lang="fr-BE" dirty="0" smtClean="0">
                          <a:latin typeface="Calibri" panose="020F0502020204030204" pitchFamily="34" charset="0"/>
                        </a:rPr>
                        <a:t>PIB / habitant </a:t>
                      </a:r>
                    </a:p>
                  </a:txBody>
                  <a:tcPr anchor="ctr"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>
                          <a:latin typeface="Calibri" panose="020F0502020204030204" pitchFamily="34" charset="0"/>
                        </a:rPr>
                        <a:t>% Zone</a:t>
                      </a:r>
                      <a:r>
                        <a:rPr lang="fr-FR" sz="1200" baseline="0" dirty="0" smtClean="0">
                          <a:latin typeface="Calibri" panose="020F0502020204030204" pitchFamily="34" charset="0"/>
                        </a:rPr>
                        <a:t> Euro – PPA</a:t>
                      </a:r>
                      <a:endParaRPr lang="fr-FR" sz="12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i="0" dirty="0" smtClean="0">
                          <a:latin typeface="Calibri" panose="020F0502020204030204" pitchFamily="34" charset="0"/>
                        </a:rPr>
                        <a:t>79%</a:t>
                      </a:r>
                      <a:endParaRPr lang="fr-FR" i="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i="0" dirty="0" smtClean="0">
                          <a:latin typeface="Calibri" panose="020F0502020204030204" pitchFamily="34" charset="0"/>
                        </a:rPr>
                        <a:t>76%</a:t>
                      </a:r>
                      <a:endParaRPr lang="fr-FR" i="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i="0" dirty="0" smtClean="0">
                          <a:latin typeface="Calibri" panose="020F0502020204030204" pitchFamily="34" charset="0"/>
                        </a:rPr>
                        <a:t>82%</a:t>
                      </a:r>
                      <a:endParaRPr lang="fr-FR" i="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8F0F4"/>
                    </a:solidFill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>
                          <a:latin typeface="Calibri" panose="020F0502020204030204" pitchFamily="34" charset="0"/>
                        </a:rPr>
                        <a:t>% Flandre</a:t>
                      </a:r>
                      <a:endParaRPr lang="fr-FR" sz="12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i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73%</a:t>
                      </a:r>
                      <a:endParaRPr lang="fr-FR" sz="1800" i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i="0" dirty="0" smtClean="0">
                          <a:latin typeface="Calibri" panose="020F0502020204030204" pitchFamily="34" charset="0"/>
                        </a:rPr>
                        <a:t>73%</a:t>
                      </a:r>
                      <a:endParaRPr lang="fr-FR" i="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i="0" dirty="0" smtClean="0">
                          <a:latin typeface="Calibri" panose="020F0502020204030204" pitchFamily="34" charset="0"/>
                        </a:rPr>
                        <a:t>73%</a:t>
                      </a:r>
                      <a:endParaRPr lang="fr-FR" i="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8F0F4"/>
                    </a:solidFill>
                  </a:tcPr>
                </a:tc>
              </a:tr>
              <a:tr h="365760">
                <a:tc rowSpan="3">
                  <a:txBody>
                    <a:bodyPr/>
                    <a:lstStyle/>
                    <a:p>
                      <a:r>
                        <a:rPr lang="fr-BE" dirty="0" smtClean="0">
                          <a:latin typeface="Calibri" panose="020F0502020204030204" pitchFamily="34" charset="0"/>
                        </a:rPr>
                        <a:t>Taux de chômage </a:t>
                      </a:r>
                    </a:p>
                    <a:p>
                      <a:r>
                        <a:rPr lang="fr-BE" sz="1200" i="1" dirty="0" smtClean="0">
                          <a:latin typeface="Calibri" panose="020F0502020204030204" pitchFamily="34" charset="0"/>
                        </a:rPr>
                        <a:t>(20-64 ans)</a:t>
                      </a:r>
                      <a:endParaRPr lang="fr-BE" sz="1200" i="1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>
                          <a:latin typeface="Calibri" panose="020F0502020204030204" pitchFamily="34" charset="0"/>
                        </a:rPr>
                        <a:t>Wallonie</a:t>
                      </a:r>
                      <a:endParaRPr lang="fr-FR" sz="12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BE" sz="1800" i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9,6%</a:t>
                      </a:r>
                      <a:endParaRPr lang="fr-BE" sz="1800" i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BE" sz="1800" i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9,7%</a:t>
                      </a:r>
                      <a:endParaRPr lang="fr-BE" sz="1800" i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BE" sz="1800" i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11,1%</a:t>
                      </a:r>
                      <a:endParaRPr lang="fr-BE" sz="1800" i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CDE0E8"/>
                    </a:solidFill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>
                          <a:latin typeface="Calibri" panose="020F0502020204030204" pitchFamily="34" charset="0"/>
                        </a:rPr>
                        <a:t>Zone Euro</a:t>
                      </a:r>
                    </a:p>
                  </a:txBody>
                  <a:tcPr anchor="ctr"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BE" sz="1800" i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9,2%</a:t>
                      </a:r>
                      <a:endParaRPr lang="fr-BE" sz="1800" i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BE" sz="1800" i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7,3%</a:t>
                      </a:r>
                      <a:endParaRPr lang="fr-BE" sz="1800" i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BE" sz="1800" i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11,8%</a:t>
                      </a:r>
                      <a:endParaRPr lang="fr-BE" sz="1800" i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CDE0E8"/>
                    </a:solidFill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endParaRPr lang="fr-BE" sz="1200" i="1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>
                          <a:latin typeface="Calibri" panose="020F0502020204030204" pitchFamily="34" charset="0"/>
                        </a:rPr>
                        <a:t>Flandre</a:t>
                      </a:r>
                    </a:p>
                  </a:txBody>
                  <a:tcPr anchor="ctr"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BE" sz="1800" i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3,4%</a:t>
                      </a:r>
                      <a:endParaRPr lang="fr-BE" sz="1800" i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BE" sz="1800" i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3,8%</a:t>
                      </a:r>
                      <a:endParaRPr lang="fr-BE" sz="1800" i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BE" sz="1800" i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4,9%</a:t>
                      </a:r>
                      <a:endParaRPr lang="fr-BE" sz="1800" i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CDE0E8"/>
                    </a:solidFill>
                  </a:tcPr>
                </a:tc>
              </a:tr>
              <a:tr h="365760">
                <a:tc rowSpan="3">
                  <a:txBody>
                    <a:bodyPr/>
                    <a:lstStyle/>
                    <a:p>
                      <a:r>
                        <a:rPr lang="fr-BE" dirty="0" smtClean="0">
                          <a:latin typeface="Calibri" panose="020F0502020204030204" pitchFamily="34" charset="0"/>
                        </a:rPr>
                        <a:t>Taux d’emploi </a:t>
                      </a:r>
                    </a:p>
                    <a:p>
                      <a:r>
                        <a:rPr lang="fr-BE" sz="1200" i="1" dirty="0" smtClean="0">
                          <a:latin typeface="Calibri" panose="020F0502020204030204" pitchFamily="34" charset="0"/>
                        </a:rPr>
                        <a:t>(20-64 ans)</a:t>
                      </a:r>
                      <a:endParaRPr lang="fr-BE" sz="1200" i="1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>
                          <a:latin typeface="Calibri" panose="020F0502020204030204" pitchFamily="34" charset="0"/>
                        </a:rPr>
                        <a:t>Wallonie</a:t>
                      </a:r>
                      <a:endParaRPr lang="fr-FR" sz="12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i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62,0%</a:t>
                      </a:r>
                      <a:endParaRPr lang="fr-BE" sz="1800" i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i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62,8%</a:t>
                      </a:r>
                      <a:endParaRPr lang="fr-BE" sz="1800" i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i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62,3%</a:t>
                      </a:r>
                      <a:endParaRPr lang="fr-BE" sz="1800" i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8F0F4"/>
                    </a:solidFill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>
                          <a:latin typeface="Calibri" panose="020F0502020204030204" pitchFamily="34" charset="0"/>
                        </a:rPr>
                        <a:t>Zone</a:t>
                      </a:r>
                      <a:r>
                        <a:rPr lang="fr-FR" sz="1200" baseline="0" dirty="0" smtClean="0">
                          <a:latin typeface="Calibri" panose="020F0502020204030204" pitchFamily="34" charset="0"/>
                        </a:rPr>
                        <a:t> Euro</a:t>
                      </a:r>
                      <a:endParaRPr lang="fr-FR" sz="12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i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65,4%</a:t>
                      </a:r>
                      <a:endParaRPr lang="fr-BE" sz="1800" i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i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70,1%</a:t>
                      </a:r>
                      <a:endParaRPr lang="fr-BE" sz="1800" i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i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67,6%</a:t>
                      </a:r>
                      <a:endParaRPr lang="fr-BE" sz="1800" i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8F0F4"/>
                    </a:solidFill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endParaRPr lang="fr-BE" sz="1200" i="1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>
                          <a:latin typeface="Calibri" panose="020F0502020204030204" pitchFamily="34" charset="0"/>
                        </a:rPr>
                        <a:t>Flandre</a:t>
                      </a:r>
                      <a:endParaRPr lang="fr-FR" sz="12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i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69,7%</a:t>
                      </a:r>
                      <a:endParaRPr lang="fr-BE" sz="1800" i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i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72,3%</a:t>
                      </a:r>
                      <a:endParaRPr lang="fr-BE" sz="1800" i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i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71,9%</a:t>
                      </a:r>
                      <a:endParaRPr lang="fr-BE" sz="1800" i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8F0F4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fr-BE" sz="1800" b="0" dirty="0" smtClean="0">
                          <a:latin typeface="Calibri" panose="020F0502020204030204" pitchFamily="34" charset="0"/>
                        </a:rPr>
                        <a:t>Revenu</a:t>
                      </a:r>
                      <a:r>
                        <a:rPr lang="fr-BE" sz="1800" b="0" baseline="0" dirty="0" smtClean="0">
                          <a:latin typeface="Calibri" panose="020F0502020204030204" pitchFamily="34" charset="0"/>
                        </a:rPr>
                        <a:t> disponible</a:t>
                      </a:r>
                      <a:r>
                        <a:rPr lang="fr-BE" sz="1800" b="0" dirty="0" smtClean="0"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anchor="ctr"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>
                          <a:latin typeface="Calibri" panose="020F0502020204030204" pitchFamily="34" charset="0"/>
                        </a:rPr>
                        <a:t>% Flandre</a:t>
                      </a:r>
                      <a:endParaRPr lang="fr-FR" sz="12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i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86% </a:t>
                      </a:r>
                      <a:r>
                        <a:rPr lang="fr-BE" sz="1100" i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(2003)</a:t>
                      </a:r>
                      <a:endParaRPr lang="fr-BE" sz="1800" i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i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85% </a:t>
                      </a:r>
                      <a:r>
                        <a:rPr lang="fr-BE" sz="1100" i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(2008)</a:t>
                      </a:r>
                      <a:endParaRPr lang="fr-BE" sz="1800" i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i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86% </a:t>
                      </a:r>
                      <a:r>
                        <a:rPr lang="fr-BE" sz="1100" i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(2012)</a:t>
                      </a:r>
                      <a:endParaRPr lang="fr-BE" sz="1800" i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CDE0E8"/>
                    </a:solidFill>
                  </a:tcPr>
                </a:tc>
              </a:tr>
            </a:tbl>
          </a:graphicData>
        </a:graphic>
      </p:graphicFrame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SREBP - 16 décembre 2015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16264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Demi-réussite des politiques économiques 2005 -2014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b="1" dirty="0" smtClean="0">
                <a:solidFill>
                  <a:schemeClr val="accent1"/>
                </a:solidFill>
              </a:rPr>
              <a:t>Pourquoi ?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fr-FR" dirty="0" smtClean="0">
                <a:solidFill>
                  <a:srgbClr val="315687"/>
                </a:solidFill>
              </a:rPr>
              <a:t>Deux facteurs importants hors de contrôle des autorités régionales:</a:t>
            </a:r>
          </a:p>
          <a:p>
            <a:pPr lvl="1">
              <a:spcAft>
                <a:spcPts val="600"/>
              </a:spcAft>
            </a:pPr>
            <a:r>
              <a:rPr lang="fr-FR" dirty="0" smtClean="0">
                <a:solidFill>
                  <a:srgbClr val="315687"/>
                </a:solidFill>
              </a:rPr>
              <a:t>La Longue crise économique depuis 2008</a:t>
            </a:r>
          </a:p>
          <a:p>
            <a:pPr lvl="2">
              <a:spcAft>
                <a:spcPts val="600"/>
              </a:spcAft>
            </a:pPr>
            <a:r>
              <a:rPr lang="fr-FR" dirty="0" smtClean="0">
                <a:solidFill>
                  <a:srgbClr val="315687"/>
                </a:solidFill>
              </a:rPr>
              <a:t>Nouveau choc négatif sur l’industrie</a:t>
            </a:r>
          </a:p>
          <a:p>
            <a:pPr lvl="2">
              <a:spcAft>
                <a:spcPts val="600"/>
              </a:spcAft>
            </a:pPr>
            <a:r>
              <a:rPr lang="fr-FR" dirty="0" smtClean="0">
                <a:solidFill>
                  <a:srgbClr val="315687"/>
                </a:solidFill>
              </a:rPr>
              <a:t>Un frein important au succès de politiques structurelles</a:t>
            </a:r>
          </a:p>
          <a:p>
            <a:pPr lvl="1">
              <a:spcAft>
                <a:spcPts val="600"/>
              </a:spcAft>
            </a:pPr>
            <a:r>
              <a:rPr lang="fr-FR" dirty="0" smtClean="0">
                <a:solidFill>
                  <a:srgbClr val="315687"/>
                </a:solidFill>
              </a:rPr>
              <a:t>D’importants leviers dans les compétences fédérales:</a:t>
            </a:r>
          </a:p>
          <a:p>
            <a:pPr lvl="2">
              <a:spcAft>
                <a:spcPts val="600"/>
              </a:spcAft>
            </a:pPr>
            <a:r>
              <a:rPr lang="fr-FR" dirty="0" smtClean="0">
                <a:solidFill>
                  <a:srgbClr val="315687"/>
                </a:solidFill>
              </a:rPr>
              <a:t>Coûts du travail</a:t>
            </a:r>
          </a:p>
          <a:p>
            <a:pPr lvl="2">
              <a:spcAft>
                <a:spcPts val="600"/>
              </a:spcAft>
            </a:pPr>
            <a:r>
              <a:rPr lang="fr-FR" dirty="0" smtClean="0">
                <a:solidFill>
                  <a:srgbClr val="315687"/>
                </a:solidFill>
              </a:rPr>
              <a:t>Impôts sur les sociétés</a:t>
            </a:r>
          </a:p>
          <a:p>
            <a:pPr lvl="2">
              <a:spcAft>
                <a:spcPts val="600"/>
              </a:spcAft>
            </a:pPr>
            <a:r>
              <a:rPr lang="fr-FR" dirty="0" smtClean="0">
                <a:solidFill>
                  <a:srgbClr val="315687"/>
                </a:solidFill>
              </a:rPr>
              <a:t>Législation du travail 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SREBP - 16 décembre 2015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539225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Demi-réussite des politiques économiques 2005 -2014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b="1" dirty="0" smtClean="0">
                <a:solidFill>
                  <a:schemeClr val="accent1"/>
                </a:solidFill>
              </a:rPr>
              <a:t>Pourquoi ?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fr-FR" dirty="0" smtClean="0">
                <a:solidFill>
                  <a:srgbClr val="315687"/>
                </a:solidFill>
              </a:rPr>
              <a:t>Trois facteurs longtemps et toujours sous-estimés :</a:t>
            </a:r>
          </a:p>
          <a:p>
            <a:pPr lvl="1">
              <a:spcAft>
                <a:spcPts val="600"/>
              </a:spcAft>
            </a:pPr>
            <a:r>
              <a:rPr lang="fr-FR" dirty="0" smtClean="0">
                <a:solidFill>
                  <a:srgbClr val="315687"/>
                </a:solidFill>
              </a:rPr>
              <a:t>Un marché du travail inefficace (FOREM):</a:t>
            </a:r>
          </a:p>
          <a:p>
            <a:pPr lvl="2">
              <a:spcAft>
                <a:spcPts val="600"/>
              </a:spcAft>
            </a:pPr>
            <a:r>
              <a:rPr lang="fr-FR" dirty="0" err="1" smtClean="0">
                <a:solidFill>
                  <a:srgbClr val="315687"/>
                </a:solidFill>
              </a:rPr>
              <a:t>Matching</a:t>
            </a:r>
            <a:r>
              <a:rPr lang="fr-FR" dirty="0" smtClean="0">
                <a:solidFill>
                  <a:srgbClr val="315687"/>
                </a:solidFill>
              </a:rPr>
              <a:t> offre-demande de travail</a:t>
            </a:r>
          </a:p>
          <a:p>
            <a:pPr lvl="2">
              <a:spcAft>
                <a:spcPts val="600"/>
              </a:spcAft>
            </a:pPr>
            <a:r>
              <a:rPr lang="fr-FR" dirty="0" smtClean="0">
                <a:solidFill>
                  <a:srgbClr val="315687"/>
                </a:solidFill>
              </a:rPr>
              <a:t>Formation </a:t>
            </a:r>
          </a:p>
          <a:p>
            <a:pPr lvl="1">
              <a:spcAft>
                <a:spcPts val="600"/>
              </a:spcAft>
            </a:pPr>
            <a:r>
              <a:rPr lang="fr-FR" dirty="0" smtClean="0">
                <a:solidFill>
                  <a:srgbClr val="315687"/>
                </a:solidFill>
              </a:rPr>
              <a:t>Un enseignement </a:t>
            </a:r>
            <a:r>
              <a:rPr lang="fr-FR" dirty="0" err="1" smtClean="0">
                <a:solidFill>
                  <a:srgbClr val="315687"/>
                </a:solidFill>
              </a:rPr>
              <a:t>sub</a:t>
            </a:r>
            <a:r>
              <a:rPr lang="fr-FR" dirty="0" smtClean="0">
                <a:solidFill>
                  <a:srgbClr val="315687"/>
                </a:solidFill>
              </a:rPr>
              <a:t>-optimal et inadapté:</a:t>
            </a:r>
          </a:p>
          <a:p>
            <a:pPr lvl="2">
              <a:spcAft>
                <a:spcPts val="600"/>
              </a:spcAft>
            </a:pPr>
            <a:r>
              <a:rPr lang="fr-FR" dirty="0" smtClean="0">
                <a:solidFill>
                  <a:srgbClr val="315687"/>
                </a:solidFill>
              </a:rPr>
              <a:t>15% des jeunes sortent chaque année du système scolaire sans diplôme ESS</a:t>
            </a:r>
          </a:p>
          <a:p>
            <a:pPr lvl="2">
              <a:spcAft>
                <a:spcPts val="600"/>
              </a:spcAft>
            </a:pPr>
            <a:r>
              <a:rPr lang="fr-FR" dirty="0" smtClean="0">
                <a:solidFill>
                  <a:srgbClr val="315687"/>
                </a:solidFill>
              </a:rPr>
              <a:t>Filières professionnelles : trop peu d’élèves dans les orientations porteuses</a:t>
            </a:r>
          </a:p>
          <a:p>
            <a:pPr lvl="2">
              <a:spcAft>
                <a:spcPts val="600"/>
              </a:spcAft>
            </a:pPr>
            <a:r>
              <a:rPr lang="fr-FR" dirty="0" smtClean="0">
                <a:solidFill>
                  <a:srgbClr val="315687"/>
                </a:solidFill>
              </a:rPr>
              <a:t>Difficultés d’imposer l’enseignement en alternance. </a:t>
            </a:r>
          </a:p>
          <a:p>
            <a:pPr lvl="1">
              <a:spcAft>
                <a:spcPts val="600"/>
              </a:spcAft>
            </a:pPr>
            <a:r>
              <a:rPr lang="fr-FR" dirty="0" smtClean="0">
                <a:solidFill>
                  <a:srgbClr val="315687"/>
                </a:solidFill>
              </a:rPr>
              <a:t>Un climat social trop conflictuel. 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SREBP - 16 décembre 2015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907614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Résignation ou espoir? Plutôt la persévérance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fr-BE" dirty="0" smtClean="0">
                <a:solidFill>
                  <a:srgbClr val="315687"/>
                </a:solidFill>
              </a:rPr>
              <a:t>« Doucement, doucement, nous sommes pressés » (Lénine) </a:t>
            </a:r>
          </a:p>
          <a:p>
            <a:pPr marL="731520" lvl="1" indent="-457200">
              <a:buFont typeface="+mj-lt"/>
              <a:buAutoNum type="arabicPeriod"/>
            </a:pPr>
            <a:r>
              <a:rPr lang="fr-BE" dirty="0" smtClean="0">
                <a:solidFill>
                  <a:srgbClr val="315687"/>
                </a:solidFill>
              </a:rPr>
              <a:t>Mutation structurelle = lenteur.</a:t>
            </a:r>
          </a:p>
          <a:p>
            <a:pPr marL="731520" lvl="1" indent="-457200">
              <a:buFont typeface="+mj-lt"/>
              <a:buAutoNum type="arabicPeriod"/>
            </a:pPr>
            <a:r>
              <a:rPr lang="fr-BE" dirty="0" smtClean="0">
                <a:solidFill>
                  <a:srgbClr val="315687"/>
                </a:solidFill>
              </a:rPr>
              <a:t>30 ans pour un renouveau industriel.</a:t>
            </a:r>
          </a:p>
          <a:p>
            <a:pPr marL="731520" lvl="1" indent="-457200">
              <a:buFont typeface="+mj-lt"/>
              <a:buAutoNum type="arabicPeriod"/>
            </a:pPr>
            <a:r>
              <a:rPr lang="fr-BE" dirty="0" smtClean="0">
                <a:solidFill>
                  <a:srgbClr val="315687"/>
                </a:solidFill>
              </a:rPr>
              <a:t>Une génération pour les effets d’un enseignement de meilleure qualité.</a:t>
            </a:r>
            <a:endParaRPr lang="fr-BE" dirty="0">
              <a:solidFill>
                <a:srgbClr val="315687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fr-BE" dirty="0" smtClean="0">
                <a:solidFill>
                  <a:srgbClr val="315687"/>
                </a:solidFill>
              </a:rPr>
              <a:t>Le défaitisme est inapproprié</a:t>
            </a:r>
          </a:p>
          <a:p>
            <a:pPr marL="731520" lvl="1" indent="-457200">
              <a:buFont typeface="+mj-lt"/>
              <a:buAutoNum type="arabicPeriod"/>
            </a:pPr>
            <a:r>
              <a:rPr lang="fr-BE" dirty="0" smtClean="0">
                <a:solidFill>
                  <a:srgbClr val="315687"/>
                </a:solidFill>
              </a:rPr>
              <a:t>Les mentalités changent – Gouvernement, administration, jeunesse…-</a:t>
            </a:r>
          </a:p>
          <a:p>
            <a:pPr marL="731520" lvl="1" indent="-457200">
              <a:buFont typeface="+mj-lt"/>
              <a:buAutoNum type="arabicPeriod"/>
            </a:pPr>
            <a:r>
              <a:rPr lang="fr-BE" dirty="0" smtClean="0">
                <a:solidFill>
                  <a:srgbClr val="315687"/>
                </a:solidFill>
              </a:rPr>
              <a:t>La politique régionale va dans le bon sens.</a:t>
            </a:r>
          </a:p>
          <a:p>
            <a:pPr marL="731520" lvl="1" indent="-457200">
              <a:buFont typeface="+mj-lt"/>
              <a:buAutoNum type="arabicPeriod"/>
            </a:pPr>
            <a:r>
              <a:rPr lang="fr-BE" dirty="0" smtClean="0">
                <a:solidFill>
                  <a:srgbClr val="315687"/>
                </a:solidFill>
              </a:rPr>
              <a:t>Quelques crocus dans les dernières neiges.</a:t>
            </a:r>
          </a:p>
          <a:p>
            <a:pPr marL="457200" indent="-457200">
              <a:buFont typeface="+mj-lt"/>
              <a:buAutoNum type="arabicPeriod"/>
            </a:pPr>
            <a:r>
              <a:rPr lang="fr-BE" dirty="0" smtClean="0">
                <a:solidFill>
                  <a:srgbClr val="315687"/>
                </a:solidFill>
              </a:rPr>
              <a:t>« </a:t>
            </a:r>
            <a:r>
              <a:rPr lang="fr-BE" dirty="0" err="1" smtClean="0">
                <a:solidFill>
                  <a:srgbClr val="315687"/>
                </a:solidFill>
              </a:rPr>
              <a:t>Citius</a:t>
            </a:r>
            <a:r>
              <a:rPr lang="fr-BE" dirty="0" smtClean="0">
                <a:solidFill>
                  <a:srgbClr val="315687"/>
                </a:solidFill>
              </a:rPr>
              <a:t>, </a:t>
            </a:r>
            <a:r>
              <a:rPr lang="fr-BE" dirty="0" err="1" smtClean="0">
                <a:solidFill>
                  <a:srgbClr val="315687"/>
                </a:solidFill>
              </a:rPr>
              <a:t>altius</a:t>
            </a:r>
            <a:r>
              <a:rPr lang="fr-BE" dirty="0" smtClean="0">
                <a:solidFill>
                  <a:srgbClr val="315687"/>
                </a:solidFill>
              </a:rPr>
              <a:t>, </a:t>
            </a:r>
            <a:r>
              <a:rPr lang="fr-BE" dirty="0" err="1" smtClean="0">
                <a:solidFill>
                  <a:srgbClr val="315687"/>
                </a:solidFill>
              </a:rPr>
              <a:t>fortius</a:t>
            </a:r>
            <a:r>
              <a:rPr lang="fr-BE" dirty="0" smtClean="0">
                <a:solidFill>
                  <a:srgbClr val="315687"/>
                </a:solidFill>
              </a:rPr>
              <a:t>. »</a:t>
            </a:r>
          </a:p>
          <a:p>
            <a:pPr marL="457200" indent="-457200">
              <a:buFont typeface="+mj-lt"/>
              <a:buAutoNum type="arabicPeriod"/>
            </a:pPr>
            <a:r>
              <a:rPr lang="fr-BE" dirty="0" smtClean="0">
                <a:solidFill>
                  <a:srgbClr val="315687"/>
                </a:solidFill>
              </a:rPr>
              <a:t>Priorités à deux fronts: le marché du travail, l’enseignement.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SREBP - 16 décembre 2015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202990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BE" dirty="0"/>
              <a:t>Merci de votre attention</a:t>
            </a:r>
          </a:p>
        </p:txBody>
      </p:sp>
    </p:spTree>
    <p:extLst>
      <p:ext uri="{BB962C8B-B14F-4D97-AF65-F5344CB8AC3E}">
        <p14:creationId xmlns:p14="http://schemas.microsoft.com/office/powerpoint/2010/main" val="188458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Forte corrélation Wallonie-Allemagne, France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SREBP - 16 décembre 2015</a:t>
            </a:r>
            <a:endParaRPr lang="fr-BE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31774"/>
              </p:ext>
            </p:extLst>
          </p:nvPr>
        </p:nvGraphicFramePr>
        <p:xfrm>
          <a:off x="250825" y="1255713"/>
          <a:ext cx="864235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28154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Forte corrélation Wallonie-Belgique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SREBP - 16 décembre 2015</a:t>
            </a:r>
            <a:endParaRPr lang="fr-BE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8114089"/>
              </p:ext>
            </p:extLst>
          </p:nvPr>
        </p:nvGraphicFramePr>
        <p:xfrm>
          <a:off x="250825" y="1255713"/>
          <a:ext cx="864235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30048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BE" dirty="0" smtClean="0"/>
              <a:t>Prévisions du PIB réel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marL="274320" lvl="1" indent="0">
              <a:buNone/>
            </a:pPr>
            <a:endParaRPr lang="fr-BE" dirty="0" smtClean="0"/>
          </a:p>
          <a:p>
            <a:pPr marL="274320" lvl="1" indent="0">
              <a:buNone/>
            </a:pPr>
            <a:endParaRPr lang="fr-BE" dirty="0"/>
          </a:p>
          <a:p>
            <a:pPr marL="274320" lvl="1" indent="0">
              <a:buNone/>
            </a:pPr>
            <a:endParaRPr lang="fr-BE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fr-BE" smtClean="0"/>
              <a:t>SREBP - 16 décembre 2015</a:t>
            </a:r>
            <a:endParaRPr lang="fr-BE" dirty="0"/>
          </a:p>
        </p:txBody>
      </p:sp>
      <p:pic>
        <p:nvPicPr>
          <p:cNvPr id="7" name="Image 6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539552" y="1005267"/>
            <a:ext cx="7920880" cy="4550521"/>
          </a:xfrm>
          <a:prstGeom prst="rect">
            <a:avLst/>
          </a:prstGeom>
        </p:spPr>
      </p:pic>
      <p:sp>
        <p:nvSpPr>
          <p:cNvPr id="8" name="Forme libre 7"/>
          <p:cNvSpPr/>
          <p:nvPr/>
        </p:nvSpPr>
        <p:spPr>
          <a:xfrm>
            <a:off x="5335549" y="3280528"/>
            <a:ext cx="169705" cy="716437"/>
          </a:xfrm>
          <a:custGeom>
            <a:avLst/>
            <a:gdLst>
              <a:gd name="connsiteX0" fmla="*/ 169705 w 169705"/>
              <a:gd name="connsiteY0" fmla="*/ 0 h 716437"/>
              <a:gd name="connsiteX1" fmla="*/ 22 w 169705"/>
              <a:gd name="connsiteY1" fmla="*/ 386499 h 716437"/>
              <a:gd name="connsiteX2" fmla="*/ 160278 w 169705"/>
              <a:gd name="connsiteY2" fmla="*/ 716437 h 716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9705" h="716437">
                <a:moveTo>
                  <a:pt x="169705" y="0"/>
                </a:moveTo>
                <a:cubicBezTo>
                  <a:pt x="85649" y="133546"/>
                  <a:pt x="1593" y="267093"/>
                  <a:pt x="22" y="386499"/>
                </a:cubicBezTo>
                <a:cubicBezTo>
                  <a:pt x="-1549" y="505905"/>
                  <a:pt x="79364" y="611171"/>
                  <a:pt x="160278" y="716437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9" name="ZoneTexte 8"/>
          <p:cNvSpPr txBox="1"/>
          <p:nvPr/>
        </p:nvSpPr>
        <p:spPr>
          <a:xfrm>
            <a:off x="5220072" y="3996965"/>
            <a:ext cx="8242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100" dirty="0" smtClean="0">
                <a:latin typeface="Calibri" panose="020F0502020204030204" pitchFamily="34" charset="0"/>
              </a:rPr>
              <a:t>Estimation </a:t>
            </a:r>
          </a:p>
          <a:p>
            <a:r>
              <a:rPr lang="fr-BE" sz="1100" dirty="0" smtClean="0">
                <a:latin typeface="Calibri" panose="020F0502020204030204" pitchFamily="34" charset="0"/>
              </a:rPr>
              <a:t>UWE</a:t>
            </a:r>
            <a:endParaRPr lang="fr-BE" sz="1100" dirty="0">
              <a:latin typeface="Calibri" panose="020F050202020403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470142" y="5568615"/>
            <a:ext cx="2323585" cy="461665"/>
          </a:xfrm>
          <a:prstGeom prst="rect">
            <a:avLst/>
          </a:prstGeom>
          <a:solidFill>
            <a:srgbClr val="C00000">
              <a:alpha val="56000"/>
            </a:srgbClr>
          </a:solidFill>
        </p:spPr>
        <p:txBody>
          <a:bodyPr wrap="none" rtlCol="0">
            <a:spAutoFit/>
          </a:bodyPr>
          <a:lstStyle/>
          <a:p>
            <a:pPr algn="ctr"/>
            <a:r>
              <a:rPr lang="fr-BE" sz="1200" b="1" dirty="0" smtClean="0"/>
              <a:t>Différence </a:t>
            </a:r>
            <a:r>
              <a:rPr lang="fr-BE" sz="1200" b="1" dirty="0" err="1" smtClean="0"/>
              <a:t>Wal-Fl</a:t>
            </a:r>
            <a:r>
              <a:rPr lang="fr-BE" sz="1200" b="1" dirty="0" smtClean="0"/>
              <a:t> (2008-2013)</a:t>
            </a:r>
            <a:endParaRPr lang="fr-BE" sz="1200" b="1" dirty="0"/>
          </a:p>
          <a:p>
            <a:r>
              <a:rPr lang="fr-BE" sz="1200" dirty="0" smtClean="0"/>
              <a:t>Moyenne : -0,2%</a:t>
            </a:r>
          </a:p>
        </p:txBody>
      </p:sp>
    </p:spTree>
    <p:extLst>
      <p:ext uri="{BB962C8B-B14F-4D97-AF65-F5344CB8AC3E}">
        <p14:creationId xmlns:p14="http://schemas.microsoft.com/office/powerpoint/2010/main" val="164372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35360"/>
          </a:xfrm>
        </p:spPr>
        <p:txBody>
          <a:bodyPr>
            <a:normAutofit fontScale="90000"/>
          </a:bodyPr>
          <a:lstStyle/>
          <a:p>
            <a:r>
              <a:rPr lang="fr-BE" sz="3200" dirty="0">
                <a:solidFill>
                  <a:srgbClr val="C00000"/>
                </a:solidFill>
              </a:rPr>
              <a:t>3</a:t>
            </a:r>
            <a:r>
              <a:rPr lang="fr-BE" sz="3200" dirty="0" smtClean="0">
                <a:solidFill>
                  <a:srgbClr val="C00000"/>
                </a:solidFill>
              </a:rPr>
              <a:t> indicateurs qui traduisent les 30 années de déclin économique 1970 - 2000</a:t>
            </a:r>
            <a:endParaRPr lang="fr-BE" sz="3200" dirty="0">
              <a:solidFill>
                <a:srgbClr val="C00000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SREBP - 16 décembre 2015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4791472"/>
          </a:xfrm>
        </p:spPr>
        <p:txBody>
          <a:bodyPr/>
          <a:lstStyle/>
          <a:p>
            <a:pPr marL="0" indent="0" algn="ctr">
              <a:buNone/>
            </a:pPr>
            <a:endParaRPr lang="fr-FR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233057"/>
              </p:ext>
            </p:extLst>
          </p:nvPr>
        </p:nvGraphicFramePr>
        <p:xfrm>
          <a:off x="1979712" y="1556792"/>
          <a:ext cx="4937760" cy="4075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</a:tblGrid>
              <a:tr h="509053">
                <a:tc>
                  <a:txBody>
                    <a:bodyPr/>
                    <a:lstStyle/>
                    <a:p>
                      <a:endParaRPr lang="fr-FR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alibri" panose="020F0502020204030204" pitchFamily="34" charset="0"/>
                        </a:rPr>
                        <a:t>2000</a:t>
                      </a:r>
                      <a:endParaRPr lang="fr-FR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65760">
                <a:tc rowSpan="2">
                  <a:txBody>
                    <a:bodyPr/>
                    <a:lstStyle/>
                    <a:p>
                      <a:r>
                        <a:rPr lang="fr-BE" dirty="0" smtClean="0">
                          <a:latin typeface="Calibri" panose="020F0502020204030204" pitchFamily="34" charset="0"/>
                        </a:rPr>
                        <a:t>PIB / habitant </a:t>
                      </a:r>
                    </a:p>
                  </a:txBody>
                  <a:tcPr anchor="ctr"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>
                          <a:latin typeface="Calibri" panose="020F0502020204030204" pitchFamily="34" charset="0"/>
                        </a:rPr>
                        <a:t>% Zone</a:t>
                      </a:r>
                      <a:r>
                        <a:rPr lang="fr-FR" sz="1200" baseline="0" dirty="0" smtClean="0">
                          <a:latin typeface="Calibri" panose="020F0502020204030204" pitchFamily="34" charset="0"/>
                        </a:rPr>
                        <a:t> Euro – PPA</a:t>
                      </a:r>
                      <a:endParaRPr lang="fr-FR" sz="12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i="0" dirty="0" smtClean="0">
                          <a:latin typeface="Calibri" panose="020F0502020204030204" pitchFamily="34" charset="0"/>
                        </a:rPr>
                        <a:t>79%</a:t>
                      </a:r>
                      <a:endParaRPr lang="fr-FR" i="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8F0F4"/>
                    </a:solidFill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>
                          <a:latin typeface="Calibri" panose="020F0502020204030204" pitchFamily="34" charset="0"/>
                        </a:rPr>
                        <a:t>% Flandre</a:t>
                      </a:r>
                      <a:endParaRPr lang="fr-FR" sz="12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i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73%</a:t>
                      </a:r>
                      <a:endParaRPr lang="fr-FR" sz="1800" i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8F0F4"/>
                    </a:solidFill>
                  </a:tcPr>
                </a:tc>
              </a:tr>
              <a:tr h="365760">
                <a:tc rowSpan="3">
                  <a:txBody>
                    <a:bodyPr/>
                    <a:lstStyle/>
                    <a:p>
                      <a:r>
                        <a:rPr lang="fr-BE" dirty="0" smtClean="0">
                          <a:latin typeface="Calibri" panose="020F0502020204030204" pitchFamily="34" charset="0"/>
                        </a:rPr>
                        <a:t>Taux de chômage </a:t>
                      </a:r>
                    </a:p>
                    <a:p>
                      <a:r>
                        <a:rPr lang="fr-BE" sz="1200" i="1" dirty="0" smtClean="0">
                          <a:latin typeface="Calibri" panose="020F0502020204030204" pitchFamily="34" charset="0"/>
                        </a:rPr>
                        <a:t>(20-64 ans)</a:t>
                      </a:r>
                      <a:endParaRPr lang="fr-BE" sz="1200" i="1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>
                          <a:latin typeface="Calibri" panose="020F0502020204030204" pitchFamily="34" charset="0"/>
                        </a:rPr>
                        <a:t>Wallonie</a:t>
                      </a:r>
                      <a:endParaRPr lang="fr-FR" sz="12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BE" sz="1800" i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9,6%</a:t>
                      </a:r>
                      <a:endParaRPr lang="fr-BE" sz="1800" i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CDE0E8"/>
                    </a:solidFill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>
                          <a:latin typeface="Calibri" panose="020F0502020204030204" pitchFamily="34" charset="0"/>
                        </a:rPr>
                        <a:t>Zone Euro</a:t>
                      </a:r>
                    </a:p>
                  </a:txBody>
                  <a:tcPr anchor="ctr"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BE" sz="1800" i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9,2%</a:t>
                      </a:r>
                      <a:endParaRPr lang="fr-BE" sz="1800" i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CDE0E8"/>
                    </a:solidFill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endParaRPr lang="fr-BE" sz="1200" i="1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>
                          <a:latin typeface="Calibri" panose="020F0502020204030204" pitchFamily="34" charset="0"/>
                        </a:rPr>
                        <a:t>Flandre</a:t>
                      </a:r>
                    </a:p>
                  </a:txBody>
                  <a:tcPr anchor="ctr"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BE" sz="1800" i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3,4%</a:t>
                      </a:r>
                      <a:endParaRPr lang="fr-BE" sz="1800" i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CDE0E8"/>
                    </a:solidFill>
                  </a:tcPr>
                </a:tc>
              </a:tr>
              <a:tr h="365760">
                <a:tc rowSpan="3">
                  <a:txBody>
                    <a:bodyPr/>
                    <a:lstStyle/>
                    <a:p>
                      <a:r>
                        <a:rPr lang="fr-BE" dirty="0" smtClean="0">
                          <a:latin typeface="Calibri" panose="020F0502020204030204" pitchFamily="34" charset="0"/>
                        </a:rPr>
                        <a:t>Taux d’emploi </a:t>
                      </a:r>
                    </a:p>
                    <a:p>
                      <a:r>
                        <a:rPr lang="fr-BE" sz="1200" i="1" dirty="0" smtClean="0">
                          <a:latin typeface="Calibri" panose="020F0502020204030204" pitchFamily="34" charset="0"/>
                        </a:rPr>
                        <a:t>(20-64 ans)</a:t>
                      </a:r>
                      <a:endParaRPr lang="fr-BE" sz="1200" i="1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>
                          <a:latin typeface="Calibri" panose="020F0502020204030204" pitchFamily="34" charset="0"/>
                        </a:rPr>
                        <a:t>Wallonie</a:t>
                      </a:r>
                      <a:endParaRPr lang="fr-FR" sz="12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i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62,0%</a:t>
                      </a:r>
                      <a:endParaRPr lang="fr-BE" sz="1800" i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8F0F4"/>
                    </a:solidFill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>
                          <a:latin typeface="Calibri" panose="020F0502020204030204" pitchFamily="34" charset="0"/>
                        </a:rPr>
                        <a:t>Zone</a:t>
                      </a:r>
                      <a:r>
                        <a:rPr lang="fr-FR" sz="1200" baseline="0" dirty="0" smtClean="0">
                          <a:latin typeface="Calibri" panose="020F0502020204030204" pitchFamily="34" charset="0"/>
                        </a:rPr>
                        <a:t> Euro</a:t>
                      </a:r>
                      <a:endParaRPr lang="fr-FR" sz="12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i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65,4%</a:t>
                      </a:r>
                      <a:endParaRPr lang="fr-BE" sz="1800" i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8F0F4"/>
                    </a:solidFill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endParaRPr lang="fr-BE" sz="1200" i="1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>
                          <a:latin typeface="Calibri" panose="020F0502020204030204" pitchFamily="34" charset="0"/>
                        </a:rPr>
                        <a:t>Flandre</a:t>
                      </a:r>
                      <a:endParaRPr lang="fr-FR" sz="12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i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69,7%</a:t>
                      </a:r>
                      <a:endParaRPr lang="fr-BE" sz="1800" i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8F0F4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fr-BE" sz="1800" b="0" dirty="0" smtClean="0">
                          <a:latin typeface="Calibri" panose="020F0502020204030204" pitchFamily="34" charset="0"/>
                        </a:rPr>
                        <a:t>Revenu</a:t>
                      </a:r>
                      <a:r>
                        <a:rPr lang="fr-BE" sz="1800" b="0" baseline="0" dirty="0" smtClean="0">
                          <a:latin typeface="Calibri" panose="020F0502020204030204" pitchFamily="34" charset="0"/>
                        </a:rPr>
                        <a:t> disponible</a:t>
                      </a:r>
                      <a:r>
                        <a:rPr lang="fr-BE" sz="1800" b="0" dirty="0" smtClean="0"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anchor="ctr"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>
                          <a:latin typeface="Calibri" panose="020F0502020204030204" pitchFamily="34" charset="0"/>
                        </a:rPr>
                        <a:t>% Flandre</a:t>
                      </a:r>
                      <a:endParaRPr lang="fr-FR" sz="12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i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86% </a:t>
                      </a:r>
                      <a:r>
                        <a:rPr lang="fr-BE" sz="1100" i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(2003)</a:t>
                      </a:r>
                      <a:endParaRPr lang="fr-BE" sz="1800" i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CDE0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68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Tissu </a:t>
            </a:r>
            <a:r>
              <a:rPr lang="fr-BE" dirty="0"/>
              <a:t>des entreprises en </a:t>
            </a:r>
            <a:r>
              <a:rPr lang="fr-BE" dirty="0" smtClean="0"/>
              <a:t>Wallonie - 1999</a:t>
            </a:r>
            <a:endParaRPr lang="fr-BE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0458164"/>
              </p:ext>
            </p:extLst>
          </p:nvPr>
        </p:nvGraphicFramePr>
        <p:xfrm>
          <a:off x="489273" y="1700808"/>
          <a:ext cx="8229600" cy="185622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576064">
                <a:tc>
                  <a:txBody>
                    <a:bodyPr/>
                    <a:lstStyle/>
                    <a:p>
                      <a:endParaRPr lang="fr-BE" sz="18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800" b="1" u="sng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Wallonie</a:t>
                      </a:r>
                      <a:endParaRPr lang="fr-BE" sz="1800" b="1" u="sng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8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Flandre</a:t>
                      </a:r>
                      <a:endParaRPr lang="fr-BE" sz="18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8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Belgique</a:t>
                      </a:r>
                      <a:endParaRPr lang="fr-BE" sz="18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BE" sz="18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Entreprises par 1000 habitants</a:t>
                      </a:r>
                      <a:endParaRPr lang="fr-BE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b="1" i="0" u="sng" strike="noStrike" dirty="0">
                          <a:solidFill>
                            <a:srgbClr val="315687"/>
                          </a:solidFill>
                          <a:effectLst/>
                          <a:latin typeface="Calibri" panose="020F0502020204030204" pitchFamily="34" charset="0"/>
                        </a:rPr>
                        <a:t>19,1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BE" sz="18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Salariés</a:t>
                      </a:r>
                      <a:r>
                        <a:rPr lang="fr-BE" sz="1800" b="1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par entreprise</a:t>
                      </a:r>
                      <a:endParaRPr lang="fr-BE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b="1" i="0" u="sng" strike="noStrike" dirty="0">
                          <a:solidFill>
                            <a:srgbClr val="315687"/>
                          </a:solidFill>
                          <a:effectLst/>
                          <a:latin typeface="Calibri" panose="020F0502020204030204" pitchFamily="34" charset="0"/>
                        </a:rPr>
                        <a:t>8,3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HEC-ULg -   17/11/14</a:t>
            </a:r>
            <a:endParaRPr lang="fr-BE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DD25B-99D4-4985-889E-ADB3ED6060EF}" type="slidenum">
              <a:rPr lang="fr-BE" smtClean="0"/>
              <a:t>6</a:t>
            </a:fld>
            <a:endParaRPr lang="fr-BE" dirty="0"/>
          </a:p>
        </p:txBody>
      </p:sp>
      <p:sp>
        <p:nvSpPr>
          <p:cNvPr id="8" name="ZoneTexte 7"/>
          <p:cNvSpPr txBox="1"/>
          <p:nvPr/>
        </p:nvSpPr>
        <p:spPr>
          <a:xfrm>
            <a:off x="827584" y="5372635"/>
            <a:ext cx="756489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200" b="1" dirty="0">
                <a:solidFill>
                  <a:schemeClr val="tx2"/>
                </a:solidFill>
                <a:sym typeface="Wingdings 3"/>
              </a:rPr>
              <a:t> </a:t>
            </a:r>
            <a:r>
              <a:rPr lang="fr-BE" sz="2200" b="1" dirty="0" smtClean="0">
                <a:solidFill>
                  <a:schemeClr val="tx2"/>
                </a:solidFill>
              </a:rPr>
              <a:t>Des entreprises trop peu nombreuses et trop petites</a:t>
            </a:r>
            <a:endParaRPr lang="fr-BE" sz="2200" b="1" dirty="0">
              <a:solidFill>
                <a:schemeClr val="tx2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39552" y="3717032"/>
            <a:ext cx="221086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900" i="1" dirty="0" smtClean="0"/>
              <a:t>Source : ONSS (2010) – Calculs : UWE</a:t>
            </a:r>
            <a:endParaRPr lang="fr-BE" sz="900" i="1" dirty="0"/>
          </a:p>
        </p:txBody>
      </p:sp>
      <p:sp>
        <p:nvSpPr>
          <p:cNvPr id="10" name="Rectangle 9"/>
          <p:cNvSpPr/>
          <p:nvPr/>
        </p:nvSpPr>
        <p:spPr>
          <a:xfrm>
            <a:off x="3008725" y="2295016"/>
            <a:ext cx="1584176" cy="12780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79985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90600"/>
          </a:xfrm>
        </p:spPr>
        <p:txBody>
          <a:bodyPr>
            <a:noAutofit/>
          </a:bodyPr>
          <a:lstStyle/>
          <a:p>
            <a:r>
              <a:rPr lang="fr-BE" sz="2800" dirty="0" smtClean="0">
                <a:solidFill>
                  <a:srgbClr val="C00000"/>
                </a:solidFill>
              </a:rPr>
              <a:t>Les réponses politiques au retard économique </a:t>
            </a:r>
            <a:endParaRPr lang="fr-BE" sz="2800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196752"/>
            <a:ext cx="8219256" cy="504056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r-BE" b="1" dirty="0" smtClean="0">
                <a:solidFill>
                  <a:schemeClr val="accent1"/>
                </a:solidFill>
              </a:rPr>
              <a:t>Le « Contrat d’Avenir » (1999-2004)</a:t>
            </a:r>
          </a:p>
          <a:p>
            <a:r>
              <a:rPr lang="fr-BE" dirty="0" smtClean="0">
                <a:solidFill>
                  <a:srgbClr val="315687"/>
                </a:solidFill>
              </a:rPr>
              <a:t>Trop de mesures, peu de suivi</a:t>
            </a:r>
            <a:endParaRPr lang="fr-BE" dirty="0">
              <a:solidFill>
                <a:srgbClr val="315687"/>
              </a:solidFill>
            </a:endParaRPr>
          </a:p>
          <a:p>
            <a:pPr marL="274320" lvl="1" indent="0">
              <a:buNone/>
            </a:pPr>
            <a:endParaRPr lang="fr-BE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fr-BE" b="1" dirty="0" smtClean="0">
                <a:solidFill>
                  <a:schemeClr val="accent1"/>
                </a:solidFill>
              </a:rPr>
              <a:t>Les « Plans Marshall »: une rupture et un élan (2005-2014)</a:t>
            </a:r>
            <a:endParaRPr lang="fr-BE" b="1" dirty="0">
              <a:solidFill>
                <a:schemeClr val="accent1"/>
              </a:solidFill>
            </a:endParaRPr>
          </a:p>
          <a:p>
            <a:r>
              <a:rPr lang="fr-BE" dirty="0" smtClean="0">
                <a:solidFill>
                  <a:srgbClr val="315687"/>
                </a:solidFill>
              </a:rPr>
              <a:t>Une politique industrielle – Les pôles de compétitivité</a:t>
            </a:r>
          </a:p>
          <a:p>
            <a:r>
              <a:rPr lang="fr-BE" dirty="0" smtClean="0">
                <a:solidFill>
                  <a:srgbClr val="315687"/>
                </a:solidFill>
              </a:rPr>
              <a:t>Une politique de l’emploi et de la formation</a:t>
            </a:r>
          </a:p>
          <a:p>
            <a:r>
              <a:rPr lang="fr-BE" dirty="0" smtClean="0">
                <a:solidFill>
                  <a:srgbClr val="315687"/>
                </a:solidFill>
              </a:rPr>
              <a:t>Une politique R&amp;D</a:t>
            </a:r>
          </a:p>
          <a:p>
            <a:r>
              <a:rPr lang="fr-BE" dirty="0" smtClean="0">
                <a:solidFill>
                  <a:srgbClr val="315687"/>
                </a:solidFill>
              </a:rPr>
              <a:t>Une politique d’entrepreneuriat </a:t>
            </a:r>
          </a:p>
          <a:p>
            <a:pPr lvl="1"/>
            <a:endParaRPr lang="fr-BE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BE" b="1" dirty="0" smtClean="0">
                <a:solidFill>
                  <a:schemeClr val="accent1"/>
                </a:solidFill>
              </a:rPr>
              <a:t>SMALL BUSINESS ACT</a:t>
            </a:r>
          </a:p>
          <a:p>
            <a:r>
              <a:rPr lang="fr-BE" dirty="0">
                <a:solidFill>
                  <a:srgbClr val="315687"/>
                </a:solidFill>
              </a:rPr>
              <a:t>Le « </a:t>
            </a:r>
            <a:r>
              <a:rPr lang="fr-BE" b="1" dirty="0">
                <a:solidFill>
                  <a:srgbClr val="315687"/>
                </a:solidFill>
              </a:rPr>
              <a:t>Small Business Act </a:t>
            </a:r>
            <a:r>
              <a:rPr lang="fr-BE" dirty="0">
                <a:solidFill>
                  <a:srgbClr val="315687"/>
                </a:solidFill>
              </a:rPr>
              <a:t>» ou </a:t>
            </a:r>
            <a:r>
              <a:rPr lang="fr-BE" b="1" dirty="0" smtClean="0">
                <a:solidFill>
                  <a:srgbClr val="315687"/>
                </a:solidFill>
              </a:rPr>
              <a:t>SBA wallon</a:t>
            </a:r>
            <a:r>
              <a:rPr lang="fr-BE" dirty="0" smtClean="0">
                <a:solidFill>
                  <a:srgbClr val="315687"/>
                </a:solidFill>
              </a:rPr>
              <a:t>: </a:t>
            </a:r>
            <a:r>
              <a:rPr lang="fr-BE" dirty="0">
                <a:solidFill>
                  <a:srgbClr val="315687"/>
                </a:solidFill>
              </a:rPr>
              <a:t>un cadre européen pour la </a:t>
            </a:r>
            <a:r>
              <a:rPr lang="fr-BE" dirty="0" smtClean="0">
                <a:solidFill>
                  <a:srgbClr val="315687"/>
                </a:solidFill>
              </a:rPr>
              <a:t>politique  wallonne des </a:t>
            </a:r>
            <a:r>
              <a:rPr lang="fr-BE" dirty="0">
                <a:solidFill>
                  <a:srgbClr val="315687"/>
                </a:solidFill>
              </a:rPr>
              <a:t>PME </a:t>
            </a:r>
            <a:r>
              <a:rPr lang="fr-BE" b="1" dirty="0" smtClean="0">
                <a:solidFill>
                  <a:srgbClr val="315687"/>
                </a:solidFill>
                <a:ea typeface="ＭＳ Ｐゴシック" pitchFamily="34" charset="-128"/>
              </a:rPr>
              <a:t> </a:t>
            </a:r>
            <a:endParaRPr lang="fr-BE" dirty="0" smtClean="0">
              <a:solidFill>
                <a:srgbClr val="315687"/>
              </a:solidFill>
              <a:ea typeface="ＭＳ Ｐゴシック" pitchFamily="34" charset="-128"/>
            </a:endParaRPr>
          </a:p>
          <a:p>
            <a:pPr marL="0" indent="0">
              <a:buNone/>
            </a:pPr>
            <a:endParaRPr lang="fr-BE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BE" b="1" dirty="0" smtClean="0">
                <a:solidFill>
                  <a:schemeClr val="accent1"/>
                </a:solidFill>
              </a:rPr>
              <a:t>CREATIVE WALLONIA </a:t>
            </a:r>
          </a:p>
          <a:p>
            <a:r>
              <a:rPr lang="fr-BE" dirty="0" smtClean="0">
                <a:solidFill>
                  <a:srgbClr val="315687"/>
                </a:solidFill>
              </a:rPr>
              <a:t>Plan pour susciter la créativité et l’innovation</a:t>
            </a:r>
            <a:endParaRPr lang="fr-BE" dirty="0">
              <a:solidFill>
                <a:srgbClr val="315687"/>
              </a:solidFill>
            </a:endParaRPr>
          </a:p>
          <a:p>
            <a:endParaRPr lang="fr-BE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BE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SREBP - 16 décembre 2015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669748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Tissu </a:t>
            </a:r>
            <a:r>
              <a:rPr lang="fr-BE" dirty="0"/>
              <a:t>des entreprises en </a:t>
            </a:r>
            <a:r>
              <a:rPr lang="fr-BE" dirty="0" smtClean="0"/>
              <a:t>Wallonie - 1999</a:t>
            </a:r>
            <a:endParaRPr lang="fr-BE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0941210"/>
              </p:ext>
            </p:extLst>
          </p:nvPr>
        </p:nvGraphicFramePr>
        <p:xfrm>
          <a:off x="210631" y="1179240"/>
          <a:ext cx="8229601" cy="222198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985105"/>
                <a:gridCol w="1561124"/>
                <a:gridCol w="1561124"/>
                <a:gridCol w="1561124"/>
                <a:gridCol w="1561124"/>
              </a:tblGrid>
              <a:tr h="576064">
                <a:tc>
                  <a:txBody>
                    <a:bodyPr/>
                    <a:lstStyle/>
                    <a:p>
                      <a:endParaRPr lang="fr-BE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BE" b="1" u="sng" dirty="0" smtClean="0">
                          <a:solidFill>
                            <a:schemeClr val="bg1"/>
                          </a:solidFill>
                        </a:rPr>
                        <a:t>Wallonie</a:t>
                      </a:r>
                      <a:endParaRPr lang="fr-BE" b="1" u="sng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BE" b="1" u="sng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BE" b="1" dirty="0" smtClean="0">
                          <a:solidFill>
                            <a:schemeClr val="bg1"/>
                          </a:solidFill>
                        </a:rPr>
                        <a:t>Flandre</a:t>
                      </a:r>
                      <a:endParaRPr lang="fr-BE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BE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  <a:tr h="288032">
                <a:tc>
                  <a:txBody>
                    <a:bodyPr/>
                    <a:lstStyle/>
                    <a:p>
                      <a:endParaRPr lang="fr-BE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b="1" u="none" dirty="0" smtClean="0">
                          <a:solidFill>
                            <a:schemeClr val="bg2"/>
                          </a:solidFill>
                        </a:rPr>
                        <a:t>1999</a:t>
                      </a:r>
                      <a:endParaRPr lang="fr-BE" b="1" u="none" dirty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b="1" u="none" dirty="0" smtClean="0">
                          <a:solidFill>
                            <a:schemeClr val="bg2"/>
                          </a:solidFill>
                        </a:rPr>
                        <a:t>2012</a:t>
                      </a:r>
                      <a:endParaRPr lang="fr-BE" b="1" u="none" dirty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b="1" u="none" dirty="0" smtClean="0">
                          <a:solidFill>
                            <a:schemeClr val="bg2"/>
                          </a:solidFill>
                        </a:rPr>
                        <a:t>1999</a:t>
                      </a:r>
                      <a:endParaRPr lang="fr-BE" b="1" u="none" dirty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b="1" u="none" dirty="0" smtClean="0">
                          <a:solidFill>
                            <a:schemeClr val="bg2"/>
                          </a:solidFill>
                        </a:rPr>
                        <a:t>2012</a:t>
                      </a:r>
                      <a:endParaRPr lang="fr-BE" b="1" u="none" dirty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BE" b="1" dirty="0" smtClean="0">
                          <a:solidFill>
                            <a:schemeClr val="tx1"/>
                          </a:solidFill>
                        </a:rPr>
                        <a:t>Entreprises par 1000 habitants</a:t>
                      </a:r>
                      <a:endParaRPr lang="fr-BE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b="1" i="0" u="none" strike="noStrike" dirty="0">
                          <a:solidFill>
                            <a:srgbClr val="315687"/>
                          </a:solidFill>
                          <a:effectLst/>
                          <a:latin typeface="Calibri" panose="020F0502020204030204" pitchFamily="34" charset="0"/>
                        </a:rPr>
                        <a:t>19,1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800" b="1" u="none" dirty="0" smtClean="0">
                          <a:solidFill>
                            <a:srgbClr val="315687"/>
                          </a:solidFill>
                          <a:latin typeface="Calibri" panose="020F0502020204030204" pitchFamily="34" charset="0"/>
                        </a:rPr>
                        <a:t>20,4</a:t>
                      </a:r>
                      <a:endParaRPr lang="fr-BE" sz="1800" b="1" u="none" dirty="0">
                        <a:solidFill>
                          <a:srgbClr val="315687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800" b="0" u="non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22,6</a:t>
                      </a:r>
                      <a:endParaRPr lang="fr-BE" sz="1800" b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BE" b="1" dirty="0" smtClean="0">
                          <a:solidFill>
                            <a:schemeClr val="tx1"/>
                          </a:solidFill>
                        </a:rPr>
                        <a:t>Salariés</a:t>
                      </a:r>
                      <a:r>
                        <a:rPr lang="fr-BE" b="1" baseline="0" dirty="0" smtClean="0">
                          <a:solidFill>
                            <a:schemeClr val="tx1"/>
                          </a:solidFill>
                        </a:rPr>
                        <a:t> par entreprise</a:t>
                      </a:r>
                      <a:endParaRPr lang="fr-BE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b="1" i="0" u="none" strike="noStrike" dirty="0">
                          <a:solidFill>
                            <a:srgbClr val="315687"/>
                          </a:solidFill>
                          <a:effectLst/>
                          <a:latin typeface="Calibri" panose="020F0502020204030204" pitchFamily="34" charset="0"/>
                        </a:rPr>
                        <a:t>8,3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800" b="1" u="none" dirty="0" smtClean="0">
                          <a:solidFill>
                            <a:srgbClr val="315687"/>
                          </a:solidFill>
                          <a:latin typeface="Calibri" panose="020F0502020204030204" pitchFamily="34" charset="0"/>
                        </a:rPr>
                        <a:t>9,3</a:t>
                      </a:r>
                      <a:endParaRPr lang="fr-BE" sz="1800" b="1" u="none" dirty="0">
                        <a:solidFill>
                          <a:srgbClr val="315687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800" b="0" u="non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11,7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HEC-ULg -   17/11/14</a:t>
            </a:r>
            <a:endParaRPr lang="fr-BE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DD25B-99D4-4985-889E-ADB3ED6060EF}" type="slidenum">
              <a:rPr lang="fr-BE" smtClean="0"/>
              <a:t>8</a:t>
            </a:fld>
            <a:endParaRPr lang="fr-BE" dirty="0"/>
          </a:p>
        </p:txBody>
      </p:sp>
      <p:sp>
        <p:nvSpPr>
          <p:cNvPr id="8" name="ZoneTexte 7"/>
          <p:cNvSpPr txBox="1"/>
          <p:nvPr/>
        </p:nvSpPr>
        <p:spPr>
          <a:xfrm>
            <a:off x="208468" y="5517232"/>
            <a:ext cx="723467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200" b="1" dirty="0">
                <a:solidFill>
                  <a:schemeClr val="tx2"/>
                </a:solidFill>
                <a:sym typeface="Wingdings 3"/>
              </a:rPr>
              <a:t> </a:t>
            </a:r>
            <a:r>
              <a:rPr lang="fr-BE" sz="2200" b="1" dirty="0" smtClean="0">
                <a:solidFill>
                  <a:schemeClr val="tx2"/>
                </a:solidFill>
              </a:rPr>
              <a:t>Des entreprises plus nombreuses et plus grandes</a:t>
            </a:r>
            <a:endParaRPr lang="fr-BE" sz="2200" b="1" dirty="0">
              <a:solidFill>
                <a:schemeClr val="tx2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611892" y="4781183"/>
            <a:ext cx="187743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900" i="1" dirty="0" smtClean="0"/>
              <a:t>Source : ONSS – Calculs : UWE</a:t>
            </a:r>
            <a:endParaRPr lang="fr-BE" sz="900" i="1" dirty="0"/>
          </a:p>
        </p:txBody>
      </p:sp>
    </p:spTree>
    <p:extLst>
      <p:ext uri="{BB962C8B-B14F-4D97-AF65-F5344CB8AC3E}">
        <p14:creationId xmlns:p14="http://schemas.microsoft.com/office/powerpoint/2010/main" val="2970260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 smtClean="0">
                <a:solidFill>
                  <a:srgbClr val="C00000"/>
                </a:solidFill>
              </a:rPr>
              <a:t>Quelques</a:t>
            </a:r>
            <a:r>
              <a:rPr lang="fr-BE" sz="3600" dirty="0" smtClean="0">
                <a:solidFill>
                  <a:srgbClr val="C00000"/>
                </a:solidFill>
              </a:rPr>
              <a:t> indicateurs encourageants</a:t>
            </a:r>
            <a:endParaRPr lang="fr-BE" sz="3600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4876800"/>
          </a:xfrm>
        </p:spPr>
        <p:txBody>
          <a:bodyPr>
            <a:normAutofit/>
          </a:bodyPr>
          <a:lstStyle/>
          <a:p>
            <a:r>
              <a:rPr lang="fr-BE" dirty="0" smtClean="0">
                <a:solidFill>
                  <a:srgbClr val="315687"/>
                </a:solidFill>
              </a:rPr>
              <a:t>Forte progression des dépenses en R&amp;D pour atteindre 2,8% du PIB en 2014 </a:t>
            </a:r>
          </a:p>
          <a:p>
            <a:r>
              <a:rPr lang="fr-BE" dirty="0" smtClean="0">
                <a:solidFill>
                  <a:srgbClr val="315687"/>
                </a:solidFill>
              </a:rPr>
              <a:t>Croissance annuelle de l’emploi privé: 1,3% entre 2006 et 2013</a:t>
            </a:r>
          </a:p>
          <a:p>
            <a:r>
              <a:rPr lang="fr-BE" dirty="0" smtClean="0">
                <a:solidFill>
                  <a:srgbClr val="315687"/>
                </a:solidFill>
              </a:rPr>
              <a:t> start</a:t>
            </a:r>
            <a:r>
              <a:rPr lang="fr-BE" dirty="0">
                <a:solidFill>
                  <a:srgbClr val="315687"/>
                </a:solidFill>
              </a:rPr>
              <a:t>-</a:t>
            </a:r>
            <a:r>
              <a:rPr lang="fr-BE" dirty="0" smtClean="0">
                <a:solidFill>
                  <a:srgbClr val="315687"/>
                </a:solidFill>
              </a:rPr>
              <a:t>up et spin-off à fort </a:t>
            </a:r>
            <a:r>
              <a:rPr lang="fr-BE" dirty="0">
                <a:solidFill>
                  <a:srgbClr val="315687"/>
                </a:solidFill>
              </a:rPr>
              <a:t>potentiel </a:t>
            </a:r>
            <a:r>
              <a:rPr lang="fr-BE" dirty="0" smtClean="0">
                <a:solidFill>
                  <a:srgbClr val="315687"/>
                </a:solidFill>
              </a:rPr>
              <a:t>(</a:t>
            </a:r>
            <a:r>
              <a:rPr lang="fr-BE" dirty="0" err="1" smtClean="0">
                <a:solidFill>
                  <a:srgbClr val="315687"/>
                </a:solidFill>
              </a:rPr>
              <a:t>Promethera</a:t>
            </a:r>
            <a:r>
              <a:rPr lang="fr-BE" dirty="0" smtClean="0">
                <a:solidFill>
                  <a:srgbClr val="315687"/>
                </a:solidFill>
              </a:rPr>
              <a:t> Biosciences</a:t>
            </a:r>
            <a:r>
              <a:rPr lang="fr-BE" dirty="0">
                <a:solidFill>
                  <a:srgbClr val="315687"/>
                </a:solidFill>
              </a:rPr>
              <a:t>, </a:t>
            </a:r>
            <a:r>
              <a:rPr lang="fr-BE" dirty="0" err="1" smtClean="0">
                <a:solidFill>
                  <a:srgbClr val="315687"/>
                </a:solidFill>
              </a:rPr>
              <a:t>Bone</a:t>
            </a:r>
            <a:r>
              <a:rPr lang="fr-BE" dirty="0" smtClean="0">
                <a:solidFill>
                  <a:srgbClr val="315687"/>
                </a:solidFill>
              </a:rPr>
              <a:t> </a:t>
            </a:r>
            <a:r>
              <a:rPr lang="fr-BE" dirty="0" err="1" smtClean="0">
                <a:solidFill>
                  <a:srgbClr val="315687"/>
                </a:solidFill>
              </a:rPr>
              <a:t>Therapeutics</a:t>
            </a:r>
            <a:r>
              <a:rPr lang="fr-BE" dirty="0" smtClean="0">
                <a:solidFill>
                  <a:srgbClr val="315687"/>
                </a:solidFill>
              </a:rPr>
              <a:t>, </a:t>
            </a:r>
            <a:r>
              <a:rPr lang="fr-BE" dirty="0" err="1" smtClean="0">
                <a:solidFill>
                  <a:srgbClr val="315687"/>
                </a:solidFill>
              </a:rPr>
              <a:t>Ceylad</a:t>
            </a:r>
            <a:r>
              <a:rPr lang="fr-BE" dirty="0" smtClean="0">
                <a:solidFill>
                  <a:srgbClr val="315687"/>
                </a:solidFill>
              </a:rPr>
              <a:t>…)</a:t>
            </a:r>
          </a:p>
          <a:p>
            <a:r>
              <a:rPr lang="fr-BE" dirty="0" smtClean="0">
                <a:solidFill>
                  <a:srgbClr val="315687"/>
                </a:solidFill>
              </a:rPr>
              <a:t>Attraction de grandes firmes mondiales (Google, Johnson &amp; Johnson, Centre Microsoft…) </a:t>
            </a:r>
            <a:endParaRPr lang="fr-BE" dirty="0">
              <a:solidFill>
                <a:srgbClr val="315687"/>
              </a:solidFill>
            </a:endParaRPr>
          </a:p>
          <a:p>
            <a:pPr marL="0" indent="0">
              <a:buNone/>
            </a:pPr>
            <a:endParaRPr lang="fr-BE" dirty="0" smtClean="0"/>
          </a:p>
          <a:p>
            <a:pPr marL="0" indent="0">
              <a:buNone/>
            </a:pPr>
            <a:endParaRPr lang="fr-BE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SREBP - 16 décembre 2015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115676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èleUWE">
  <a:themeElements>
    <a:clrScheme name="Personnalisé 1">
      <a:dk1>
        <a:srgbClr val="000000"/>
      </a:dk1>
      <a:lt1>
        <a:sysClr val="window" lastClr="FFFFFF"/>
      </a:lt1>
      <a:dk2>
        <a:srgbClr val="A3171E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44B9E8"/>
      </a:hlink>
      <a:folHlink>
        <a:srgbClr val="7D3C4A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té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884</TotalTime>
  <Words>650</Words>
  <Application>Microsoft Office PowerPoint</Application>
  <PresentationFormat>Affichage à l'écran (4:3)</PresentationFormat>
  <Paragraphs>203</Paragraphs>
  <Slides>14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ModèleUWE</vt:lpstr>
      <vt:lpstr>Wallonie – évolution de court et de long termes</vt:lpstr>
      <vt:lpstr>Forte corrélation Wallonie-Allemagne, France</vt:lpstr>
      <vt:lpstr>Forte corrélation Wallonie-Belgique</vt:lpstr>
      <vt:lpstr>Prévisions du PIB réel</vt:lpstr>
      <vt:lpstr>3 indicateurs qui traduisent les 30 années de déclin économique 1970 - 2000</vt:lpstr>
      <vt:lpstr>Tissu des entreprises en Wallonie - 1999</vt:lpstr>
      <vt:lpstr>Les réponses politiques au retard économique </vt:lpstr>
      <vt:lpstr>Tissu des entreprises en Wallonie - 1999</vt:lpstr>
      <vt:lpstr>Quelques indicateurs encourageants</vt:lpstr>
      <vt:lpstr>Mais les grands indicateurs ne bougent pas </vt:lpstr>
      <vt:lpstr>Demi-réussite des politiques économiques 2005 -2014</vt:lpstr>
      <vt:lpstr>Demi-réussite des politiques économiques 2005 -2014</vt:lpstr>
      <vt:lpstr>Résignation ou espoir? Plutôt la persévérance</vt:lpstr>
      <vt:lpstr>Merci de votre attention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point conjoncturel – Octobre 2015</dc:title>
  <dc:creator>Compte Microsoft</dc:creator>
  <cp:lastModifiedBy>brigano.gaetane</cp:lastModifiedBy>
  <cp:revision>94</cp:revision>
  <cp:lastPrinted>2015-12-14T13:35:44Z</cp:lastPrinted>
  <dcterms:created xsi:type="dcterms:W3CDTF">2015-09-30T07:11:14Z</dcterms:created>
  <dcterms:modified xsi:type="dcterms:W3CDTF">2015-12-15T13:14:09Z</dcterms:modified>
</cp:coreProperties>
</file>