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16" r:id="rId3"/>
    <p:sldId id="310" r:id="rId4"/>
    <p:sldId id="330" r:id="rId5"/>
    <p:sldId id="331" r:id="rId6"/>
    <p:sldId id="315" r:id="rId7"/>
    <p:sldId id="332" r:id="rId8"/>
    <p:sldId id="308" r:id="rId9"/>
    <p:sldId id="306" r:id="rId10"/>
    <p:sldId id="307" r:id="rId11"/>
    <p:sldId id="323" r:id="rId12"/>
    <p:sldId id="324" r:id="rId13"/>
    <p:sldId id="325" r:id="rId14"/>
    <p:sldId id="314" r:id="rId15"/>
    <p:sldId id="326" r:id="rId16"/>
    <p:sldId id="318" r:id="rId17"/>
    <p:sldId id="321" r:id="rId18"/>
    <p:sldId id="320" r:id="rId19"/>
    <p:sldId id="327" r:id="rId20"/>
    <p:sldId id="328" r:id="rId21"/>
    <p:sldId id="311" r:id="rId22"/>
    <p:sldId id="317" r:id="rId23"/>
    <p:sldId id="329" r:id="rId24"/>
    <p:sldId id="333" r:id="rId25"/>
    <p:sldId id="334" r:id="rId26"/>
  </p:sldIdLst>
  <p:sldSz cx="9144000" cy="6858000" type="screen4x3"/>
  <p:notesSz cx="9906000" cy="67945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E5EC"/>
    <a:srgbClr val="FFFF00"/>
    <a:srgbClr val="CD003A"/>
    <a:srgbClr val="FFA7BE"/>
    <a:srgbClr val="FF9900"/>
    <a:srgbClr val="F2003F"/>
    <a:srgbClr val="FF2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577" autoAdjust="0"/>
  </p:normalViewPr>
  <p:slideViewPr>
    <p:cSldViewPr>
      <p:cViewPr>
        <p:scale>
          <a:sx n="61" d="100"/>
          <a:sy n="61" d="100"/>
        </p:scale>
        <p:origin x="-986" y="-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24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BEL_CN_2015_1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EnqueteBNB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emploi_vincent_onglets%20EmpI_a%20Interm_a%20et%20DEI_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EnqueteBNB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emploi_vincent_onglets%20EmpI_a%20Interm_a%20et%20DEI_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EnqueteBNB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ENTRAV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BEL_CN_2015_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BEL_CN_2015_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BEL_CN_2015_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BEL_CN_2015_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BEL_CN_2015_1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BEL_CN_2015_1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BEL_CN_2015_1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oasis.uclouvain.be\dfs\groups\i\ires-conjoncture\ANNE-transfert\Vincent\SREPB\BEL_CN_2015_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36956521739096E-2"/>
          <c:y val="3.3909195402298802E-2"/>
          <c:w val="0.90076594202898597"/>
          <c:h val="0.76725076628352495"/>
        </c:manualLayout>
      </c:layout>
      <c:lineChart>
        <c:grouping val="standard"/>
        <c:varyColors val="0"/>
        <c:ser>
          <c:idx val="0"/>
          <c:order val="0"/>
          <c:tx>
            <c:strRef>
              <c:f>Feuil2!$J$1</c:f>
              <c:strCache>
                <c:ptCount val="1"/>
                <c:pt idx="0">
                  <c:v>PIB (2008q2=100)</c:v>
                </c:pt>
              </c:strCache>
            </c:strRef>
          </c:tx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Feuil2!$B$43:$B$71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Feuil2!$J$43:$J$71</c:f>
              <c:numCache>
                <c:formatCode>0.0</c:formatCode>
                <c:ptCount val="29"/>
                <c:pt idx="0">
                  <c:v>100</c:v>
                </c:pt>
                <c:pt idx="1">
                  <c:v>99.456263309144305</c:v>
                </c:pt>
                <c:pt idx="2">
                  <c:v>97.374351340734606</c:v>
                </c:pt>
                <c:pt idx="3">
                  <c:v>96.263102400297726</c:v>
                </c:pt>
                <c:pt idx="4">
                  <c:v>96.158696685893872</c:v>
                </c:pt>
                <c:pt idx="5">
                  <c:v>97.162438752093081</c:v>
                </c:pt>
                <c:pt idx="6">
                  <c:v>98.075213463168566</c:v>
                </c:pt>
                <c:pt idx="7">
                  <c:v>98.462858442390782</c:v>
                </c:pt>
                <c:pt idx="8">
                  <c:v>99.460398188922653</c:v>
                </c:pt>
                <c:pt idx="9">
                  <c:v>99.890425685873197</c:v>
                </c:pt>
                <c:pt idx="10">
                  <c:v>100.29461018420901</c:v>
                </c:pt>
                <c:pt idx="11">
                  <c:v>101.0967768612128</c:v>
                </c:pt>
                <c:pt idx="12">
                  <c:v>101.30558829002049</c:v>
                </c:pt>
                <c:pt idx="13">
                  <c:v>101.3758812462527</c:v>
                </c:pt>
                <c:pt idx="14">
                  <c:v>101.4823544005458</c:v>
                </c:pt>
                <c:pt idx="15">
                  <c:v>101.7676611052534</c:v>
                </c:pt>
                <c:pt idx="16">
                  <c:v>101.466848601377</c:v>
                </c:pt>
                <c:pt idx="17">
                  <c:v>101.31385804957721</c:v>
                </c:pt>
                <c:pt idx="18">
                  <c:v>101.32522896896771</c:v>
                </c:pt>
                <c:pt idx="19">
                  <c:v>101.09987802104649</c:v>
                </c:pt>
                <c:pt idx="20">
                  <c:v>101.3107568897434</c:v>
                </c:pt>
                <c:pt idx="21">
                  <c:v>101.5753891955591</c:v>
                </c:pt>
                <c:pt idx="22">
                  <c:v>101.9547644152246</c:v>
                </c:pt>
                <c:pt idx="23">
                  <c:v>102.3827244722859</c:v>
                </c:pt>
                <c:pt idx="24">
                  <c:v>102.6370195786557</c:v>
                </c:pt>
                <c:pt idx="25">
                  <c:v>103.04327151688059</c:v>
                </c:pt>
                <c:pt idx="26">
                  <c:v>103.3502863404246</c:v>
                </c:pt>
                <c:pt idx="27">
                  <c:v>103.67590812297129</c:v>
                </c:pt>
                <c:pt idx="28">
                  <c:v>104.18966693543381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Feuil2!$AM$1</c:f>
              <c:strCache>
                <c:ptCount val="1"/>
                <c:pt idx="0">
                  <c:v>EI Total (08q2=100)</c:v>
                </c:pt>
              </c:strCache>
            </c:strRef>
          </c:tx>
          <c:spPr>
            <a:ln w="3175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Feuil2!$B$43:$B$71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Feuil2!$AM$43:$AM$71</c:f>
              <c:numCache>
                <c:formatCode>0.0</c:formatCode>
                <c:ptCount val="29"/>
                <c:pt idx="0">
                  <c:v>100</c:v>
                </c:pt>
                <c:pt idx="1">
                  <c:v>100.4903725031491</c:v>
                </c:pt>
                <c:pt idx="2">
                  <c:v>100.5443584667986</c:v>
                </c:pt>
                <c:pt idx="3">
                  <c:v>100.21819326975</c:v>
                </c:pt>
                <c:pt idx="4">
                  <c:v>99.959510527262907</c:v>
                </c:pt>
                <c:pt idx="5">
                  <c:v>99.802051466618678</c:v>
                </c:pt>
                <c:pt idx="6">
                  <c:v>100.0134964909124</c:v>
                </c:pt>
                <c:pt idx="7">
                  <c:v>100.1304660788195</c:v>
                </c:pt>
                <c:pt idx="8">
                  <c:v>100.4521324455641</c:v>
                </c:pt>
                <c:pt idx="9">
                  <c:v>100.814288285046</c:v>
                </c:pt>
                <c:pt idx="10">
                  <c:v>101.1606982184632</c:v>
                </c:pt>
                <c:pt idx="11">
                  <c:v>101.58583768220259</c:v>
                </c:pt>
                <c:pt idx="12">
                  <c:v>101.98173474896529</c:v>
                </c:pt>
                <c:pt idx="13">
                  <c:v>102.17743386719449</c:v>
                </c:pt>
                <c:pt idx="14">
                  <c:v>102.32589526723051</c:v>
                </c:pt>
                <c:pt idx="15">
                  <c:v>102.40237538240051</c:v>
                </c:pt>
                <c:pt idx="16">
                  <c:v>102.4293683642253</c:v>
                </c:pt>
                <c:pt idx="17">
                  <c:v>102.3776318157279</c:v>
                </c:pt>
                <c:pt idx="18">
                  <c:v>102.307899946014</c:v>
                </c:pt>
                <c:pt idx="19">
                  <c:v>102.1054525823286</c:v>
                </c:pt>
                <c:pt idx="20">
                  <c:v>101.8422710095375</c:v>
                </c:pt>
                <c:pt idx="21">
                  <c:v>101.9457441065323</c:v>
                </c:pt>
                <c:pt idx="22">
                  <c:v>102.0289724671585</c:v>
                </c:pt>
                <c:pt idx="23">
                  <c:v>102.0694619398956</c:v>
                </c:pt>
                <c:pt idx="24">
                  <c:v>102.2381680763002</c:v>
                </c:pt>
                <c:pt idx="25">
                  <c:v>102.4046247975526</c:v>
                </c:pt>
                <c:pt idx="26">
                  <c:v>102.6160698218463</c:v>
                </c:pt>
                <c:pt idx="27">
                  <c:v>102.7330394097535</c:v>
                </c:pt>
                <c:pt idx="28">
                  <c:v>102.9489832643513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70720"/>
        <c:axId val="35657344"/>
      </c:lineChart>
      <c:catAx>
        <c:axId val="35870720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35657344"/>
        <c:crosses val="autoZero"/>
        <c:auto val="1"/>
        <c:lblAlgn val="ctr"/>
        <c:lblOffset val="100"/>
        <c:tickMarkSkip val="4"/>
        <c:noMultiLvlLbl val="0"/>
      </c:catAx>
      <c:valAx>
        <c:axId val="35657344"/>
        <c:scaling>
          <c:orientation val="minMax"/>
          <c:max val="105"/>
          <c:min val="95"/>
        </c:scaling>
        <c:delete val="0"/>
        <c:axPos val="l"/>
        <c:numFmt formatCode="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</a:ln>
        </c:spPr>
        <c:crossAx val="35870720"/>
        <c:crosses val="autoZero"/>
        <c:crossBetween val="between"/>
        <c:majorUnit val="1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15622234299516899"/>
          <c:y val="0.92775057471264399"/>
          <c:w val="0.669149516908213"/>
          <c:h val="5.7651724137931001E-2"/>
        </c:manualLayout>
      </c:layout>
      <c:overlay val="0"/>
      <c:spPr>
        <a:solidFill>
          <a:schemeClr val="bg1">
            <a:alpha val="75000"/>
          </a:schemeClr>
        </a:solidFill>
        <a:ln>
          <a:solidFill>
            <a:srgbClr val="C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600" baseline="0">
          <a:latin typeface="Arial" panose="020B0604020202020204" pitchFamily="34" charset="0"/>
        </a:defRPr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8281165267565E-2"/>
          <c:y val="1.3746274601853599E-2"/>
          <c:w val="0.94758620689655204"/>
          <c:h val="0.769243104896698"/>
        </c:manualLayout>
      </c:layout>
      <c:lineChart>
        <c:grouping val="standard"/>
        <c:varyColors val="0"/>
        <c:ser>
          <c:idx val="0"/>
          <c:order val="0"/>
          <c:tx>
            <c:strRef>
              <c:f>Données!$AE$1</c:f>
              <c:strCache>
                <c:ptCount val="1"/>
                <c:pt idx="0">
                  <c:v>Confiance des ménages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Données!$B$254:$B$313</c:f>
              <c:strCache>
                <c:ptCount val="55"/>
                <c:pt idx="6">
                  <c:v>2011</c:v>
                </c:pt>
                <c:pt idx="18">
                  <c:v>2012</c:v>
                </c:pt>
                <c:pt idx="30">
                  <c:v>2013</c:v>
                </c:pt>
                <c:pt idx="42">
                  <c:v>2014</c:v>
                </c:pt>
                <c:pt idx="54">
                  <c:v>2015</c:v>
                </c:pt>
              </c:strCache>
            </c:strRef>
          </c:cat>
          <c:val>
            <c:numRef>
              <c:f>Données!$AE$254:$AE$313</c:f>
              <c:numCache>
                <c:formatCode>0.0</c:formatCode>
                <c:ptCount val="60"/>
                <c:pt idx="0">
                  <c:v>0.20631641104828899</c:v>
                </c:pt>
                <c:pt idx="1">
                  <c:v>0.68214525094344103</c:v>
                </c:pt>
                <c:pt idx="2">
                  <c:v>0.32527362102207702</c:v>
                </c:pt>
                <c:pt idx="3">
                  <c:v>0.44423083099586502</c:v>
                </c:pt>
                <c:pt idx="4">
                  <c:v>0.68214525094344103</c:v>
                </c:pt>
                <c:pt idx="5">
                  <c:v>0.20631641104828899</c:v>
                </c:pt>
                <c:pt idx="6">
                  <c:v>8.73592010745005E-2</c:v>
                </c:pt>
                <c:pt idx="7">
                  <c:v>-0.507426848794439</c:v>
                </c:pt>
                <c:pt idx="8">
                  <c:v>-0.507426848794439</c:v>
                </c:pt>
                <c:pt idx="9">
                  <c:v>-0.26951242884686299</c:v>
                </c:pt>
                <c:pt idx="10">
                  <c:v>-1.1022128986633799</c:v>
                </c:pt>
                <c:pt idx="11">
                  <c:v>-0.86429847871580301</c:v>
                </c:pt>
                <c:pt idx="12">
                  <c:v>-1.340127318610955</c:v>
                </c:pt>
                <c:pt idx="13">
                  <c:v>-1.815956158506107</c:v>
                </c:pt>
                <c:pt idx="14">
                  <c:v>-0.86429847871580301</c:v>
                </c:pt>
                <c:pt idx="15">
                  <c:v>-0.86429847871580301</c:v>
                </c:pt>
                <c:pt idx="16">
                  <c:v>-0.626384058768227</c:v>
                </c:pt>
                <c:pt idx="17">
                  <c:v>-0.626384058768227</c:v>
                </c:pt>
                <c:pt idx="18">
                  <c:v>-0.98325568868959101</c:v>
                </c:pt>
                <c:pt idx="19">
                  <c:v>-1.340127318610955</c:v>
                </c:pt>
                <c:pt idx="20">
                  <c:v>-1.1022128986633799</c:v>
                </c:pt>
                <c:pt idx="21">
                  <c:v>-1.459084528584744</c:v>
                </c:pt>
                <c:pt idx="22">
                  <c:v>-2.2917849984012602</c:v>
                </c:pt>
                <c:pt idx="23">
                  <c:v>-2.4107422083750469</c:v>
                </c:pt>
                <c:pt idx="24">
                  <c:v>-2.1728277884274712</c:v>
                </c:pt>
                <c:pt idx="25">
                  <c:v>-1.459084528584744</c:v>
                </c:pt>
                <c:pt idx="26">
                  <c:v>-2.2917849984012602</c:v>
                </c:pt>
                <c:pt idx="27">
                  <c:v>-1.815956158506107</c:v>
                </c:pt>
                <c:pt idx="28">
                  <c:v>-1.69699894853232</c:v>
                </c:pt>
                <c:pt idx="29">
                  <c:v>-1.578041738558531</c:v>
                </c:pt>
                <c:pt idx="30">
                  <c:v>-1.340127318610955</c:v>
                </c:pt>
                <c:pt idx="31">
                  <c:v>-0.86429847871580301</c:v>
                </c:pt>
                <c:pt idx="32">
                  <c:v>-0.26951242884686299</c:v>
                </c:pt>
                <c:pt idx="33">
                  <c:v>-0.15055521887307499</c:v>
                </c:pt>
                <c:pt idx="34">
                  <c:v>-0.15055521887307499</c:v>
                </c:pt>
                <c:pt idx="35">
                  <c:v>-3.1598008899287398E-2</c:v>
                </c:pt>
                <c:pt idx="36">
                  <c:v>8.73592010745005E-2</c:v>
                </c:pt>
                <c:pt idx="37">
                  <c:v>8.73592010745005E-2</c:v>
                </c:pt>
                <c:pt idx="38">
                  <c:v>-0.388469638820651</c:v>
                </c:pt>
                <c:pt idx="39">
                  <c:v>-0.507426848794439</c:v>
                </c:pt>
                <c:pt idx="40">
                  <c:v>-0.15055521887307499</c:v>
                </c:pt>
                <c:pt idx="41">
                  <c:v>-0.26951242884686299</c:v>
                </c:pt>
                <c:pt idx="42">
                  <c:v>-0.626384058768227</c:v>
                </c:pt>
                <c:pt idx="43">
                  <c:v>-0.74534126874201501</c:v>
                </c:pt>
                <c:pt idx="44">
                  <c:v>-0.74534126874201501</c:v>
                </c:pt>
                <c:pt idx="45">
                  <c:v>-0.86429847871580301</c:v>
                </c:pt>
                <c:pt idx="46">
                  <c:v>-1.1022128986633799</c:v>
                </c:pt>
                <c:pt idx="47">
                  <c:v>-0.86429847871580301</c:v>
                </c:pt>
                <c:pt idx="48">
                  <c:v>-0.507426848794439</c:v>
                </c:pt>
                <c:pt idx="49">
                  <c:v>-3.1598008899287398E-2</c:v>
                </c:pt>
                <c:pt idx="50">
                  <c:v>-0.15055521887307499</c:v>
                </c:pt>
                <c:pt idx="51">
                  <c:v>-0.15055521887307499</c:v>
                </c:pt>
                <c:pt idx="52">
                  <c:v>0.20631641104828899</c:v>
                </c:pt>
                <c:pt idx="53">
                  <c:v>0.32527362102207702</c:v>
                </c:pt>
                <c:pt idx="54">
                  <c:v>-0.15055521887307499</c:v>
                </c:pt>
                <c:pt idx="55">
                  <c:v>-0.15055521887307499</c:v>
                </c:pt>
                <c:pt idx="56">
                  <c:v>-0.626384058768227</c:v>
                </c:pt>
                <c:pt idx="57">
                  <c:v>-0.388469638820651</c:v>
                </c:pt>
                <c:pt idx="58">
                  <c:v>8.73592010745005E-2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Données!$AF$1</c:f>
              <c:strCache>
                <c:ptCount val="1"/>
                <c:pt idx="0">
                  <c:v>Confiance des entreprises</c:v>
                </c:pt>
              </c:strCache>
            </c:strRef>
          </c:tx>
          <c:spPr>
            <a:ln w="3175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Données!$B$254:$B$313</c:f>
              <c:strCache>
                <c:ptCount val="55"/>
                <c:pt idx="6">
                  <c:v>2011</c:v>
                </c:pt>
                <c:pt idx="18">
                  <c:v>2012</c:v>
                </c:pt>
                <c:pt idx="30">
                  <c:v>2013</c:v>
                </c:pt>
                <c:pt idx="42">
                  <c:v>2014</c:v>
                </c:pt>
                <c:pt idx="54">
                  <c:v>2015</c:v>
                </c:pt>
              </c:strCache>
            </c:strRef>
          </c:cat>
          <c:val>
            <c:numRef>
              <c:f>Données!$AF$254:$AF$313</c:f>
              <c:numCache>
                <c:formatCode>0.0</c:formatCode>
                <c:ptCount val="60"/>
                <c:pt idx="0">
                  <c:v>0.97810430191173803</c:v>
                </c:pt>
                <c:pt idx="1">
                  <c:v>1.1317061854886661</c:v>
                </c:pt>
                <c:pt idx="2">
                  <c:v>1.1789683035123371</c:v>
                </c:pt>
                <c:pt idx="3">
                  <c:v>0.777240300311139</c:v>
                </c:pt>
                <c:pt idx="4">
                  <c:v>0.38732782661586002</c:v>
                </c:pt>
                <c:pt idx="5">
                  <c:v>0.316434649580355</c:v>
                </c:pt>
                <c:pt idx="6">
                  <c:v>0.15101723649750901</c:v>
                </c:pt>
                <c:pt idx="7">
                  <c:v>-0.47520582731612199</c:v>
                </c:pt>
                <c:pt idx="8">
                  <c:v>-0.66425429941080305</c:v>
                </c:pt>
                <c:pt idx="9">
                  <c:v>-0.78240959446997904</c:v>
                </c:pt>
                <c:pt idx="10">
                  <c:v>-0.99508912557649398</c:v>
                </c:pt>
                <c:pt idx="11">
                  <c:v>-0.80604065348181397</c:v>
                </c:pt>
                <c:pt idx="12">
                  <c:v>-0.67606982891672096</c:v>
                </c:pt>
                <c:pt idx="13">
                  <c:v>-0.46339029781020402</c:v>
                </c:pt>
                <c:pt idx="14">
                  <c:v>-0.68788535842263798</c:v>
                </c:pt>
                <c:pt idx="15">
                  <c:v>-0.817856182987731</c:v>
                </c:pt>
                <c:pt idx="16">
                  <c:v>-0.87693383051731899</c:v>
                </c:pt>
                <c:pt idx="17">
                  <c:v>-1.11324442063567</c:v>
                </c:pt>
                <c:pt idx="18">
                  <c:v>-0.88874936002323701</c:v>
                </c:pt>
                <c:pt idx="19">
                  <c:v>-0.94782700755282501</c:v>
                </c:pt>
                <c:pt idx="20">
                  <c:v>-0.92419594854098897</c:v>
                </c:pt>
                <c:pt idx="21">
                  <c:v>-1.148691009153423</c:v>
                </c:pt>
                <c:pt idx="22">
                  <c:v>-1.136875479647506</c:v>
                </c:pt>
                <c:pt idx="23">
                  <c:v>-0.94782700755282501</c:v>
                </c:pt>
                <c:pt idx="24">
                  <c:v>-1.11324442063567</c:v>
                </c:pt>
                <c:pt idx="25">
                  <c:v>-0.85330277150548395</c:v>
                </c:pt>
                <c:pt idx="26">
                  <c:v>-1.3259239517421859</c:v>
                </c:pt>
                <c:pt idx="27">
                  <c:v>-1.2904773632244331</c:v>
                </c:pt>
                <c:pt idx="28">
                  <c:v>-1.01872018458833</c:v>
                </c:pt>
                <c:pt idx="29">
                  <c:v>-1.0659823026120001</c:v>
                </c:pt>
                <c:pt idx="30">
                  <c:v>-0.97145806656465905</c:v>
                </c:pt>
                <c:pt idx="31">
                  <c:v>-0.56973006336346299</c:v>
                </c:pt>
                <c:pt idx="32">
                  <c:v>-0.34523500275102897</c:v>
                </c:pt>
                <c:pt idx="33">
                  <c:v>-0.46339029781020402</c:v>
                </c:pt>
                <c:pt idx="34">
                  <c:v>-6.1662294609007302E-2</c:v>
                </c:pt>
                <c:pt idx="35">
                  <c:v>-0.30978841423327602</c:v>
                </c:pt>
                <c:pt idx="36">
                  <c:v>-0.21526417818593599</c:v>
                </c:pt>
                <c:pt idx="37">
                  <c:v>-2.6215706091254599E-2</c:v>
                </c:pt>
                <c:pt idx="38">
                  <c:v>-7.34778241149249E-2</c:v>
                </c:pt>
                <c:pt idx="39">
                  <c:v>-9.7108883126759901E-2</c:v>
                </c:pt>
                <c:pt idx="40">
                  <c:v>-0.357050532256946</c:v>
                </c:pt>
                <c:pt idx="41">
                  <c:v>-0.28615735522144098</c:v>
                </c:pt>
                <c:pt idx="42">
                  <c:v>-0.43975923879836898</c:v>
                </c:pt>
                <c:pt idx="43">
                  <c:v>-0.41612817978653399</c:v>
                </c:pt>
                <c:pt idx="44">
                  <c:v>-0.40431265028061703</c:v>
                </c:pt>
                <c:pt idx="45">
                  <c:v>-0.357050532256946</c:v>
                </c:pt>
                <c:pt idx="46">
                  <c:v>-0.27434182571552301</c:v>
                </c:pt>
                <c:pt idx="47">
                  <c:v>-0.36886606176286402</c:v>
                </c:pt>
                <c:pt idx="48">
                  <c:v>-0.59336112237529803</c:v>
                </c:pt>
                <c:pt idx="49">
                  <c:v>-0.53428347484571004</c:v>
                </c:pt>
                <c:pt idx="50">
                  <c:v>-0.297972884727359</c:v>
                </c:pt>
                <c:pt idx="51">
                  <c:v>-0.28615735522144098</c:v>
                </c:pt>
                <c:pt idx="52">
                  <c:v>-0.13255547164451301</c:v>
                </c:pt>
                <c:pt idx="53">
                  <c:v>-1.4400176585337E-2</c:v>
                </c:pt>
                <c:pt idx="54">
                  <c:v>-3.80312355971721E-2</c:v>
                </c:pt>
                <c:pt idx="55">
                  <c:v>-0.15618653065634799</c:v>
                </c:pt>
                <c:pt idx="56">
                  <c:v>-0.357050532256946</c:v>
                </c:pt>
                <c:pt idx="57">
                  <c:v>-2.6215706091254599E-2</c:v>
                </c:pt>
                <c:pt idx="58">
                  <c:v>-1.4400176585337E-2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082048"/>
        <c:axId val="36639232"/>
      </c:lineChart>
      <c:catAx>
        <c:axId val="3808204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36639232"/>
        <c:crosses val="autoZero"/>
        <c:auto val="1"/>
        <c:lblAlgn val="ctr"/>
        <c:lblOffset val="100"/>
        <c:tickLblSkip val="1"/>
        <c:tickMarkSkip val="12"/>
        <c:noMultiLvlLbl val="0"/>
      </c:catAx>
      <c:valAx>
        <c:axId val="36639232"/>
        <c:scaling>
          <c:orientation val="minMax"/>
          <c:max val="1.5"/>
          <c:min val="-2.5"/>
        </c:scaling>
        <c:delete val="0"/>
        <c:axPos val="l"/>
        <c:numFmt formatCode="0.0" sourceLinked="0"/>
        <c:majorTickMark val="cross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38082048"/>
        <c:crosses val="autoZero"/>
        <c:crossBetween val="between"/>
        <c:majorUnit val="0.5"/>
      </c:valAx>
      <c:spPr>
        <a:noFill/>
        <a:ln w="12700">
          <a:noFill/>
          <a:prstDash val="solid"/>
        </a:ln>
      </c:spPr>
    </c:plotArea>
    <c:legend>
      <c:legendPos val="b"/>
      <c:overlay val="0"/>
      <c:spPr>
        <a:solidFill>
          <a:schemeClr val="bg1">
            <a:alpha val="75000"/>
          </a:schemeClr>
        </a:solidFill>
        <a:ln w="25400"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 panose="020B0604020202020204" pitchFamily="34" charset="0"/>
          <a:ea typeface="Verdana"/>
          <a:cs typeface="Verdana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666666666666699E-2"/>
          <c:y val="2.8822988505747101E-2"/>
          <c:w val="0.90625"/>
          <c:h val="0.67547605363984697"/>
        </c:manualLayout>
      </c:layout>
      <c:barChart>
        <c:barDir val="col"/>
        <c:grouping val="clustered"/>
        <c:varyColors val="0"/>
        <c:ser>
          <c:idx val="1"/>
          <c:order val="0"/>
          <c:tx>
            <c:v>Variation QoQ (en milliers)</c:v>
          </c:tx>
          <c:spPr>
            <a:solidFill>
              <a:srgbClr val="0000FF"/>
            </a:solidFill>
            <a:ln w="952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EmpI!$A$66:$A$85</c:f>
              <c:numCache>
                <c:formatCode>mm/yyyy</c:formatCode>
                <c:ptCount val="19"/>
                <c:pt idx="0">
                  <c:v>40633</c:v>
                </c:pt>
                <c:pt idx="1">
                  <c:v>40724</c:v>
                </c:pt>
                <c:pt idx="2">
                  <c:v>40816</c:v>
                </c:pt>
                <c:pt idx="3">
                  <c:v>40908</c:v>
                </c:pt>
                <c:pt idx="4">
                  <c:v>40999</c:v>
                </c:pt>
                <c:pt idx="5">
                  <c:v>41061</c:v>
                </c:pt>
                <c:pt idx="6">
                  <c:v>41153</c:v>
                </c:pt>
                <c:pt idx="7">
                  <c:v>41244</c:v>
                </c:pt>
                <c:pt idx="8">
                  <c:v>41334</c:v>
                </c:pt>
                <c:pt idx="9">
                  <c:v>41426</c:v>
                </c:pt>
                <c:pt idx="10">
                  <c:v>41518</c:v>
                </c:pt>
                <c:pt idx="11">
                  <c:v>41609</c:v>
                </c:pt>
                <c:pt idx="12">
                  <c:v>41699</c:v>
                </c:pt>
                <c:pt idx="13">
                  <c:v>41791</c:v>
                </c:pt>
                <c:pt idx="14">
                  <c:v>41883</c:v>
                </c:pt>
                <c:pt idx="15">
                  <c:v>41974</c:v>
                </c:pt>
                <c:pt idx="16">
                  <c:v>42064</c:v>
                </c:pt>
                <c:pt idx="17">
                  <c:v>42156</c:v>
                </c:pt>
                <c:pt idx="18">
                  <c:v>42248</c:v>
                </c:pt>
              </c:numCache>
            </c:numRef>
          </c:cat>
          <c:val>
            <c:numRef>
              <c:f>EmpI!$AH$66:$AH$85</c:f>
              <c:numCache>
                <c:formatCode>General</c:formatCode>
                <c:ptCount val="19"/>
                <c:pt idx="0">
                  <c:v>18.900000000000549</c:v>
                </c:pt>
                <c:pt idx="1">
                  <c:v>17.599999999999451</c:v>
                </c:pt>
                <c:pt idx="2">
                  <c:v>8.6999999999998217</c:v>
                </c:pt>
                <c:pt idx="3">
                  <c:v>6.6000000000003638</c:v>
                </c:pt>
                <c:pt idx="4">
                  <c:v>3.3999999999996362</c:v>
                </c:pt>
                <c:pt idx="5">
                  <c:v>1.200000000000728</c:v>
                </c:pt>
                <c:pt idx="6">
                  <c:v>-2.300000000000181</c:v>
                </c:pt>
                <c:pt idx="7">
                  <c:v>-3.1000000000003638</c:v>
                </c:pt>
                <c:pt idx="8">
                  <c:v>-9</c:v>
                </c:pt>
                <c:pt idx="9">
                  <c:v>-11.69999999999982</c:v>
                </c:pt>
                <c:pt idx="10">
                  <c:v>4.6000000000003638</c:v>
                </c:pt>
                <c:pt idx="11">
                  <c:v>3.6999999999998181</c:v>
                </c:pt>
                <c:pt idx="12">
                  <c:v>1.8000000000001819</c:v>
                </c:pt>
                <c:pt idx="13">
                  <c:v>7.5</c:v>
                </c:pt>
                <c:pt idx="14">
                  <c:v>7.3999999999996371</c:v>
                </c:pt>
                <c:pt idx="15">
                  <c:v>9.3999999999996398</c:v>
                </c:pt>
                <c:pt idx="16">
                  <c:v>5.2000000000007276</c:v>
                </c:pt>
                <c:pt idx="17">
                  <c:v>9.5999999999994543</c:v>
                </c:pt>
                <c:pt idx="18">
                  <c:v>6.6000000000003638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077056"/>
        <c:axId val="36642112"/>
      </c:barChart>
      <c:lineChart>
        <c:grouping val="standard"/>
        <c:varyColors val="0"/>
        <c:ser>
          <c:idx val="0"/>
          <c:order val="1"/>
          <c:tx>
            <c:v>Emploi total (en milliers)</c:v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EmpI!$A$46:$A$70</c:f>
              <c:numCache>
                <c:formatCode>mm/yyyy</c:formatCode>
                <c:ptCount val="25"/>
                <c:pt idx="0">
                  <c:v>38807</c:v>
                </c:pt>
                <c:pt idx="1">
                  <c:v>38898</c:v>
                </c:pt>
                <c:pt idx="2">
                  <c:v>38990</c:v>
                </c:pt>
                <c:pt idx="3">
                  <c:v>39082</c:v>
                </c:pt>
                <c:pt idx="4">
                  <c:v>39172</c:v>
                </c:pt>
                <c:pt idx="5">
                  <c:v>39263</c:v>
                </c:pt>
                <c:pt idx="6">
                  <c:v>39355</c:v>
                </c:pt>
                <c:pt idx="7">
                  <c:v>39447</c:v>
                </c:pt>
                <c:pt idx="8">
                  <c:v>39538</c:v>
                </c:pt>
                <c:pt idx="9">
                  <c:v>39629</c:v>
                </c:pt>
                <c:pt idx="10">
                  <c:v>39721</c:v>
                </c:pt>
                <c:pt idx="11">
                  <c:v>39813</c:v>
                </c:pt>
                <c:pt idx="12">
                  <c:v>39903</c:v>
                </c:pt>
                <c:pt idx="13">
                  <c:v>39994</c:v>
                </c:pt>
                <c:pt idx="14">
                  <c:v>40086</c:v>
                </c:pt>
                <c:pt idx="15">
                  <c:v>40178</c:v>
                </c:pt>
                <c:pt idx="16">
                  <c:v>40268</c:v>
                </c:pt>
                <c:pt idx="17">
                  <c:v>40359</c:v>
                </c:pt>
                <c:pt idx="18">
                  <c:v>40451</c:v>
                </c:pt>
                <c:pt idx="19">
                  <c:v>40543</c:v>
                </c:pt>
                <c:pt idx="20">
                  <c:v>40633</c:v>
                </c:pt>
                <c:pt idx="21">
                  <c:v>40724</c:v>
                </c:pt>
                <c:pt idx="22">
                  <c:v>40816</c:v>
                </c:pt>
                <c:pt idx="23">
                  <c:v>40908</c:v>
                </c:pt>
                <c:pt idx="24">
                  <c:v>40999</c:v>
                </c:pt>
              </c:numCache>
            </c:numRef>
          </c:cat>
          <c:val>
            <c:numRef>
              <c:f>EmpI!$N$66:$N$85</c:f>
              <c:numCache>
                <c:formatCode>General</c:formatCode>
                <c:ptCount val="19"/>
                <c:pt idx="0">
                  <c:v>4516.1000000000004</c:v>
                </c:pt>
                <c:pt idx="1">
                  <c:v>4533.7</c:v>
                </c:pt>
                <c:pt idx="2">
                  <c:v>4542.4000000000005</c:v>
                </c:pt>
                <c:pt idx="3">
                  <c:v>4549</c:v>
                </c:pt>
                <c:pt idx="4">
                  <c:v>4552.4000000000005</c:v>
                </c:pt>
                <c:pt idx="5">
                  <c:v>4553.6000000000004</c:v>
                </c:pt>
                <c:pt idx="6">
                  <c:v>4551.3</c:v>
                </c:pt>
                <c:pt idx="7">
                  <c:v>4548.2</c:v>
                </c:pt>
                <c:pt idx="8">
                  <c:v>4539.2</c:v>
                </c:pt>
                <c:pt idx="9">
                  <c:v>4527.5</c:v>
                </c:pt>
                <c:pt idx="10">
                  <c:v>4532.1000000000004</c:v>
                </c:pt>
                <c:pt idx="11">
                  <c:v>4535.8</c:v>
                </c:pt>
                <c:pt idx="12">
                  <c:v>4537.6000000000004</c:v>
                </c:pt>
                <c:pt idx="13">
                  <c:v>4545.1000000000004</c:v>
                </c:pt>
                <c:pt idx="14">
                  <c:v>4552.5</c:v>
                </c:pt>
                <c:pt idx="15">
                  <c:v>4561.9000000000005</c:v>
                </c:pt>
                <c:pt idx="16">
                  <c:v>4567.1000000000004</c:v>
                </c:pt>
                <c:pt idx="17">
                  <c:v>4576.7</c:v>
                </c:pt>
                <c:pt idx="18">
                  <c:v>4583.3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079616"/>
        <c:axId val="36691968"/>
      </c:lineChart>
      <c:catAx>
        <c:axId val="44077056"/>
        <c:scaling>
          <c:orientation val="minMax"/>
        </c:scaling>
        <c:delete val="0"/>
        <c:axPos val="b"/>
        <c:numFmt formatCode="mm/yyyy" sourceLinked="1"/>
        <c:majorTickMark val="in"/>
        <c:minorTickMark val="none"/>
        <c:tickLblPos val="low"/>
        <c:spPr>
          <a:ln w="1270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fr-FR"/>
          </a:p>
        </c:txPr>
        <c:crossAx val="366421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6642112"/>
        <c:scaling>
          <c:orientation val="minMax"/>
          <c:min val="-20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44077056"/>
        <c:crosses val="autoZero"/>
        <c:crossBetween val="between"/>
      </c:valAx>
      <c:catAx>
        <c:axId val="44079616"/>
        <c:scaling>
          <c:orientation val="minMax"/>
        </c:scaling>
        <c:delete val="1"/>
        <c:axPos val="b"/>
        <c:numFmt formatCode="mm/yyyy" sourceLinked="1"/>
        <c:majorTickMark val="out"/>
        <c:minorTickMark val="none"/>
        <c:tickLblPos val="none"/>
        <c:crossAx val="36691968"/>
        <c:crosses val="autoZero"/>
        <c:auto val="0"/>
        <c:lblAlgn val="ctr"/>
        <c:lblOffset val="100"/>
        <c:noMultiLvlLbl val="0"/>
      </c:catAx>
      <c:valAx>
        <c:axId val="36691968"/>
        <c:scaling>
          <c:orientation val="minMax"/>
          <c:min val="4100"/>
        </c:scaling>
        <c:delete val="0"/>
        <c:axPos val="r"/>
        <c:numFmt formatCode="General" sourceLinked="1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44079616"/>
        <c:crosses val="max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solidFill>
          <a:srgbClr val="FFFFFF">
            <a:alpha val="75000"/>
          </a:srgbClr>
        </a:solidFill>
        <a:ln w="3175">
          <a:noFill/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3793103448276E-2"/>
          <c:y val="5.59706896551724E-2"/>
          <c:w val="0.94758620689655204"/>
          <c:h val="0.75887528735632204"/>
        </c:manualLayout>
      </c:layout>
      <c:lineChart>
        <c:grouping val="standard"/>
        <c:varyColors val="0"/>
        <c:ser>
          <c:idx val="0"/>
          <c:order val="0"/>
          <c:tx>
            <c:v>Prévisions d'emplois dans l'industrie</c:v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Données!$B$254:$B$313</c:f>
              <c:strCache>
                <c:ptCount val="55"/>
                <c:pt idx="6">
                  <c:v>2011</c:v>
                </c:pt>
                <c:pt idx="18">
                  <c:v>2012</c:v>
                </c:pt>
                <c:pt idx="30">
                  <c:v>2013</c:v>
                </c:pt>
                <c:pt idx="42">
                  <c:v>2014</c:v>
                </c:pt>
                <c:pt idx="54">
                  <c:v>2015</c:v>
                </c:pt>
              </c:strCache>
            </c:strRef>
          </c:cat>
          <c:val>
            <c:numRef>
              <c:f>Données!$Z$254:$Z$313</c:f>
              <c:numCache>
                <c:formatCode>0.0</c:formatCode>
                <c:ptCount val="60"/>
                <c:pt idx="0">
                  <c:v>1.0449761203155019</c:v>
                </c:pt>
                <c:pt idx="1">
                  <c:v>1.416731802422128</c:v>
                </c:pt>
                <c:pt idx="2">
                  <c:v>1.45052777352273</c:v>
                </c:pt>
                <c:pt idx="3">
                  <c:v>1.3378745365207221</c:v>
                </c:pt>
                <c:pt idx="4">
                  <c:v>1.3040785654201199</c:v>
                </c:pt>
                <c:pt idx="5">
                  <c:v>1.1350987099171079</c:v>
                </c:pt>
                <c:pt idx="6">
                  <c:v>0.97738417811429701</c:v>
                </c:pt>
                <c:pt idx="7">
                  <c:v>4.236231099763E-2</c:v>
                </c:pt>
                <c:pt idx="8">
                  <c:v>-0.228005457807189</c:v>
                </c:pt>
                <c:pt idx="9">
                  <c:v>-0.14914819190578399</c:v>
                </c:pt>
                <c:pt idx="10">
                  <c:v>0.33526072720285099</c:v>
                </c:pt>
                <c:pt idx="11">
                  <c:v>-0.205474810406788</c:v>
                </c:pt>
                <c:pt idx="12">
                  <c:v>0.27893410870184698</c:v>
                </c:pt>
                <c:pt idx="13">
                  <c:v>0.10995425319883501</c:v>
                </c:pt>
                <c:pt idx="14">
                  <c:v>0.16628087169983899</c:v>
                </c:pt>
                <c:pt idx="15">
                  <c:v>-0.205474810406788</c:v>
                </c:pt>
                <c:pt idx="16">
                  <c:v>0.15501554799963799</c:v>
                </c:pt>
                <c:pt idx="17">
                  <c:v>-0.498373226612009</c:v>
                </c:pt>
                <c:pt idx="18">
                  <c:v>-0.53216919771261095</c:v>
                </c:pt>
                <c:pt idx="19">
                  <c:v>-0.498373226612009</c:v>
                </c:pt>
                <c:pt idx="20">
                  <c:v>-0.84759826131823401</c:v>
                </c:pt>
                <c:pt idx="21">
                  <c:v>-1.208088619724659</c:v>
                </c:pt>
                <c:pt idx="22">
                  <c:v>-1.3883337989278719</c:v>
                </c:pt>
                <c:pt idx="23">
                  <c:v>-1.0503740879218479</c:v>
                </c:pt>
                <c:pt idx="24">
                  <c:v>-1.444660417428876</c:v>
                </c:pt>
                <c:pt idx="25">
                  <c:v>-1.377068475227671</c:v>
                </c:pt>
                <c:pt idx="26">
                  <c:v>-1.4784563885294779</c:v>
                </c:pt>
                <c:pt idx="27">
                  <c:v>-1.0616394116220489</c:v>
                </c:pt>
                <c:pt idx="28">
                  <c:v>-0.61102646361401702</c:v>
                </c:pt>
                <c:pt idx="29">
                  <c:v>-0.91519020351943903</c:v>
                </c:pt>
                <c:pt idx="30">
                  <c:v>-0.89265955611903702</c:v>
                </c:pt>
                <c:pt idx="31">
                  <c:v>-0.41951596071060299</c:v>
                </c:pt>
                <c:pt idx="32">
                  <c:v>-0.37445466590979998</c:v>
                </c:pt>
                <c:pt idx="33">
                  <c:v>-0.43078128441080399</c:v>
                </c:pt>
                <c:pt idx="34">
                  <c:v>-0.31812804740879602</c:v>
                </c:pt>
                <c:pt idx="35">
                  <c:v>-0.464577255511406</c:v>
                </c:pt>
                <c:pt idx="36">
                  <c:v>-0.39698531331020098</c:v>
                </c:pt>
                <c:pt idx="37">
                  <c:v>-0.464577255511406</c:v>
                </c:pt>
                <c:pt idx="38">
                  <c:v>-0.27306675260799201</c:v>
                </c:pt>
                <c:pt idx="39">
                  <c:v>-0.26180142890779201</c:v>
                </c:pt>
                <c:pt idx="40">
                  <c:v>-0.63355711101441803</c:v>
                </c:pt>
                <c:pt idx="41">
                  <c:v>-0.23927078150739001</c:v>
                </c:pt>
                <c:pt idx="42">
                  <c:v>-0.16041351560598399</c:v>
                </c:pt>
                <c:pt idx="43">
                  <c:v>-0.194209486706587</c:v>
                </c:pt>
                <c:pt idx="44">
                  <c:v>5.3627634697830898E-2</c:v>
                </c:pt>
                <c:pt idx="45">
                  <c:v>-0.205474810406788</c:v>
                </c:pt>
                <c:pt idx="46">
                  <c:v>-0.194209486706587</c:v>
                </c:pt>
                <c:pt idx="47">
                  <c:v>-9.28215734047797E-2</c:v>
                </c:pt>
                <c:pt idx="48">
                  <c:v>8.5663398970276094E-3</c:v>
                </c:pt>
                <c:pt idx="49">
                  <c:v>8.7423605798433196E-2</c:v>
                </c:pt>
                <c:pt idx="50">
                  <c:v>0.43664864050465801</c:v>
                </c:pt>
                <c:pt idx="51">
                  <c:v>0.233872813901044</c:v>
                </c:pt>
                <c:pt idx="52">
                  <c:v>7.6158282098232402E-2</c:v>
                </c:pt>
                <c:pt idx="53">
                  <c:v>-0.25053610520759101</c:v>
                </c:pt>
                <c:pt idx="54">
                  <c:v>-1.3964307503373999E-2</c:v>
                </c:pt>
                <c:pt idx="55">
                  <c:v>-0.30686272370859502</c:v>
                </c:pt>
                <c:pt idx="56">
                  <c:v>-0.10408689710497999</c:v>
                </c:pt>
                <c:pt idx="57">
                  <c:v>0.31273007980244899</c:v>
                </c:pt>
                <c:pt idx="58">
                  <c:v>0.369056698303453</c:v>
                </c:pt>
              </c:numCache>
            </c:numRef>
          </c:val>
          <c:smooth val="0"/>
        </c:ser>
        <c:ser>
          <c:idx val="1"/>
          <c:order val="1"/>
          <c:tx>
            <c:v>Prévisions d'emplois dans les services</c:v>
          </c:tx>
          <c:spPr>
            <a:ln w="3175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Données!$B$254:$B$313</c:f>
              <c:strCache>
                <c:ptCount val="55"/>
                <c:pt idx="6">
                  <c:v>2011</c:v>
                </c:pt>
                <c:pt idx="18">
                  <c:v>2012</c:v>
                </c:pt>
                <c:pt idx="30">
                  <c:v>2013</c:v>
                </c:pt>
                <c:pt idx="42">
                  <c:v>2014</c:v>
                </c:pt>
                <c:pt idx="54">
                  <c:v>2015</c:v>
                </c:pt>
              </c:strCache>
            </c:strRef>
          </c:cat>
          <c:val>
            <c:numRef>
              <c:f>Données!$AA$254:$AA$313</c:f>
              <c:numCache>
                <c:formatCode>0.0</c:formatCode>
                <c:ptCount val="60"/>
                <c:pt idx="0">
                  <c:v>0.53929626248469298</c:v>
                </c:pt>
                <c:pt idx="1">
                  <c:v>0.16628274885918501</c:v>
                </c:pt>
                <c:pt idx="2">
                  <c:v>0.39865182292097701</c:v>
                </c:pt>
                <c:pt idx="3">
                  <c:v>0.47814650615264298</c:v>
                </c:pt>
                <c:pt idx="4">
                  <c:v>0.66771075078199904</c:v>
                </c:pt>
                <c:pt idx="5">
                  <c:v>0.17239772449238999</c:v>
                </c:pt>
                <c:pt idx="6">
                  <c:v>0.31915713968931098</c:v>
                </c:pt>
                <c:pt idx="7">
                  <c:v>3.78682605618791E-2</c:v>
                </c:pt>
                <c:pt idx="8">
                  <c:v>0.16628274885918501</c:v>
                </c:pt>
                <c:pt idx="9">
                  <c:v>-0.70815876668913702</c:v>
                </c:pt>
                <c:pt idx="10">
                  <c:v>-0.695928815422727</c:v>
                </c:pt>
                <c:pt idx="11">
                  <c:v>-0.634779059090676</c:v>
                </c:pt>
                <c:pt idx="12">
                  <c:v>-0.51247954642657501</c:v>
                </c:pt>
                <c:pt idx="13">
                  <c:v>-0.45132979009452501</c:v>
                </c:pt>
                <c:pt idx="14">
                  <c:v>-0.65923896162349604</c:v>
                </c:pt>
                <c:pt idx="15">
                  <c:v>-0.68369886415631698</c:v>
                </c:pt>
                <c:pt idx="16">
                  <c:v>-0.90383798695169804</c:v>
                </c:pt>
                <c:pt idx="17">
                  <c:v>-0.68369886415631698</c:v>
                </c:pt>
                <c:pt idx="18">
                  <c:v>-0.65923896162349604</c:v>
                </c:pt>
                <c:pt idx="19">
                  <c:v>-0.45132979009452501</c:v>
                </c:pt>
                <c:pt idx="20">
                  <c:v>-0.36572013122965402</c:v>
                </c:pt>
                <c:pt idx="21">
                  <c:v>-0.68981383978952204</c:v>
                </c:pt>
                <c:pt idx="22">
                  <c:v>-0.89160803568528801</c:v>
                </c:pt>
                <c:pt idx="23">
                  <c:v>-1.1056321828474649</c:v>
                </c:pt>
                <c:pt idx="24">
                  <c:v>-0.21896071603273301</c:v>
                </c:pt>
                <c:pt idx="25">
                  <c:v>-0.11500613026824701</c:v>
                </c:pt>
                <c:pt idx="26">
                  <c:v>-0.54916940022580596</c:v>
                </c:pt>
                <c:pt idx="27">
                  <c:v>-1.1423220366466951</c:v>
                </c:pt>
                <c:pt idx="28">
                  <c:v>-1.0628273534150301</c:v>
                </c:pt>
                <c:pt idx="29">
                  <c:v>-1.1300920853802849</c:v>
                </c:pt>
                <c:pt idx="30">
                  <c:v>-0.37795008249606399</c:v>
                </c:pt>
                <c:pt idx="31">
                  <c:v>-0.40240998502888398</c:v>
                </c:pt>
                <c:pt idx="32">
                  <c:v>-0.55528437585901103</c:v>
                </c:pt>
                <c:pt idx="33">
                  <c:v>-9.6661203368632001E-2</c:v>
                </c:pt>
                <c:pt idx="34">
                  <c:v>-5.3856373936196703E-2</c:v>
                </c:pt>
                <c:pt idx="35">
                  <c:v>-4.1626422669786403E-2</c:v>
                </c:pt>
                <c:pt idx="36">
                  <c:v>-0.27399549673157803</c:v>
                </c:pt>
                <c:pt idx="37">
                  <c:v>6.23281630946994E-2</c:v>
                </c:pt>
                <c:pt idx="38">
                  <c:v>0.34361704222213102</c:v>
                </c:pt>
                <c:pt idx="39">
                  <c:v>0.117362943793545</c:v>
                </c:pt>
                <c:pt idx="40">
                  <c:v>0.30692718842290101</c:v>
                </c:pt>
                <c:pt idx="41">
                  <c:v>4.3983236195084201E-2</c:v>
                </c:pt>
                <c:pt idx="42">
                  <c:v>-0.25565056983196299</c:v>
                </c:pt>
                <c:pt idx="43">
                  <c:v>-0.23730564293234799</c:v>
                </c:pt>
                <c:pt idx="44">
                  <c:v>0.34973201785533697</c:v>
                </c:pt>
                <c:pt idx="45">
                  <c:v>-0.353490179963244</c:v>
                </c:pt>
                <c:pt idx="46">
                  <c:v>-0.17004091096709301</c:v>
                </c:pt>
                <c:pt idx="47">
                  <c:v>0.15405279759277499</c:v>
                </c:pt>
                <c:pt idx="48">
                  <c:v>0.14793782195957</c:v>
                </c:pt>
                <c:pt idx="49">
                  <c:v>-0.39018003376247401</c:v>
                </c:pt>
                <c:pt idx="50">
                  <c:v>-0.24953559419875801</c:v>
                </c:pt>
                <c:pt idx="51">
                  <c:v>0.38030689602136197</c:v>
                </c:pt>
                <c:pt idx="52">
                  <c:v>0.331387090955722</c:v>
                </c:pt>
                <c:pt idx="53">
                  <c:v>0.50872138431866798</c:v>
                </c:pt>
                <c:pt idx="54">
                  <c:v>0.39253684728777199</c:v>
                </c:pt>
                <c:pt idx="55">
                  <c:v>0.11124796816033999</c:v>
                </c:pt>
                <c:pt idx="56">
                  <c:v>-4.9365688705562301E-3</c:v>
                </c:pt>
                <c:pt idx="57">
                  <c:v>0.33750206658892701</c:v>
                </c:pt>
                <c:pt idx="58">
                  <c:v>0.32527211532251699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46400"/>
        <c:axId val="36694272"/>
      </c:lineChart>
      <c:catAx>
        <c:axId val="44646400"/>
        <c:scaling>
          <c:orientation val="minMax"/>
        </c:scaling>
        <c:delete val="0"/>
        <c:axPos val="b"/>
        <c:numFmt formatCode="m/d/yy" sourceLinked="0"/>
        <c:majorTickMark val="in"/>
        <c:minorTickMark val="none"/>
        <c:tickLblPos val="low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36694272"/>
        <c:crosses val="autoZero"/>
        <c:auto val="1"/>
        <c:lblAlgn val="ctr"/>
        <c:lblOffset val="100"/>
        <c:tickLblSkip val="1"/>
        <c:tickMarkSkip val="12"/>
        <c:noMultiLvlLbl val="0"/>
      </c:catAx>
      <c:valAx>
        <c:axId val="36694272"/>
        <c:scaling>
          <c:orientation val="minMax"/>
          <c:max val="1.5"/>
          <c:min val="-1.5"/>
        </c:scaling>
        <c:delete val="0"/>
        <c:axPos val="l"/>
        <c:numFmt formatCode="0.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44646400"/>
        <c:crosses val="autoZero"/>
        <c:crossBetween val="between"/>
        <c:majorUnit val="0.5"/>
      </c:valAx>
      <c:spPr>
        <a:noFill/>
        <a:ln w="12700">
          <a:noFill/>
          <a:prstDash val="solid"/>
        </a:ln>
      </c:spPr>
    </c:plotArea>
    <c:legend>
      <c:legendPos val="b"/>
      <c:overlay val="0"/>
      <c:spPr>
        <a:solidFill>
          <a:schemeClr val="bg1">
            <a:alpha val="75000"/>
          </a:schemeClr>
        </a:solidFill>
        <a:ln w="25400"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 panose="020B0604020202020204" pitchFamily="34" charset="0"/>
          <a:ea typeface="Verdana"/>
          <a:cs typeface="Verdana"/>
        </a:defRPr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91666666666799E-2"/>
          <c:y val="2.8822988505747101E-2"/>
          <c:w val="0.88958333333333295"/>
          <c:h val="0.78669693486589998"/>
        </c:manualLayout>
      </c:layout>
      <c:lineChart>
        <c:grouping val="standard"/>
        <c:varyColors val="0"/>
        <c:ser>
          <c:idx val="0"/>
          <c:order val="0"/>
          <c:tx>
            <c:strRef>
              <c:f>Intrm!$C$1</c:f>
              <c:strCache>
                <c:ptCount val="1"/>
                <c:pt idx="0">
                  <c:v>Indice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Intrm!$B$194:$B$253</c:f>
              <c:numCache>
                <c:formatCode>General</c:formatCode>
                <c:ptCount val="58"/>
                <c:pt idx="6" formatCode="0">
                  <c:v>2011</c:v>
                </c:pt>
                <c:pt idx="18" formatCode="0">
                  <c:v>2012</c:v>
                </c:pt>
                <c:pt idx="30" formatCode="0">
                  <c:v>2013</c:v>
                </c:pt>
                <c:pt idx="42" formatCode="0">
                  <c:v>2014</c:v>
                </c:pt>
                <c:pt idx="54" formatCode="0">
                  <c:v>2015</c:v>
                </c:pt>
              </c:numCache>
            </c:numRef>
          </c:cat>
          <c:val>
            <c:numRef>
              <c:f>Intrm!$C$194:$C$253</c:f>
              <c:numCache>
                <c:formatCode>0.00</c:formatCode>
                <c:ptCount val="58"/>
                <c:pt idx="0">
                  <c:v>234.66626127999061</c:v>
                </c:pt>
                <c:pt idx="1">
                  <c:v>236.80709609621019</c:v>
                </c:pt>
                <c:pt idx="2">
                  <c:v>236.41172711032701</c:v>
                </c:pt>
                <c:pt idx="3">
                  <c:v>237.99899608026041</c:v>
                </c:pt>
                <c:pt idx="4">
                  <c:v>229.6679517329118</c:v>
                </c:pt>
                <c:pt idx="5">
                  <c:v>237.956485405596</c:v>
                </c:pt>
                <c:pt idx="6">
                  <c:v>234.4655375506342</c:v>
                </c:pt>
                <c:pt idx="7">
                  <c:v>229.01733441377399</c:v>
                </c:pt>
                <c:pt idx="8">
                  <c:v>230.24765222826841</c:v>
                </c:pt>
                <c:pt idx="9">
                  <c:v>228.21873041157889</c:v>
                </c:pt>
                <c:pt idx="10">
                  <c:v>228.82353444457831</c:v>
                </c:pt>
                <c:pt idx="11">
                  <c:v>224.78067017239599</c:v>
                </c:pt>
                <c:pt idx="12">
                  <c:v>218.24406166438499</c:v>
                </c:pt>
                <c:pt idx="13">
                  <c:v>220.023268250054</c:v>
                </c:pt>
                <c:pt idx="14">
                  <c:v>222.23285123605191</c:v>
                </c:pt>
                <c:pt idx="15">
                  <c:v>219.1869452687537</c:v>
                </c:pt>
                <c:pt idx="16">
                  <c:v>219.39262059147231</c:v>
                </c:pt>
                <c:pt idx="17">
                  <c:v>214.03028201291659</c:v>
                </c:pt>
                <c:pt idx="18">
                  <c:v>210.5857527344852</c:v>
                </c:pt>
                <c:pt idx="19">
                  <c:v>213.23622552493899</c:v>
                </c:pt>
                <c:pt idx="20">
                  <c:v>214.63776987641259</c:v>
                </c:pt>
                <c:pt idx="21">
                  <c:v>208.931476239201</c:v>
                </c:pt>
                <c:pt idx="22">
                  <c:v>203.45041089893641</c:v>
                </c:pt>
                <c:pt idx="23">
                  <c:v>209.81608445201661</c:v>
                </c:pt>
                <c:pt idx="24">
                  <c:v>205.96782897304209</c:v>
                </c:pt>
                <c:pt idx="25">
                  <c:v>206.23138932446321</c:v>
                </c:pt>
                <c:pt idx="26">
                  <c:v>201.71957045954511</c:v>
                </c:pt>
                <c:pt idx="27">
                  <c:v>201.339944901965</c:v>
                </c:pt>
                <c:pt idx="28">
                  <c:v>205.7954812988595</c:v>
                </c:pt>
                <c:pt idx="29">
                  <c:v>200.9144790290045</c:v>
                </c:pt>
                <c:pt idx="30">
                  <c:v>200.71848845872361</c:v>
                </c:pt>
                <c:pt idx="31">
                  <c:v>206.57315032659429</c:v>
                </c:pt>
                <c:pt idx="32">
                  <c:v>207.38829528863261</c:v>
                </c:pt>
                <c:pt idx="33">
                  <c:v>210.7209390860063</c:v>
                </c:pt>
                <c:pt idx="34">
                  <c:v>214.15954229994671</c:v>
                </c:pt>
                <c:pt idx="35">
                  <c:v>213.28421782238999</c:v>
                </c:pt>
                <c:pt idx="36">
                  <c:v>211.65202544363501</c:v>
                </c:pt>
                <c:pt idx="37">
                  <c:v>211.55058187745399</c:v>
                </c:pt>
                <c:pt idx="38">
                  <c:v>216.8049442369373</c:v>
                </c:pt>
                <c:pt idx="39">
                  <c:v>219.09919329267541</c:v>
                </c:pt>
                <c:pt idx="40">
                  <c:v>212.0232491441632</c:v>
                </c:pt>
                <c:pt idx="41">
                  <c:v>226.86760236380741</c:v>
                </c:pt>
                <c:pt idx="42">
                  <c:v>224.57965528950601</c:v>
                </c:pt>
                <c:pt idx="43">
                  <c:v>226.6921317616208</c:v>
                </c:pt>
                <c:pt idx="44">
                  <c:v>222.25805235715811</c:v>
                </c:pt>
                <c:pt idx="45">
                  <c:v>222.75546762356839</c:v>
                </c:pt>
                <c:pt idx="46">
                  <c:v>225.2233057117746</c:v>
                </c:pt>
                <c:pt idx="47">
                  <c:v>226.1875093874512</c:v>
                </c:pt>
                <c:pt idx="48">
                  <c:v>235.46887147106449</c:v>
                </c:pt>
                <c:pt idx="49">
                  <c:v>235.2001647551738</c:v>
                </c:pt>
                <c:pt idx="50">
                  <c:v>235.1400940037386</c:v>
                </c:pt>
                <c:pt idx="51">
                  <c:v>237.97000316785409</c:v>
                </c:pt>
                <c:pt idx="52">
                  <c:v>244.23186964203501</c:v>
                </c:pt>
                <c:pt idx="53">
                  <c:v>236.787058377064</c:v>
                </c:pt>
                <c:pt idx="54">
                  <c:v>239.89414571282811</c:v>
                </c:pt>
                <c:pt idx="55">
                  <c:v>236.49773635833139</c:v>
                </c:pt>
                <c:pt idx="56">
                  <c:v>240.36599443720121</c:v>
                </c:pt>
                <c:pt idx="57">
                  <c:v>242.78293474473821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47424"/>
        <c:axId val="36697152"/>
      </c:lineChart>
      <c:lineChart>
        <c:grouping val="standard"/>
        <c:varyColors val="0"/>
        <c:ser>
          <c:idx val="1"/>
          <c:order val="1"/>
          <c:tx>
            <c:strRef>
              <c:f>Intrm!$D$1</c:f>
              <c:strCache>
                <c:ptCount val="1"/>
                <c:pt idx="0">
                  <c:v>YoY (échelle de droite)</c:v>
                </c:pt>
              </c:strCache>
            </c:strRef>
          </c:tx>
          <c:spPr>
            <a:ln w="3175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Intrm!$B$146:$B$210</c:f>
              <c:numCache>
                <c:formatCode>General</c:formatCode>
                <c:ptCount val="65"/>
                <c:pt idx="6" formatCode="0">
                  <c:v>2007</c:v>
                </c:pt>
                <c:pt idx="18" formatCode="0">
                  <c:v>2008</c:v>
                </c:pt>
                <c:pt idx="30" formatCode="0">
                  <c:v>2009</c:v>
                </c:pt>
                <c:pt idx="42" formatCode="0">
                  <c:v>2010</c:v>
                </c:pt>
                <c:pt idx="54" formatCode="0">
                  <c:v>2011</c:v>
                </c:pt>
              </c:numCache>
            </c:numRef>
          </c:cat>
          <c:val>
            <c:numRef>
              <c:f>Intrm!$D$194:$D$253</c:f>
              <c:numCache>
                <c:formatCode>0.0%</c:formatCode>
                <c:ptCount val="58"/>
                <c:pt idx="0">
                  <c:v>0.183540754866963</c:v>
                </c:pt>
                <c:pt idx="1">
                  <c:v>0.16988309010932801</c:v>
                </c:pt>
                <c:pt idx="2">
                  <c:v>0.13952771527383001</c:v>
                </c:pt>
                <c:pt idx="3">
                  <c:v>0.110976924974389</c:v>
                </c:pt>
                <c:pt idx="4">
                  <c:v>8.0101817282051901E-2</c:v>
                </c:pt>
                <c:pt idx="5">
                  <c:v>7.8394440515918304E-2</c:v>
                </c:pt>
                <c:pt idx="6">
                  <c:v>8.0105235127903296E-2</c:v>
                </c:pt>
                <c:pt idx="7">
                  <c:v>3.0692742770892598E-2</c:v>
                </c:pt>
                <c:pt idx="8">
                  <c:v>1.51806059793259E-2</c:v>
                </c:pt>
                <c:pt idx="9">
                  <c:v>-1.13131863475045E-2</c:v>
                </c:pt>
                <c:pt idx="10">
                  <c:v>1.88150467268361E-2</c:v>
                </c:pt>
                <c:pt idx="11">
                  <c:v>-4.2126171242826103E-2</c:v>
                </c:pt>
                <c:pt idx="12">
                  <c:v>-7.8388843653075302E-2</c:v>
                </c:pt>
                <c:pt idx="13">
                  <c:v>-6.9321683237080295E-2</c:v>
                </c:pt>
                <c:pt idx="14">
                  <c:v>-6.6244585497711797E-2</c:v>
                </c:pt>
                <c:pt idx="15">
                  <c:v>-4.5635476717913001E-2</c:v>
                </c:pt>
                <c:pt idx="16">
                  <c:v>-7.8013695581700904E-2</c:v>
                </c:pt>
                <c:pt idx="17">
                  <c:v>-8.7156755535147304E-2</c:v>
                </c:pt>
                <c:pt idx="18">
                  <c:v>-8.0481164128771196E-2</c:v>
                </c:pt>
                <c:pt idx="19">
                  <c:v>-7.3883171179807194E-2</c:v>
                </c:pt>
                <c:pt idx="20">
                  <c:v>-5.9508527239082502E-2</c:v>
                </c:pt>
                <c:pt idx="21">
                  <c:v>-8.6931871993242496E-2</c:v>
                </c:pt>
                <c:pt idx="22">
                  <c:v>-9.4893654588271703E-2</c:v>
                </c:pt>
                <c:pt idx="23">
                  <c:v>-3.8617212070262301E-2</c:v>
                </c:pt>
                <c:pt idx="24">
                  <c:v>-6.3881603926717198E-2</c:v>
                </c:pt>
                <c:pt idx="25">
                  <c:v>-7.2003134651736703E-2</c:v>
                </c:pt>
                <c:pt idx="26">
                  <c:v>-7.9691675011899804E-2</c:v>
                </c:pt>
                <c:pt idx="27">
                  <c:v>-8.2284789893289204E-2</c:v>
                </c:pt>
                <c:pt idx="28">
                  <c:v>-3.8474932783390502E-2</c:v>
                </c:pt>
                <c:pt idx="29">
                  <c:v>-4.5925584138042902E-2</c:v>
                </c:pt>
                <c:pt idx="30">
                  <c:v>-5.8703613963338799E-2</c:v>
                </c:pt>
                <c:pt idx="31">
                  <c:v>-3.7573161305495498E-2</c:v>
                </c:pt>
                <c:pt idx="32">
                  <c:v>-7.3860625423504403E-3</c:v>
                </c:pt>
                <c:pt idx="33">
                  <c:v>3.5736119455081899E-2</c:v>
                </c:pt>
                <c:pt idx="34">
                  <c:v>2.07012625332041E-2</c:v>
                </c:pt>
                <c:pt idx="35">
                  <c:v>3.5521998196647302E-2</c:v>
                </c:pt>
                <c:pt idx="36">
                  <c:v>2.6284243814327601E-2</c:v>
                </c:pt>
                <c:pt idx="37">
                  <c:v>4.8736031885812402E-2</c:v>
                </c:pt>
                <c:pt idx="38">
                  <c:v>7.6810388234200097E-2</c:v>
                </c:pt>
                <c:pt idx="39">
                  <c:v>6.4645306640605693E-2</c:v>
                </c:pt>
                <c:pt idx="40">
                  <c:v>5.5291038101614398E-2</c:v>
                </c:pt>
                <c:pt idx="41">
                  <c:v>0.13027755492719001</c:v>
                </c:pt>
                <c:pt idx="42">
                  <c:v>8.71676930639039E-2</c:v>
                </c:pt>
                <c:pt idx="43">
                  <c:v>9.3080645877927401E-2</c:v>
                </c:pt>
                <c:pt idx="44">
                  <c:v>5.4750673194575002E-2</c:v>
                </c:pt>
                <c:pt idx="45">
                  <c:v>4.0137951507117201E-2</c:v>
                </c:pt>
                <c:pt idx="46">
                  <c:v>5.5977362091211798E-2</c:v>
                </c:pt>
                <c:pt idx="47">
                  <c:v>6.8676328106707402E-2</c:v>
                </c:pt>
                <c:pt idx="48">
                  <c:v>0.11306180007326</c:v>
                </c:pt>
                <c:pt idx="49">
                  <c:v>8.4846868151369798E-2</c:v>
                </c:pt>
                <c:pt idx="50">
                  <c:v>7.3212961079394206E-2</c:v>
                </c:pt>
                <c:pt idx="51">
                  <c:v>0.122376928607715</c:v>
                </c:pt>
                <c:pt idx="52">
                  <c:v>7.6539210964032101E-2</c:v>
                </c:pt>
                <c:pt idx="53">
                  <c:v>5.4356673901830799E-2</c:v>
                </c:pt>
                <c:pt idx="54">
                  <c:v>5.8237636430584099E-2</c:v>
                </c:pt>
                <c:pt idx="55">
                  <c:v>6.4068247922422703E-2</c:v>
                </c:pt>
                <c:pt idx="56">
                  <c:v>7.9057663551462307E-2</c:v>
                </c:pt>
                <c:pt idx="57">
                  <c:v>7.7965417377521204E-2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49984"/>
        <c:axId val="36697728"/>
      </c:lineChart>
      <c:catAx>
        <c:axId val="44647424"/>
        <c:scaling>
          <c:orientation val="minMax"/>
        </c:scaling>
        <c:delete val="0"/>
        <c:axPos val="b"/>
        <c:numFmt formatCode="0" sourceLinked="0"/>
        <c:majorTickMark val="in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36697152"/>
        <c:crosses val="autoZero"/>
        <c:auto val="1"/>
        <c:lblAlgn val="ctr"/>
        <c:lblOffset val="100"/>
        <c:tickLblSkip val="1"/>
        <c:tickMarkSkip val="12"/>
        <c:noMultiLvlLbl val="0"/>
      </c:catAx>
      <c:valAx>
        <c:axId val="36697152"/>
        <c:scaling>
          <c:orientation val="minMax"/>
          <c:min val="190"/>
        </c:scaling>
        <c:delete val="0"/>
        <c:axPos val="l"/>
        <c:numFmt formatCode="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44647424"/>
        <c:crosses val="autoZero"/>
        <c:crossBetween val="between"/>
      </c:valAx>
      <c:catAx>
        <c:axId val="44649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6697728"/>
        <c:crosses val="autoZero"/>
        <c:auto val="1"/>
        <c:lblAlgn val="ctr"/>
        <c:lblOffset val="100"/>
        <c:noMultiLvlLbl val="0"/>
      </c:catAx>
      <c:valAx>
        <c:axId val="36697728"/>
        <c:scaling>
          <c:orientation val="minMax"/>
          <c:max val="0.2"/>
          <c:min val="-0.2"/>
        </c:scaling>
        <c:delete val="0"/>
        <c:axPos val="r"/>
        <c:numFmt formatCode="0%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44649984"/>
        <c:crosses val="max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solidFill>
          <a:srgbClr val="FFFFFF">
            <a:alpha val="75000"/>
          </a:srgbClr>
        </a:solidFill>
        <a:ln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3793103448276E-2"/>
          <c:y val="4.3805938697317998E-2"/>
          <c:w val="0.94758620689655204"/>
          <c:h val="0.71557777777777798"/>
        </c:manualLayout>
      </c:layout>
      <c:lineChart>
        <c:grouping val="standard"/>
        <c:varyColors val="0"/>
        <c:ser>
          <c:idx val="0"/>
          <c:order val="0"/>
          <c:tx>
            <c:v>Appréciation du niveau du carnet de commandes total</c:v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Données!$B$254:$B$313</c:f>
              <c:strCache>
                <c:ptCount val="55"/>
                <c:pt idx="6">
                  <c:v>2011</c:v>
                </c:pt>
                <c:pt idx="18">
                  <c:v>2012</c:v>
                </c:pt>
                <c:pt idx="30">
                  <c:v>2013</c:v>
                </c:pt>
                <c:pt idx="42">
                  <c:v>2014</c:v>
                </c:pt>
                <c:pt idx="54">
                  <c:v>2015</c:v>
                </c:pt>
              </c:strCache>
            </c:strRef>
          </c:cat>
          <c:val>
            <c:numRef>
              <c:f>Données!$R$254:$R$313</c:f>
              <c:numCache>
                <c:formatCode>0.0</c:formatCode>
                <c:ptCount val="60"/>
                <c:pt idx="0">
                  <c:v>0.62254304655669801</c:v>
                </c:pt>
                <c:pt idx="1">
                  <c:v>0.84167249244866904</c:v>
                </c:pt>
                <c:pt idx="2">
                  <c:v>0.85536808281691701</c:v>
                </c:pt>
                <c:pt idx="3">
                  <c:v>0.37602241992823099</c:v>
                </c:pt>
                <c:pt idx="4">
                  <c:v>0.36917462474410701</c:v>
                </c:pt>
                <c:pt idx="5">
                  <c:v>0.24591431142987299</c:v>
                </c:pt>
                <c:pt idx="6">
                  <c:v>-4.1693086303338699E-2</c:v>
                </c:pt>
                <c:pt idx="7">
                  <c:v>-0.63745126732213497</c:v>
                </c:pt>
                <c:pt idx="8">
                  <c:v>-0.34299607440479901</c:v>
                </c:pt>
                <c:pt idx="9">
                  <c:v>-0.67169024324275495</c:v>
                </c:pt>
                <c:pt idx="10">
                  <c:v>-0.94560205060771896</c:v>
                </c:pt>
                <c:pt idx="11">
                  <c:v>-0.84288512284585704</c:v>
                </c:pt>
                <c:pt idx="12">
                  <c:v>-0.86342850839823004</c:v>
                </c:pt>
                <c:pt idx="13">
                  <c:v>-0.49364756845552898</c:v>
                </c:pt>
                <c:pt idx="14">
                  <c:v>-0.54842992992852202</c:v>
                </c:pt>
                <c:pt idx="15">
                  <c:v>-0.53473433956027305</c:v>
                </c:pt>
                <c:pt idx="16">
                  <c:v>-0.98668882171246297</c:v>
                </c:pt>
                <c:pt idx="17">
                  <c:v>-1.1236447253949451</c:v>
                </c:pt>
                <c:pt idx="18">
                  <c:v>-1.329078580918668</c:v>
                </c:pt>
                <c:pt idx="19">
                  <c:v>-0.89081968913472598</c:v>
                </c:pt>
                <c:pt idx="20">
                  <c:v>-1.000384412080711</c:v>
                </c:pt>
                <c:pt idx="21">
                  <c:v>-1.260600629077427</c:v>
                </c:pt>
                <c:pt idx="22">
                  <c:v>-0.87712409876647801</c:v>
                </c:pt>
                <c:pt idx="23">
                  <c:v>-0.79495055655698899</c:v>
                </c:pt>
                <c:pt idx="24">
                  <c:v>-1.144188110947318</c:v>
                </c:pt>
                <c:pt idx="25">
                  <c:v>-1.109949135026697</c:v>
                </c:pt>
                <c:pt idx="26">
                  <c:v>-1.041471183185456</c:v>
                </c:pt>
                <c:pt idx="27">
                  <c:v>-1.308535195366296</c:v>
                </c:pt>
                <c:pt idx="28">
                  <c:v>-1.3701653520234121</c:v>
                </c:pt>
                <c:pt idx="29">
                  <c:v>-0.99353661689658701</c:v>
                </c:pt>
                <c:pt idx="30">
                  <c:v>-0.72647260471574804</c:v>
                </c:pt>
                <c:pt idx="31">
                  <c:v>-0.49364756845552898</c:v>
                </c:pt>
                <c:pt idx="32">
                  <c:v>-0.37723505032541899</c:v>
                </c:pt>
                <c:pt idx="33">
                  <c:v>-0.51419095400790105</c:v>
                </c:pt>
                <c:pt idx="34">
                  <c:v>6.2414799855299297E-3</c:v>
                </c:pt>
                <c:pt idx="35">
                  <c:v>-1.43019055668424E-2</c:v>
                </c:pt>
                <c:pt idx="36">
                  <c:v>0.184284154772756</c:v>
                </c:pt>
                <c:pt idx="37">
                  <c:v>0.22537092587750099</c:v>
                </c:pt>
                <c:pt idx="38">
                  <c:v>3.3632660722026197E-2</c:v>
                </c:pt>
                <c:pt idx="39">
                  <c:v>0.232218721061625</c:v>
                </c:pt>
                <c:pt idx="40">
                  <c:v>3.3632660722026197E-2</c:v>
                </c:pt>
                <c:pt idx="41">
                  <c:v>-0.39093064069366701</c:v>
                </c:pt>
                <c:pt idx="42">
                  <c:v>-0.40462623106191498</c:v>
                </c:pt>
                <c:pt idx="43">
                  <c:v>-0.54842992992852202</c:v>
                </c:pt>
                <c:pt idx="44">
                  <c:v>-0.21288796590644099</c:v>
                </c:pt>
                <c:pt idx="45">
                  <c:v>-2.7997495935090499E-2</c:v>
                </c:pt>
                <c:pt idx="46">
                  <c:v>-6.0631519859425601E-4</c:v>
                </c:pt>
                <c:pt idx="47">
                  <c:v>-0.35669166477304698</c:v>
                </c:pt>
                <c:pt idx="48">
                  <c:v>-0.34299607440479901</c:v>
                </c:pt>
                <c:pt idx="49">
                  <c:v>-0.44571300216665999</c:v>
                </c:pt>
                <c:pt idx="50">
                  <c:v>-0.603212291401514</c:v>
                </c:pt>
                <c:pt idx="51">
                  <c:v>-0.199192375538193</c:v>
                </c:pt>
                <c:pt idx="52">
                  <c:v>0.129501793299763</c:v>
                </c:pt>
                <c:pt idx="53">
                  <c:v>0.15689297403626001</c:v>
                </c:pt>
                <c:pt idx="54">
                  <c:v>0.184284154772756</c:v>
                </c:pt>
                <c:pt idx="55">
                  <c:v>0.32808785363936199</c:v>
                </c:pt>
                <c:pt idx="56">
                  <c:v>0.14319738366801199</c:v>
                </c:pt>
                <c:pt idx="57">
                  <c:v>0.300696672902866</c:v>
                </c:pt>
                <c:pt idx="58">
                  <c:v>-6.0631519859425601E-4</c:v>
                </c:pt>
              </c:numCache>
            </c:numRef>
          </c:val>
          <c:smooth val="0"/>
        </c:ser>
        <c:ser>
          <c:idx val="1"/>
          <c:order val="1"/>
          <c:tx>
            <c:v>Prévisions de la demande à 3 mois</c:v>
          </c:tx>
          <c:spPr>
            <a:ln w="3175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Données!$B$254:$B$313</c:f>
              <c:strCache>
                <c:ptCount val="55"/>
                <c:pt idx="6">
                  <c:v>2011</c:v>
                </c:pt>
                <c:pt idx="18">
                  <c:v>2012</c:v>
                </c:pt>
                <c:pt idx="30">
                  <c:v>2013</c:v>
                </c:pt>
                <c:pt idx="42">
                  <c:v>2014</c:v>
                </c:pt>
                <c:pt idx="54">
                  <c:v>2015</c:v>
                </c:pt>
              </c:strCache>
            </c:strRef>
          </c:cat>
          <c:val>
            <c:numRef>
              <c:f>Données!$S$254:$S$313</c:f>
              <c:numCache>
                <c:formatCode>0.0</c:formatCode>
                <c:ptCount val="60"/>
                <c:pt idx="0">
                  <c:v>1.317228006448216</c:v>
                </c:pt>
                <c:pt idx="1">
                  <c:v>0.98892253195329605</c:v>
                </c:pt>
                <c:pt idx="2">
                  <c:v>0.72627815235736104</c:v>
                </c:pt>
                <c:pt idx="3">
                  <c:v>0.379212365034161</c:v>
                </c:pt>
                <c:pt idx="4">
                  <c:v>-0.51190249430919099</c:v>
                </c:pt>
                <c:pt idx="5">
                  <c:v>-1.4754204359741899E-2</c:v>
                </c:pt>
                <c:pt idx="6">
                  <c:v>-0.12731608132942801</c:v>
                </c:pt>
                <c:pt idx="7">
                  <c:v>-0.59632390203645602</c:v>
                </c:pt>
                <c:pt idx="8">
                  <c:v>-1.2529348510262941</c:v>
                </c:pt>
                <c:pt idx="9">
                  <c:v>-0.79330718673340705</c:v>
                </c:pt>
                <c:pt idx="10">
                  <c:v>-1.53433954345051</c:v>
                </c:pt>
                <c:pt idx="11">
                  <c:v>-0.94338968935965595</c:v>
                </c:pt>
                <c:pt idx="12">
                  <c:v>-1.2529348510262941</c:v>
                </c:pt>
                <c:pt idx="13">
                  <c:v>-0.46500171223848802</c:v>
                </c:pt>
                <c:pt idx="14">
                  <c:v>-0.76516671749098597</c:v>
                </c:pt>
                <c:pt idx="15">
                  <c:v>-1.243554694612153</c:v>
                </c:pt>
                <c:pt idx="16">
                  <c:v>-0.887108750874813</c:v>
                </c:pt>
                <c:pt idx="17">
                  <c:v>-1.3185959459252781</c:v>
                </c:pt>
                <c:pt idx="18">
                  <c:v>-0.812067499561688</c:v>
                </c:pt>
                <c:pt idx="19">
                  <c:v>-1.037191253501061</c:v>
                </c:pt>
                <c:pt idx="20">
                  <c:v>-0.98091031501621795</c:v>
                </c:pt>
                <c:pt idx="21">
                  <c:v>-0.999670627844499</c:v>
                </c:pt>
                <c:pt idx="22">
                  <c:v>-1.196653912541451</c:v>
                </c:pt>
                <c:pt idx="23">
                  <c:v>-0.72764609183442397</c:v>
                </c:pt>
                <c:pt idx="24">
                  <c:v>-0.962150002187937</c:v>
                </c:pt>
                <c:pt idx="25">
                  <c:v>-0.75578656107684505</c:v>
                </c:pt>
                <c:pt idx="26">
                  <c:v>-1.3748768844101209</c:v>
                </c:pt>
                <c:pt idx="27">
                  <c:v>-0.67136515334958002</c:v>
                </c:pt>
                <c:pt idx="28">
                  <c:v>-0.72764609183442397</c:v>
                </c:pt>
                <c:pt idx="29">
                  <c:v>-0.83082781238997006</c:v>
                </c:pt>
                <c:pt idx="30">
                  <c:v>-0.89648890728895303</c:v>
                </c:pt>
                <c:pt idx="31">
                  <c:v>-0.17421686340013101</c:v>
                </c:pt>
                <c:pt idx="32">
                  <c:v>-4.2894673602163501E-2</c:v>
                </c:pt>
                <c:pt idx="33">
                  <c:v>0.210369549579631</c:v>
                </c:pt>
                <c:pt idx="34">
                  <c:v>0.53867502407455103</c:v>
                </c:pt>
                <c:pt idx="35">
                  <c:v>3.21465777109608E-2</c:v>
                </c:pt>
                <c:pt idx="36">
                  <c:v>0.27603064447861497</c:v>
                </c:pt>
                <c:pt idx="37">
                  <c:v>0.116567985438226</c:v>
                </c:pt>
                <c:pt idx="38">
                  <c:v>-0.16483670698599101</c:v>
                </c:pt>
                <c:pt idx="39">
                  <c:v>0.125948141852366</c:v>
                </c:pt>
                <c:pt idx="40">
                  <c:v>-0.25863827112739601</c:v>
                </c:pt>
                <c:pt idx="41">
                  <c:v>-5.3740479456013401E-3</c:v>
                </c:pt>
                <c:pt idx="42">
                  <c:v>-0.43686124299606699</c:v>
                </c:pt>
                <c:pt idx="43">
                  <c:v>-0.40872077375364502</c:v>
                </c:pt>
                <c:pt idx="44">
                  <c:v>-0.25863827112739601</c:v>
                </c:pt>
                <c:pt idx="45">
                  <c:v>-0.22111764547083401</c:v>
                </c:pt>
                <c:pt idx="46">
                  <c:v>4.0061084685391896E-3</c:v>
                </c:pt>
                <c:pt idx="47">
                  <c:v>8.8427516195804107E-2</c:v>
                </c:pt>
                <c:pt idx="48">
                  <c:v>-0.774546873905126</c:v>
                </c:pt>
                <c:pt idx="49">
                  <c:v>-0.31491920961223901</c:v>
                </c:pt>
                <c:pt idx="50">
                  <c:v>-0.13669623774356901</c:v>
                </c:pt>
                <c:pt idx="51">
                  <c:v>-0.20235733264255301</c:v>
                </c:pt>
                <c:pt idx="52">
                  <c:v>-0.30553905319809899</c:v>
                </c:pt>
                <c:pt idx="53">
                  <c:v>0.36983220862001998</c:v>
                </c:pt>
                <c:pt idx="54">
                  <c:v>0.55743533690283098</c:v>
                </c:pt>
                <c:pt idx="55">
                  <c:v>-0.18359701981427201</c:v>
                </c:pt>
                <c:pt idx="56">
                  <c:v>0.238510018822053</c:v>
                </c:pt>
                <c:pt idx="57">
                  <c:v>1.33862648826797E-2</c:v>
                </c:pt>
                <c:pt idx="58">
                  <c:v>3.21465777109608E-2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774400"/>
        <c:axId val="44214528"/>
      </c:lineChart>
      <c:catAx>
        <c:axId val="447744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44214528"/>
        <c:crosses val="autoZero"/>
        <c:auto val="1"/>
        <c:lblAlgn val="ctr"/>
        <c:lblOffset val="100"/>
        <c:tickLblSkip val="1"/>
        <c:tickMarkSkip val="12"/>
        <c:noMultiLvlLbl val="0"/>
      </c:catAx>
      <c:valAx>
        <c:axId val="44214528"/>
        <c:scaling>
          <c:orientation val="minMax"/>
          <c:max val="1.5"/>
        </c:scaling>
        <c:delete val="0"/>
        <c:axPos val="l"/>
        <c:numFmt formatCode="0.0" sourceLinked="0"/>
        <c:majorTickMark val="cross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44774400"/>
        <c:crosses val="autoZero"/>
        <c:crossBetween val="between"/>
        <c:majorUnit val="0.5"/>
      </c:valAx>
      <c:spPr>
        <a:noFill/>
        <a:ln w="12700">
          <a:noFill/>
          <a:prstDash val="solid"/>
        </a:ln>
      </c:spPr>
    </c:plotArea>
    <c:legend>
      <c:legendPos val="b"/>
      <c:layout>
        <c:manualLayout>
          <c:xMode val="edge"/>
          <c:yMode val="edge"/>
          <c:x val="0.16524021739130401"/>
          <c:y val="0.88348007662835204"/>
          <c:w val="0.686391425120773"/>
          <c:h val="0.111654022988506"/>
        </c:manualLayout>
      </c:layout>
      <c:overlay val="0"/>
      <c:spPr>
        <a:solidFill>
          <a:schemeClr val="bg1">
            <a:alpha val="74000"/>
          </a:schemeClr>
        </a:solidFill>
        <a:ln w="25400"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 panose="020B0604020202020204" pitchFamily="34" charset="0"/>
          <a:ea typeface="Verdana"/>
          <a:cs typeface="Verdana"/>
        </a:defRPr>
      </a:pPr>
      <a:endParaRPr lang="fr-F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517241379310298E-2"/>
          <c:y val="2.9162452107279701E-2"/>
          <c:w val="0.93241379310344796"/>
          <c:h val="0.884864750957854"/>
        </c:manualLayout>
      </c:layout>
      <c:lineChart>
        <c:grouping val="standard"/>
        <c:varyColors val="0"/>
        <c:ser>
          <c:idx val="0"/>
          <c:order val="0"/>
          <c:tx>
            <c:v>Industrie manufacturière</c:v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'Data+MCR'!$W$107:$W$150</c:f>
              <c:strCache>
                <c:ptCount val="43"/>
                <c:pt idx="2">
                  <c:v>2005</c:v>
                </c:pt>
                <c:pt idx="6">
                  <c:v>2006</c:v>
                </c:pt>
                <c:pt idx="10">
                  <c:v>2007</c:v>
                </c:pt>
                <c:pt idx="14">
                  <c:v>2008</c:v>
                </c:pt>
                <c:pt idx="18">
                  <c:v>2009</c:v>
                </c:pt>
                <c:pt idx="22">
                  <c:v>2010</c:v>
                </c:pt>
                <c:pt idx="26">
                  <c:v>2011</c:v>
                </c:pt>
                <c:pt idx="30">
                  <c:v>2012</c:v>
                </c:pt>
                <c:pt idx="34">
                  <c:v>2013</c:v>
                </c:pt>
                <c:pt idx="38">
                  <c:v>2014</c:v>
                </c:pt>
                <c:pt idx="42">
                  <c:v>2015</c:v>
                </c:pt>
              </c:strCache>
            </c:strRef>
          </c:cat>
          <c:val>
            <c:numRef>
              <c:f>'Data+MCR'!$AN$107:$AN$150</c:f>
              <c:numCache>
                <c:formatCode>0.00</c:formatCode>
                <c:ptCount val="44"/>
                <c:pt idx="0">
                  <c:v>0.38009091885930002</c:v>
                </c:pt>
                <c:pt idx="1">
                  <c:v>-0.20789503296724299</c:v>
                </c:pt>
                <c:pt idx="2">
                  <c:v>-0.501888008880508</c:v>
                </c:pt>
                <c:pt idx="3">
                  <c:v>-0.20789503296724299</c:v>
                </c:pt>
                <c:pt idx="4">
                  <c:v>0.38009091885930002</c:v>
                </c:pt>
                <c:pt idx="5">
                  <c:v>1.3880668362762281</c:v>
                </c:pt>
                <c:pt idx="6">
                  <c:v>1.85005579842565</c:v>
                </c:pt>
                <c:pt idx="7">
                  <c:v>1.5980618190714211</c:v>
                </c:pt>
                <c:pt idx="8">
                  <c:v>1.514063825953343</c:v>
                </c:pt>
                <c:pt idx="9">
                  <c:v>1.30406884315815</c:v>
                </c:pt>
                <c:pt idx="10">
                  <c:v>1.30406884315815</c:v>
                </c:pt>
                <c:pt idx="11">
                  <c:v>1.640060815630457</c:v>
                </c:pt>
                <c:pt idx="12">
                  <c:v>1.8080568018666141</c:v>
                </c:pt>
                <c:pt idx="13">
                  <c:v>1.640060815630457</c:v>
                </c:pt>
                <c:pt idx="14">
                  <c:v>1.052074863803915</c:v>
                </c:pt>
                <c:pt idx="15">
                  <c:v>1.178071853481035</c:v>
                </c:pt>
                <c:pt idx="16">
                  <c:v>-2.055850881564937</c:v>
                </c:pt>
                <c:pt idx="17">
                  <c:v>-3.987804723280715</c:v>
                </c:pt>
                <c:pt idx="18">
                  <c:v>-3.18982378865898</c:v>
                </c:pt>
                <c:pt idx="19">
                  <c:v>-2.7278348265095582</c:v>
                </c:pt>
                <c:pt idx="20">
                  <c:v>-2.2238468678010941</c:v>
                </c:pt>
                <c:pt idx="21">
                  <c:v>-1.0058759675889719</c:v>
                </c:pt>
                <c:pt idx="22">
                  <c:v>-0.33389202264435702</c:v>
                </c:pt>
                <c:pt idx="23">
                  <c:v>0.12809693950507101</c:v>
                </c:pt>
                <c:pt idx="24">
                  <c:v>0.170095936064107</c:v>
                </c:pt>
                <c:pt idx="25">
                  <c:v>0.67408389477257102</c:v>
                </c:pt>
                <c:pt idx="26">
                  <c:v>8.6097942946028405E-2</c:v>
                </c:pt>
                <c:pt idx="27">
                  <c:v>-0.501888008880508</c:v>
                </c:pt>
                <c:pt idx="28">
                  <c:v>-0.501888008880508</c:v>
                </c:pt>
                <c:pt idx="29">
                  <c:v>-0.62788499855762903</c:v>
                </c:pt>
                <c:pt idx="30">
                  <c:v>-0.96387697102993597</c:v>
                </c:pt>
                <c:pt idx="31">
                  <c:v>-1.5518629228564731</c:v>
                </c:pt>
                <c:pt idx="32">
                  <c:v>-1.6778599125335929</c:v>
                </c:pt>
                <c:pt idx="33">
                  <c:v>-1.845855898769744</c:v>
                </c:pt>
                <c:pt idx="34">
                  <c:v>-1.4678649297384001</c:v>
                </c:pt>
                <c:pt idx="35">
                  <c:v>-1.0478749641480141</c:v>
                </c:pt>
                <c:pt idx="36">
                  <c:v>-0.24989402952627901</c:v>
                </c:pt>
                <c:pt idx="37">
                  <c:v>-0.20789503296724299</c:v>
                </c:pt>
                <c:pt idx="38">
                  <c:v>-0.24989402952627901</c:v>
                </c:pt>
                <c:pt idx="39">
                  <c:v>-0.33389202264435702</c:v>
                </c:pt>
                <c:pt idx="40">
                  <c:v>4.4098946386992202E-2</c:v>
                </c:pt>
                <c:pt idx="41">
                  <c:v>0.29609292574122098</c:v>
                </c:pt>
                <c:pt idx="42">
                  <c:v>2.09994982795002E-3</c:v>
                </c:pt>
                <c:pt idx="43">
                  <c:v>-0.37589101920339402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774912"/>
        <c:axId val="44216256"/>
      </c:lineChart>
      <c:catAx>
        <c:axId val="447749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44216256"/>
        <c:crosses val="autoZero"/>
        <c:auto val="1"/>
        <c:lblAlgn val="ctr"/>
        <c:lblOffset val="100"/>
        <c:tickLblSkip val="2"/>
        <c:tickMarkSkip val="4"/>
        <c:noMultiLvlLbl val="0"/>
      </c:catAx>
      <c:valAx>
        <c:axId val="44216256"/>
        <c:scaling>
          <c:orientation val="minMax"/>
          <c:max val="3"/>
        </c:scaling>
        <c:delete val="0"/>
        <c:axPos val="l"/>
        <c:numFmt formatCode="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44774912"/>
        <c:crosses val="autoZero"/>
        <c:crossBetween val="between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 panose="020B0604020202020204" pitchFamily="34" charset="0"/>
          <a:ea typeface="Geneva"/>
          <a:cs typeface="Geneva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36956521739096E-2"/>
          <c:y val="3.3909195402298802E-2"/>
          <c:w val="0.90076594202898597"/>
          <c:h val="0.78184846743295"/>
        </c:manualLayout>
      </c:layout>
      <c:lineChart>
        <c:grouping val="standard"/>
        <c:varyColors val="0"/>
        <c:ser>
          <c:idx val="0"/>
          <c:order val="0"/>
          <c:tx>
            <c:strRef>
              <c:f>Feuil2!$J$1</c:f>
              <c:strCache>
                <c:ptCount val="1"/>
                <c:pt idx="0">
                  <c:v>PIB (2008q2=100)</c:v>
                </c:pt>
              </c:strCache>
            </c:strRef>
          </c:tx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Feuil2!$B$43:$B$71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Feuil2!$J$43:$J$71</c:f>
              <c:numCache>
                <c:formatCode>0.0</c:formatCode>
                <c:ptCount val="29"/>
                <c:pt idx="0">
                  <c:v>100</c:v>
                </c:pt>
                <c:pt idx="1">
                  <c:v>99.456263309144305</c:v>
                </c:pt>
                <c:pt idx="2">
                  <c:v>97.374351340734606</c:v>
                </c:pt>
                <c:pt idx="3">
                  <c:v>96.263102400297726</c:v>
                </c:pt>
                <c:pt idx="4">
                  <c:v>96.158696685893872</c:v>
                </c:pt>
                <c:pt idx="5">
                  <c:v>97.162438752093081</c:v>
                </c:pt>
                <c:pt idx="6">
                  <c:v>98.075213463168566</c:v>
                </c:pt>
                <c:pt idx="7">
                  <c:v>98.462858442390782</c:v>
                </c:pt>
                <c:pt idx="8">
                  <c:v>99.460398188922653</c:v>
                </c:pt>
                <c:pt idx="9">
                  <c:v>99.890425685873197</c:v>
                </c:pt>
                <c:pt idx="10">
                  <c:v>100.29461018420901</c:v>
                </c:pt>
                <c:pt idx="11">
                  <c:v>101.0967768612128</c:v>
                </c:pt>
                <c:pt idx="12">
                  <c:v>101.30558829002049</c:v>
                </c:pt>
                <c:pt idx="13">
                  <c:v>101.3758812462527</c:v>
                </c:pt>
                <c:pt idx="14">
                  <c:v>101.4823544005458</c:v>
                </c:pt>
                <c:pt idx="15">
                  <c:v>101.7676611052534</c:v>
                </c:pt>
                <c:pt idx="16">
                  <c:v>101.466848601377</c:v>
                </c:pt>
                <c:pt idx="17">
                  <c:v>101.31385804957721</c:v>
                </c:pt>
                <c:pt idx="18">
                  <c:v>101.32522896896771</c:v>
                </c:pt>
                <c:pt idx="19">
                  <c:v>101.09987802104649</c:v>
                </c:pt>
                <c:pt idx="20">
                  <c:v>101.3107568897434</c:v>
                </c:pt>
                <c:pt idx="21">
                  <c:v>101.5753891955591</c:v>
                </c:pt>
                <c:pt idx="22">
                  <c:v>101.9547644152246</c:v>
                </c:pt>
                <c:pt idx="23">
                  <c:v>102.3827244722859</c:v>
                </c:pt>
                <c:pt idx="24">
                  <c:v>102.6370195786557</c:v>
                </c:pt>
                <c:pt idx="25">
                  <c:v>103.04327151688059</c:v>
                </c:pt>
                <c:pt idx="26">
                  <c:v>103.3502863404246</c:v>
                </c:pt>
                <c:pt idx="27">
                  <c:v>103.67590812297129</c:v>
                </c:pt>
                <c:pt idx="28">
                  <c:v>104.18966693543381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Feuil2!$K$1</c:f>
              <c:strCache>
                <c:ptCount val="1"/>
                <c:pt idx="0">
                  <c:v>PIB potentiel</c:v>
                </c:pt>
              </c:strCache>
            </c:strRef>
          </c:tx>
          <c:spPr>
            <a:ln w="3175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Feuil2!$B$43:$B$71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Feuil2!$K$43:$K$71</c:f>
              <c:numCache>
                <c:formatCode>0.0</c:formatCode>
                <c:ptCount val="29"/>
                <c:pt idx="0">
                  <c:v>100</c:v>
                </c:pt>
                <c:pt idx="1">
                  <c:v>100.45</c:v>
                </c:pt>
                <c:pt idx="2">
                  <c:v>100.90202499999999</c:v>
                </c:pt>
                <c:pt idx="3">
                  <c:v>101.3560841124999</c:v>
                </c:pt>
                <c:pt idx="4">
                  <c:v>101.8121864910062</c:v>
                </c:pt>
                <c:pt idx="5">
                  <c:v>102.2703413302157</c:v>
                </c:pt>
                <c:pt idx="6">
                  <c:v>102.73055786620171</c:v>
                </c:pt>
                <c:pt idx="7">
                  <c:v>103.19284537659961</c:v>
                </c:pt>
                <c:pt idx="8">
                  <c:v>103.6572131807943</c:v>
                </c:pt>
                <c:pt idx="9">
                  <c:v>104.123670640108</c:v>
                </c:pt>
                <c:pt idx="10">
                  <c:v>104.5922271579883</c:v>
                </c:pt>
                <c:pt idx="11">
                  <c:v>105.0628921801993</c:v>
                </c:pt>
                <c:pt idx="12">
                  <c:v>105.5356751950102</c:v>
                </c:pt>
                <c:pt idx="13">
                  <c:v>106.0105857333877</c:v>
                </c:pt>
                <c:pt idx="14">
                  <c:v>106.487633369188</c:v>
                </c:pt>
                <c:pt idx="15">
                  <c:v>106.9668277193493</c:v>
                </c:pt>
                <c:pt idx="16">
                  <c:v>107.44817844408639</c:v>
                </c:pt>
                <c:pt idx="17">
                  <c:v>107.9316952470848</c:v>
                </c:pt>
                <c:pt idx="18">
                  <c:v>108.4173878756966</c:v>
                </c:pt>
                <c:pt idx="19">
                  <c:v>108.9052661211373</c:v>
                </c:pt>
                <c:pt idx="20">
                  <c:v>109.3953398186823</c:v>
                </c:pt>
                <c:pt idx="21">
                  <c:v>109.88761884786641</c:v>
                </c:pt>
                <c:pt idx="22">
                  <c:v>110.38211313268179</c:v>
                </c:pt>
                <c:pt idx="23">
                  <c:v>110.8788326417789</c:v>
                </c:pt>
                <c:pt idx="24">
                  <c:v>111.3777873886668</c:v>
                </c:pt>
                <c:pt idx="25">
                  <c:v>111.8789874319159</c:v>
                </c:pt>
                <c:pt idx="26">
                  <c:v>112.3824428753595</c:v>
                </c:pt>
                <c:pt idx="27">
                  <c:v>112.88816386829861</c:v>
                </c:pt>
                <c:pt idx="28">
                  <c:v>113.396160605706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185088"/>
        <c:axId val="81223680"/>
      </c:lineChart>
      <c:catAx>
        <c:axId val="36185088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81223680"/>
        <c:crosses val="autoZero"/>
        <c:auto val="1"/>
        <c:lblAlgn val="ctr"/>
        <c:lblOffset val="100"/>
        <c:tickMarkSkip val="4"/>
        <c:noMultiLvlLbl val="0"/>
      </c:catAx>
      <c:valAx>
        <c:axId val="81223680"/>
        <c:scaling>
          <c:orientation val="minMax"/>
          <c:max val="115"/>
          <c:min val="95"/>
        </c:scaling>
        <c:delete val="0"/>
        <c:axPos val="l"/>
        <c:numFmt formatCode="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</a:ln>
        </c:spPr>
        <c:crossAx val="36185088"/>
        <c:crosses val="autoZero"/>
        <c:crossBetween val="between"/>
        <c:majorUnit val="5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22630700483091801"/>
          <c:y val="0.92775057471264399"/>
          <c:w val="0.54585217391304397"/>
          <c:h val="5.7651724137931001E-2"/>
        </c:manualLayout>
      </c:layout>
      <c:overlay val="0"/>
      <c:spPr>
        <a:solidFill>
          <a:schemeClr val="bg1">
            <a:alpha val="75000"/>
          </a:schemeClr>
        </a:solidFill>
      </c:spPr>
    </c:legend>
    <c:plotVisOnly val="1"/>
    <c:dispBlanksAs val="gap"/>
    <c:showDLblsOverMax val="0"/>
  </c:chart>
  <c:txPr>
    <a:bodyPr/>
    <a:lstStyle/>
    <a:p>
      <a:pPr>
        <a:defRPr sz="1600" baseline="0">
          <a:latin typeface="Arial" panose="020B0604020202020204" pitchFamily="34" charset="0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7094705242668298E-2"/>
          <c:y val="2.7004458145780699E-2"/>
          <c:w val="0.93405520462931801"/>
          <c:h val="0.87122260536398499"/>
        </c:manualLayout>
      </c:layout>
      <c:lineChart>
        <c:grouping val="standard"/>
        <c:varyColors val="0"/>
        <c:ser>
          <c:idx val="0"/>
          <c:order val="0"/>
          <c:tx>
            <c:strRef>
              <c:f>Feuil2!$AU$1</c:f>
              <c:strCache>
                <c:ptCount val="1"/>
                <c:pt idx="0">
                  <c:v>Taux de chômage </c:v>
                </c:pt>
              </c:strCache>
            </c:strRef>
          </c:tx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Feuil2!$AU$43:$AU$72</c:f>
              <c:numCache>
                <c:formatCode>0.0</c:formatCode>
                <c:ptCount val="30"/>
                <c:pt idx="0">
                  <c:v>6.9</c:v>
                </c:pt>
                <c:pt idx="1">
                  <c:v>7.4</c:v>
                </c:pt>
                <c:pt idx="2">
                  <c:v>6.9</c:v>
                </c:pt>
                <c:pt idx="3">
                  <c:v>7.7</c:v>
                </c:pt>
                <c:pt idx="4">
                  <c:v>7.8</c:v>
                </c:pt>
                <c:pt idx="5">
                  <c:v>7.9</c:v>
                </c:pt>
                <c:pt idx="6">
                  <c:v>8</c:v>
                </c:pt>
                <c:pt idx="7">
                  <c:v>8.3000000000000007</c:v>
                </c:pt>
                <c:pt idx="8">
                  <c:v>8.5</c:v>
                </c:pt>
                <c:pt idx="9">
                  <c:v>8.4</c:v>
                </c:pt>
                <c:pt idx="10">
                  <c:v>7.9</c:v>
                </c:pt>
                <c:pt idx="11">
                  <c:v>7.1</c:v>
                </c:pt>
                <c:pt idx="12">
                  <c:v>7</c:v>
                </c:pt>
                <c:pt idx="13">
                  <c:v>7.5</c:v>
                </c:pt>
                <c:pt idx="14">
                  <c:v>7.2</c:v>
                </c:pt>
                <c:pt idx="15">
                  <c:v>7.2</c:v>
                </c:pt>
                <c:pt idx="16">
                  <c:v>7.5</c:v>
                </c:pt>
                <c:pt idx="17">
                  <c:v>7.6</c:v>
                </c:pt>
                <c:pt idx="18">
                  <c:v>8.3000000000000007</c:v>
                </c:pt>
                <c:pt idx="19">
                  <c:v>8.3000000000000007</c:v>
                </c:pt>
                <c:pt idx="20">
                  <c:v>8.3000000000000007</c:v>
                </c:pt>
                <c:pt idx="21">
                  <c:v>8.4</c:v>
                </c:pt>
                <c:pt idx="22">
                  <c:v>8.5</c:v>
                </c:pt>
                <c:pt idx="23">
                  <c:v>8.4</c:v>
                </c:pt>
                <c:pt idx="24">
                  <c:v>8.4</c:v>
                </c:pt>
                <c:pt idx="25">
                  <c:v>8.6</c:v>
                </c:pt>
                <c:pt idx="26">
                  <c:v>8.6</c:v>
                </c:pt>
                <c:pt idx="27">
                  <c:v>8.6</c:v>
                </c:pt>
                <c:pt idx="28">
                  <c:v>8.8000000000000007</c:v>
                </c:pt>
                <c:pt idx="29">
                  <c:v>8.8000000000000007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187136"/>
        <c:axId val="81225984"/>
      </c:lineChart>
      <c:catAx>
        <c:axId val="36187136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81225984"/>
        <c:crosses val="autoZero"/>
        <c:auto val="1"/>
        <c:lblAlgn val="ctr"/>
        <c:lblOffset val="100"/>
        <c:tickMarkSkip val="4"/>
        <c:noMultiLvlLbl val="0"/>
      </c:catAx>
      <c:valAx>
        <c:axId val="81225984"/>
        <c:scaling>
          <c:orientation val="minMax"/>
          <c:min val="6.5"/>
        </c:scaling>
        <c:delete val="0"/>
        <c:axPos val="l"/>
        <c:numFmt formatCode="0.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</a:ln>
        </c:spPr>
        <c:crossAx val="36187136"/>
        <c:crosses val="autoZero"/>
        <c:crossBetween val="between"/>
        <c:majorUnit val="0.5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600" baseline="0">
          <a:latin typeface="Arial" panose="020B0604020202020204" pitchFamily="34" charset="0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895078197869899E-2"/>
          <c:y val="2.9705938697318E-2"/>
          <c:w val="0.94106635430901697"/>
          <c:h val="0.71729712643678201"/>
        </c:manualLayout>
      </c:layout>
      <c:lineChart>
        <c:grouping val="standard"/>
        <c:varyColors val="0"/>
        <c:ser>
          <c:idx val="0"/>
          <c:order val="0"/>
          <c:tx>
            <c:strRef>
              <c:f>Feuil2!$Z$1</c:f>
              <c:strCache>
                <c:ptCount val="1"/>
                <c:pt idx="0">
                  <c:v>Cp (2008q2=100)</c:v>
                </c:pt>
              </c:strCache>
            </c:strRef>
          </c:tx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Feuil2!$Z$43:$Z$72</c:f>
              <c:numCache>
                <c:formatCode>0.0</c:formatCode>
                <c:ptCount val="30"/>
                <c:pt idx="0">
                  <c:v>100</c:v>
                </c:pt>
                <c:pt idx="1">
                  <c:v>99.883637848320859</c:v>
                </c:pt>
                <c:pt idx="2">
                  <c:v>99.005818107583778</c:v>
                </c:pt>
                <c:pt idx="3">
                  <c:v>98.732264979075296</c:v>
                </c:pt>
                <c:pt idx="4">
                  <c:v>99.471266714300299</c:v>
                </c:pt>
                <c:pt idx="5">
                  <c:v>100.7063386751046</c:v>
                </c:pt>
                <c:pt idx="6">
                  <c:v>101.6270286822497</c:v>
                </c:pt>
                <c:pt idx="7">
                  <c:v>102.339491681127</c:v>
                </c:pt>
                <c:pt idx="8">
                  <c:v>102.72940696131469</c:v>
                </c:pt>
                <c:pt idx="9">
                  <c:v>102.82943758293349</c:v>
                </c:pt>
                <c:pt idx="10">
                  <c:v>103.4786159028274</c:v>
                </c:pt>
                <c:pt idx="11">
                  <c:v>103.0192916198836</c:v>
                </c:pt>
                <c:pt idx="12">
                  <c:v>103.00500153108089</c:v>
                </c:pt>
                <c:pt idx="13">
                  <c:v>103.2458915994692</c:v>
                </c:pt>
                <c:pt idx="14">
                  <c:v>103.5214861692355</c:v>
                </c:pt>
                <c:pt idx="15">
                  <c:v>103.6398897621721</c:v>
                </c:pt>
                <c:pt idx="16">
                  <c:v>103.554149229356</c:v>
                </c:pt>
                <c:pt idx="17">
                  <c:v>103.82566091660711</c:v>
                </c:pt>
                <c:pt idx="18">
                  <c:v>104.2074104317648</c:v>
                </c:pt>
                <c:pt idx="19">
                  <c:v>104.5340410329693</c:v>
                </c:pt>
                <c:pt idx="20">
                  <c:v>104.625905889558</c:v>
                </c:pt>
                <c:pt idx="21">
                  <c:v>104.8545473104011</c:v>
                </c:pt>
                <c:pt idx="22">
                  <c:v>104.8218842502807</c:v>
                </c:pt>
                <c:pt idx="23">
                  <c:v>104.8055527202205</c:v>
                </c:pt>
                <c:pt idx="24">
                  <c:v>105.2362968255588</c:v>
                </c:pt>
                <c:pt idx="25">
                  <c:v>105.1117689088497</c:v>
                </c:pt>
                <c:pt idx="26">
                  <c:v>105.1893436766357</c:v>
                </c:pt>
                <c:pt idx="27">
                  <c:v>105.9610084719812</c:v>
                </c:pt>
                <c:pt idx="28">
                  <c:v>106.63468408696539</c:v>
                </c:pt>
                <c:pt idx="29">
                  <c:v>106.74288047361441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Feuil2!$AA$1</c:f>
              <c:strCache>
                <c:ptCount val="1"/>
                <c:pt idx="0">
                  <c:v>Iprod(2008q2=100)</c:v>
                </c:pt>
              </c:strCache>
            </c:strRef>
          </c:tx>
          <c:spPr>
            <a:ln w="3175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Feuil2!$AA$43:$AA$72</c:f>
              <c:numCache>
                <c:formatCode>0.0</c:formatCode>
                <c:ptCount val="30"/>
                <c:pt idx="0">
                  <c:v>100</c:v>
                </c:pt>
                <c:pt idx="1">
                  <c:v>97.699655598154493</c:v>
                </c:pt>
                <c:pt idx="2">
                  <c:v>95.106894535057478</c:v>
                </c:pt>
                <c:pt idx="3">
                  <c:v>92.280200142959231</c:v>
                </c:pt>
                <c:pt idx="4">
                  <c:v>91.156020534147757</c:v>
                </c:pt>
                <c:pt idx="5">
                  <c:v>89.024627981025404</c:v>
                </c:pt>
                <c:pt idx="6">
                  <c:v>90.077327961530955</c:v>
                </c:pt>
                <c:pt idx="7">
                  <c:v>88.075898368964701</c:v>
                </c:pt>
                <c:pt idx="8">
                  <c:v>87.679511339268259</c:v>
                </c:pt>
                <c:pt idx="9">
                  <c:v>88.849177984274505</c:v>
                </c:pt>
                <c:pt idx="10">
                  <c:v>90.421729807005022</c:v>
                </c:pt>
                <c:pt idx="11">
                  <c:v>92.163233478458608</c:v>
                </c:pt>
                <c:pt idx="12">
                  <c:v>94.911950094223201</c:v>
                </c:pt>
                <c:pt idx="13">
                  <c:v>94.762492689583468</c:v>
                </c:pt>
                <c:pt idx="14">
                  <c:v>96.439014880758975</c:v>
                </c:pt>
                <c:pt idx="15">
                  <c:v>95.028916758723668</c:v>
                </c:pt>
                <c:pt idx="16">
                  <c:v>95.470790824614895</c:v>
                </c:pt>
                <c:pt idx="17">
                  <c:v>95.074403794918453</c:v>
                </c:pt>
                <c:pt idx="18">
                  <c:v>92.657092728572351</c:v>
                </c:pt>
                <c:pt idx="19">
                  <c:v>93.150951978685967</c:v>
                </c:pt>
                <c:pt idx="20">
                  <c:v>93.449866787965504</c:v>
                </c:pt>
                <c:pt idx="21">
                  <c:v>94.879459354083963</c:v>
                </c:pt>
                <c:pt idx="22">
                  <c:v>94.671518617193996</c:v>
                </c:pt>
                <c:pt idx="23">
                  <c:v>97.238287088179845</c:v>
                </c:pt>
                <c:pt idx="24">
                  <c:v>98.778348170771181</c:v>
                </c:pt>
                <c:pt idx="25">
                  <c:v>109.22737019949309</c:v>
                </c:pt>
                <c:pt idx="26">
                  <c:v>100.87075183572679</c:v>
                </c:pt>
                <c:pt idx="27">
                  <c:v>115.218662681136</c:v>
                </c:pt>
                <c:pt idx="28">
                  <c:v>99.090259276106323</c:v>
                </c:pt>
                <c:pt idx="29">
                  <c:v>99.766066670998796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Feuil2!$AB$1</c:f>
              <c:strCache>
                <c:ptCount val="1"/>
                <c:pt idx="0">
                  <c:v>Ilog (2008q2=100)</c:v>
                </c:pt>
              </c:strCache>
            </c:strRef>
          </c:tx>
          <c:spPr>
            <a:ln w="31750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Feuil2!$AB$43:$AB$72</c:f>
              <c:numCache>
                <c:formatCode>0.0</c:formatCode>
                <c:ptCount val="30"/>
                <c:pt idx="0">
                  <c:v>100</c:v>
                </c:pt>
                <c:pt idx="1">
                  <c:v>97.453426764655603</c:v>
                </c:pt>
                <c:pt idx="2">
                  <c:v>95.641770637497785</c:v>
                </c:pt>
                <c:pt idx="3">
                  <c:v>91.591180994701773</c:v>
                </c:pt>
                <c:pt idx="4">
                  <c:v>88.429328319945313</c:v>
                </c:pt>
                <c:pt idx="5">
                  <c:v>86.822765339258169</c:v>
                </c:pt>
                <c:pt idx="6">
                  <c:v>87.079131772346543</c:v>
                </c:pt>
                <c:pt idx="7">
                  <c:v>87.403862587591831</c:v>
                </c:pt>
                <c:pt idx="8">
                  <c:v>89.044607759357405</c:v>
                </c:pt>
                <c:pt idx="9">
                  <c:v>92.462826867202196</c:v>
                </c:pt>
                <c:pt idx="10">
                  <c:v>91.522816612544744</c:v>
                </c:pt>
                <c:pt idx="11">
                  <c:v>88.959152281661261</c:v>
                </c:pt>
                <c:pt idx="12">
                  <c:v>88.275508460092283</c:v>
                </c:pt>
                <c:pt idx="13">
                  <c:v>86.532216715091408</c:v>
                </c:pt>
                <c:pt idx="14">
                  <c:v>87.506409160827232</c:v>
                </c:pt>
                <c:pt idx="15">
                  <c:v>88.070415313621453</c:v>
                </c:pt>
                <c:pt idx="16">
                  <c:v>88.275508460092283</c:v>
                </c:pt>
                <c:pt idx="17">
                  <c:v>87.848231071611679</c:v>
                </c:pt>
                <c:pt idx="18">
                  <c:v>86.634763288326795</c:v>
                </c:pt>
                <c:pt idx="19">
                  <c:v>84.10528114852147</c:v>
                </c:pt>
                <c:pt idx="20">
                  <c:v>83.848914715433253</c:v>
                </c:pt>
                <c:pt idx="21">
                  <c:v>83.900188002050854</c:v>
                </c:pt>
                <c:pt idx="22">
                  <c:v>84.447103059306102</c:v>
                </c:pt>
                <c:pt idx="23">
                  <c:v>87.147496154503429</c:v>
                </c:pt>
                <c:pt idx="24">
                  <c:v>89.027516663818204</c:v>
                </c:pt>
                <c:pt idx="25">
                  <c:v>88.976243377200475</c:v>
                </c:pt>
                <c:pt idx="26">
                  <c:v>90.22389335156376</c:v>
                </c:pt>
                <c:pt idx="27">
                  <c:v>89.420611861220294</c:v>
                </c:pt>
                <c:pt idx="28">
                  <c:v>88.685694753033602</c:v>
                </c:pt>
                <c:pt idx="29">
                  <c:v>88.241326269013896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Feuil2!$AC$1</c:f>
              <c:strCache>
                <c:ptCount val="1"/>
                <c:pt idx="0">
                  <c:v>X (2008q2=100)</c:v>
                </c:pt>
              </c:strCache>
            </c:strRef>
          </c:tx>
          <c:spPr>
            <a:ln w="3175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Feuil2!$AC$43:$AC$72</c:f>
              <c:numCache>
                <c:formatCode>0.0</c:formatCode>
                <c:ptCount val="30"/>
                <c:pt idx="0">
                  <c:v>100</c:v>
                </c:pt>
                <c:pt idx="1">
                  <c:v>99.082460112684743</c:v>
                </c:pt>
                <c:pt idx="2">
                  <c:v>88.931599178558272</c:v>
                </c:pt>
                <c:pt idx="3">
                  <c:v>84.272813437944279</c:v>
                </c:pt>
                <c:pt idx="4">
                  <c:v>85.141646042862405</c:v>
                </c:pt>
                <c:pt idx="5">
                  <c:v>88.792059396556198</c:v>
                </c:pt>
                <c:pt idx="6">
                  <c:v>90.703491127376111</c:v>
                </c:pt>
                <c:pt idx="7">
                  <c:v>91.792164709599305</c:v>
                </c:pt>
                <c:pt idx="8">
                  <c:v>96.582591753988638</c:v>
                </c:pt>
                <c:pt idx="9">
                  <c:v>98.037228160707699</c:v>
                </c:pt>
                <c:pt idx="10">
                  <c:v>98.546680006318795</c:v>
                </c:pt>
                <c:pt idx="11">
                  <c:v>102.01147912168921</c:v>
                </c:pt>
                <c:pt idx="12">
                  <c:v>103.0843557474593</c:v>
                </c:pt>
                <c:pt idx="13">
                  <c:v>104.4349955241957</c:v>
                </c:pt>
                <c:pt idx="14">
                  <c:v>101.1887209730925</c:v>
                </c:pt>
                <c:pt idx="15">
                  <c:v>104.7785793270496</c:v>
                </c:pt>
                <c:pt idx="16">
                  <c:v>104.524511610763</c:v>
                </c:pt>
                <c:pt idx="17">
                  <c:v>104.2151545468906</c:v>
                </c:pt>
                <c:pt idx="18">
                  <c:v>104.5284608498763</c:v>
                </c:pt>
                <c:pt idx="19">
                  <c:v>104.1440682428519</c:v>
                </c:pt>
                <c:pt idx="20">
                  <c:v>105.3117266073403</c:v>
                </c:pt>
                <c:pt idx="21">
                  <c:v>106.60707703649091</c:v>
                </c:pt>
                <c:pt idx="22">
                  <c:v>108.67779474487919</c:v>
                </c:pt>
                <c:pt idx="23">
                  <c:v>109.6453583276288</c:v>
                </c:pt>
                <c:pt idx="24">
                  <c:v>111.6818492970354</c:v>
                </c:pt>
                <c:pt idx="25">
                  <c:v>112.66257701016271</c:v>
                </c:pt>
                <c:pt idx="26">
                  <c:v>113.5485229845716</c:v>
                </c:pt>
                <c:pt idx="27">
                  <c:v>114.0961508082776</c:v>
                </c:pt>
                <c:pt idx="28">
                  <c:v>115.0729292822916</c:v>
                </c:pt>
                <c:pt idx="29">
                  <c:v>115.16771102100989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187648"/>
        <c:axId val="81228288"/>
      </c:lineChart>
      <c:catAx>
        <c:axId val="36187648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81228288"/>
        <c:crosses val="autoZero"/>
        <c:auto val="1"/>
        <c:lblAlgn val="ctr"/>
        <c:lblOffset val="100"/>
        <c:tickMarkSkip val="4"/>
        <c:noMultiLvlLbl val="0"/>
      </c:catAx>
      <c:valAx>
        <c:axId val="81228288"/>
        <c:scaling>
          <c:orientation val="minMax"/>
          <c:min val="80"/>
        </c:scaling>
        <c:delete val="0"/>
        <c:axPos val="l"/>
        <c:numFmt formatCode="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</a:ln>
        </c:spPr>
        <c:crossAx val="36187648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3.2830072463768102E-2"/>
          <c:y val="0.87374827586206905"/>
          <c:w val="0.94814420289855095"/>
          <c:h val="0.111654022988506"/>
        </c:manualLayout>
      </c:layout>
      <c:overlay val="0"/>
      <c:spPr>
        <a:solidFill>
          <a:schemeClr val="bg1">
            <a:alpha val="75000"/>
          </a:schemeClr>
        </a:solidFill>
      </c:spPr>
      <c:txPr>
        <a:bodyPr/>
        <a:lstStyle/>
        <a:p>
          <a:pPr>
            <a:defRPr sz="1500" baseline="0"/>
          </a:pPr>
          <a:endParaRPr lang="fr-FR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600" baseline="0">
          <a:latin typeface="Arial" panose="020B0604020202020204" pitchFamily="34" charset="0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Feuil2!$AN$1</c:f>
              <c:strCache>
                <c:ptCount val="1"/>
                <c:pt idx="0">
                  <c:v>EI Industrie (08q2=100)</c:v>
                </c:pt>
              </c:strCache>
            </c:strRef>
          </c:tx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Feuil2!$AN$43:$AN$72</c:f>
              <c:numCache>
                <c:formatCode>0.0</c:formatCode>
                <c:ptCount val="30"/>
                <c:pt idx="0">
                  <c:v>100</c:v>
                </c:pt>
                <c:pt idx="1">
                  <c:v>99.9372942467472</c:v>
                </c:pt>
                <c:pt idx="2">
                  <c:v>99.404295344097903</c:v>
                </c:pt>
                <c:pt idx="3">
                  <c:v>97.993415895908456</c:v>
                </c:pt>
                <c:pt idx="4">
                  <c:v>96.331713434707666</c:v>
                </c:pt>
                <c:pt idx="5">
                  <c:v>94.920833986518275</c:v>
                </c:pt>
                <c:pt idx="6">
                  <c:v>94.121335632544145</c:v>
                </c:pt>
                <c:pt idx="7">
                  <c:v>93.478601661702456</c:v>
                </c:pt>
                <c:pt idx="8">
                  <c:v>93.023984950619209</c:v>
                </c:pt>
                <c:pt idx="9">
                  <c:v>92.882897005800231</c:v>
                </c:pt>
                <c:pt idx="10">
                  <c:v>92.976955635679573</c:v>
                </c:pt>
                <c:pt idx="11">
                  <c:v>93.541307414955313</c:v>
                </c:pt>
                <c:pt idx="12">
                  <c:v>93.619689606521362</c:v>
                </c:pt>
                <c:pt idx="13">
                  <c:v>93.57266029158167</c:v>
                </c:pt>
                <c:pt idx="14">
                  <c:v>93.478601661702456</c:v>
                </c:pt>
                <c:pt idx="15">
                  <c:v>92.898573444113524</c:v>
                </c:pt>
                <c:pt idx="16">
                  <c:v>92.600721116162276</c:v>
                </c:pt>
                <c:pt idx="17">
                  <c:v>92.1774572817056</c:v>
                </c:pt>
                <c:pt idx="18">
                  <c:v>91.707164132309131</c:v>
                </c:pt>
                <c:pt idx="19">
                  <c:v>91.189841667973042</c:v>
                </c:pt>
                <c:pt idx="20">
                  <c:v>90.609813450384081</c:v>
                </c:pt>
                <c:pt idx="21">
                  <c:v>90.076814547734671</c:v>
                </c:pt>
                <c:pt idx="22">
                  <c:v>89.653550713277909</c:v>
                </c:pt>
                <c:pt idx="23">
                  <c:v>89.183257563881398</c:v>
                </c:pt>
                <c:pt idx="24">
                  <c:v>88.712964414485029</c:v>
                </c:pt>
                <c:pt idx="25">
                  <c:v>88.321053456654553</c:v>
                </c:pt>
                <c:pt idx="26">
                  <c:v>88.023201128703548</c:v>
                </c:pt>
                <c:pt idx="27">
                  <c:v>87.584260855933536</c:v>
                </c:pt>
                <c:pt idx="28">
                  <c:v>87.176673459789839</c:v>
                </c:pt>
                <c:pt idx="29">
                  <c:v>86.737733187019899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Feuil2!$AP$1</c:f>
              <c:strCache>
                <c:ptCount val="1"/>
                <c:pt idx="0">
                  <c:v>EI services (08q2=100)</c:v>
                </c:pt>
              </c:strCache>
            </c:strRef>
          </c:tx>
          <c:spPr>
            <a:ln w="3175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Feuil2!$AP$43:$AP$72</c:f>
              <c:numCache>
                <c:formatCode>0.0</c:formatCode>
                <c:ptCount val="30"/>
                <c:pt idx="0">
                  <c:v>100</c:v>
                </c:pt>
                <c:pt idx="1">
                  <c:v>100.61662584641979</c:v>
                </c:pt>
                <c:pt idx="2">
                  <c:v>100.7981558853191</c:v>
                </c:pt>
                <c:pt idx="3">
                  <c:v>100.6483215674975</c:v>
                </c:pt>
                <c:pt idx="4">
                  <c:v>100.6684915718196</c:v>
                </c:pt>
                <c:pt idx="5">
                  <c:v>100.7462901599193</c:v>
                </c:pt>
                <c:pt idx="6">
                  <c:v>101.1957931133842</c:v>
                </c:pt>
                <c:pt idx="7">
                  <c:v>101.48969889064971</c:v>
                </c:pt>
                <c:pt idx="8">
                  <c:v>101.97377899438121</c:v>
                </c:pt>
                <c:pt idx="9">
                  <c:v>102.44633338135721</c:v>
                </c:pt>
                <c:pt idx="10">
                  <c:v>102.8439706094223</c:v>
                </c:pt>
                <c:pt idx="11">
                  <c:v>103.2790664169428</c:v>
                </c:pt>
                <c:pt idx="12">
                  <c:v>103.7573836622965</c:v>
                </c:pt>
                <c:pt idx="13">
                  <c:v>103.9965422849734</c:v>
                </c:pt>
                <c:pt idx="14">
                  <c:v>104.169428036306</c:v>
                </c:pt>
                <c:pt idx="15">
                  <c:v>104.3624837919608</c:v>
                </c:pt>
                <c:pt idx="16">
                  <c:v>104.4777409595159</c:v>
                </c:pt>
                <c:pt idx="17">
                  <c:v>104.5123181097824</c:v>
                </c:pt>
                <c:pt idx="18">
                  <c:v>104.54113240167121</c:v>
                </c:pt>
                <c:pt idx="19">
                  <c:v>104.40570522979399</c:v>
                </c:pt>
                <c:pt idx="20">
                  <c:v>104.22129376170579</c:v>
                </c:pt>
                <c:pt idx="21">
                  <c:v>104.4806223887048</c:v>
                </c:pt>
                <c:pt idx="22">
                  <c:v>104.7197810113816</c:v>
                </c:pt>
                <c:pt idx="23">
                  <c:v>104.9041924794698</c:v>
                </c:pt>
                <c:pt idx="24">
                  <c:v>105.2182682610575</c:v>
                </c:pt>
                <c:pt idx="25">
                  <c:v>105.5381069010229</c:v>
                </c:pt>
                <c:pt idx="26">
                  <c:v>105.8925226912549</c:v>
                </c:pt>
                <c:pt idx="27">
                  <c:v>106.148969889065</c:v>
                </c:pt>
                <c:pt idx="28">
                  <c:v>106.5321999711857</c:v>
                </c:pt>
                <c:pt idx="29">
                  <c:v>106.8405128943956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Feuil2!$AO$1</c:f>
              <c:strCache>
                <c:ptCount val="1"/>
                <c:pt idx="0">
                  <c:v>EI Construction (08q2=100)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Feuil2!$AO$43:$AO$72</c:f>
              <c:numCache>
                <c:formatCode>0.0</c:formatCode>
                <c:ptCount val="30"/>
                <c:pt idx="0">
                  <c:v>100</c:v>
                </c:pt>
                <c:pt idx="1">
                  <c:v>100.44776119402989</c:v>
                </c:pt>
                <c:pt idx="2">
                  <c:v>100.3358208955224</c:v>
                </c:pt>
                <c:pt idx="3">
                  <c:v>100.2985074626866</c:v>
                </c:pt>
                <c:pt idx="4">
                  <c:v>99.888059701492509</c:v>
                </c:pt>
                <c:pt idx="5">
                  <c:v>99.813432835820734</c:v>
                </c:pt>
                <c:pt idx="6">
                  <c:v>99.738805970149272</c:v>
                </c:pt>
                <c:pt idx="7">
                  <c:v>99.776119402985046</c:v>
                </c:pt>
                <c:pt idx="8">
                  <c:v>100.2611940298508</c:v>
                </c:pt>
                <c:pt idx="9">
                  <c:v>100.7835820895523</c:v>
                </c:pt>
                <c:pt idx="10">
                  <c:v>101.49253731343281</c:v>
                </c:pt>
                <c:pt idx="11">
                  <c:v>101.82835820895519</c:v>
                </c:pt>
                <c:pt idx="12">
                  <c:v>102.2014925373134</c:v>
                </c:pt>
                <c:pt idx="13">
                  <c:v>102.5373134328358</c:v>
                </c:pt>
                <c:pt idx="14">
                  <c:v>103.17164179104471</c:v>
                </c:pt>
                <c:pt idx="15">
                  <c:v>103.2835820895522</c:v>
                </c:pt>
                <c:pt idx="16">
                  <c:v>102.9850746268657</c:v>
                </c:pt>
                <c:pt idx="17">
                  <c:v>102.8731343283582</c:v>
                </c:pt>
                <c:pt idx="18">
                  <c:v>102.61194029850751</c:v>
                </c:pt>
                <c:pt idx="19">
                  <c:v>102.3134328358209</c:v>
                </c:pt>
                <c:pt idx="20">
                  <c:v>101.8656716417911</c:v>
                </c:pt>
                <c:pt idx="21">
                  <c:v>101.49253731343281</c:v>
                </c:pt>
                <c:pt idx="22">
                  <c:v>100.7462686567164</c:v>
                </c:pt>
                <c:pt idx="23">
                  <c:v>100.2611940298508</c:v>
                </c:pt>
                <c:pt idx="24">
                  <c:v>100.0746268656716</c:v>
                </c:pt>
                <c:pt idx="25">
                  <c:v>99.701492537313428</c:v>
                </c:pt>
                <c:pt idx="26">
                  <c:v>99.440298507462686</c:v>
                </c:pt>
                <c:pt idx="27">
                  <c:v>99.179104477611858</c:v>
                </c:pt>
                <c:pt idx="28">
                  <c:v>98.917910447761201</c:v>
                </c:pt>
                <c:pt idx="29">
                  <c:v>98.507462686567166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319232"/>
        <c:axId val="81230592"/>
      </c:lineChart>
      <c:catAx>
        <c:axId val="36319232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81230592"/>
        <c:crosses val="autoZero"/>
        <c:auto val="1"/>
        <c:lblAlgn val="ctr"/>
        <c:lblOffset val="100"/>
        <c:tickMarkSkip val="4"/>
        <c:noMultiLvlLbl val="0"/>
      </c:catAx>
      <c:valAx>
        <c:axId val="81230592"/>
        <c:scaling>
          <c:orientation val="minMax"/>
          <c:max val="108"/>
          <c:min val="84"/>
        </c:scaling>
        <c:delete val="0"/>
        <c:axPos val="l"/>
        <c:numFmt formatCode="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</a:ln>
        </c:spPr>
        <c:crossAx val="36319232"/>
        <c:crosses val="autoZero"/>
        <c:crossBetween val="between"/>
        <c:majorUnit val="4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1.6632608695652199E-2"/>
          <c:y val="0.88348007662835204"/>
          <c:w val="0.96520096618357498"/>
          <c:h val="0.111654022988506"/>
        </c:manualLayout>
      </c:layout>
      <c:overlay val="0"/>
      <c:spPr>
        <a:solidFill>
          <a:schemeClr val="bg1">
            <a:alpha val="75000"/>
          </a:schemeClr>
        </a:solidFill>
        <a:ln>
          <a:noFill/>
        </a:ln>
      </c:spPr>
    </c:legend>
    <c:plotVisOnly val="1"/>
    <c:dispBlanksAs val="gap"/>
    <c:showDLblsOverMax val="0"/>
  </c:chart>
  <c:txPr>
    <a:bodyPr/>
    <a:lstStyle/>
    <a:p>
      <a:pPr>
        <a:defRPr sz="1600" baseline="0">
          <a:latin typeface="Arial" panose="020B0604020202020204" pitchFamily="34" charset="0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Feuil2!$Q$1</c:f>
              <c:strCache>
                <c:ptCount val="1"/>
                <c:pt idx="0">
                  <c:v>Industrie (2008q2=100)</c:v>
                </c:pt>
              </c:strCache>
            </c:strRef>
          </c:tx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Feuil2!$Q$43:$Q$72</c:f>
              <c:numCache>
                <c:formatCode>0.0</c:formatCode>
                <c:ptCount val="30"/>
                <c:pt idx="0">
                  <c:v>100</c:v>
                </c:pt>
                <c:pt idx="1">
                  <c:v>98.349197896558493</c:v>
                </c:pt>
                <c:pt idx="2">
                  <c:v>94.601610863342898</c:v>
                </c:pt>
                <c:pt idx="3">
                  <c:v>91.047061172868268</c:v>
                </c:pt>
                <c:pt idx="4">
                  <c:v>89.635891632829512</c:v>
                </c:pt>
                <c:pt idx="5">
                  <c:v>90.660986487386012</c:v>
                </c:pt>
                <c:pt idx="6">
                  <c:v>93.163815482926182</c:v>
                </c:pt>
                <c:pt idx="7">
                  <c:v>94.89449510750174</c:v>
                </c:pt>
                <c:pt idx="8">
                  <c:v>96.452106769619917</c:v>
                </c:pt>
                <c:pt idx="9">
                  <c:v>97.337415962191315</c:v>
                </c:pt>
                <c:pt idx="10">
                  <c:v>98.003061971643476</c:v>
                </c:pt>
                <c:pt idx="11">
                  <c:v>98.994874525727226</c:v>
                </c:pt>
                <c:pt idx="12">
                  <c:v>98.502296478732603</c:v>
                </c:pt>
                <c:pt idx="13">
                  <c:v>97.310790121813213</c:v>
                </c:pt>
                <c:pt idx="14">
                  <c:v>97.317446581907802</c:v>
                </c:pt>
                <c:pt idx="15">
                  <c:v>98.069626572588632</c:v>
                </c:pt>
                <c:pt idx="16">
                  <c:v>96.165878985555395</c:v>
                </c:pt>
                <c:pt idx="17">
                  <c:v>95.899620581774613</c:v>
                </c:pt>
                <c:pt idx="18">
                  <c:v>96.079345004326598</c:v>
                </c:pt>
                <c:pt idx="19">
                  <c:v>96.079345004326598</c:v>
                </c:pt>
                <c:pt idx="20">
                  <c:v>97.264194901151598</c:v>
                </c:pt>
                <c:pt idx="21">
                  <c:v>97.430606403514602</c:v>
                </c:pt>
                <c:pt idx="22">
                  <c:v>98.788524262797054</c:v>
                </c:pt>
                <c:pt idx="23">
                  <c:v>98.755241962324362</c:v>
                </c:pt>
                <c:pt idx="24">
                  <c:v>98.575517539772349</c:v>
                </c:pt>
                <c:pt idx="25">
                  <c:v>99.667176995273906</c:v>
                </c:pt>
                <c:pt idx="26">
                  <c:v>99.27444584969713</c:v>
                </c:pt>
                <c:pt idx="27">
                  <c:v>99.76702389669174</c:v>
                </c:pt>
                <c:pt idx="28">
                  <c:v>100.1331292018905</c:v>
                </c:pt>
                <c:pt idx="29">
                  <c:v>100.1397856619849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Feuil2!$R$1</c:f>
              <c:strCache>
                <c:ptCount val="1"/>
                <c:pt idx="0">
                  <c:v>Service (2008q2=100)</c:v>
                </c:pt>
              </c:strCache>
            </c:strRef>
          </c:tx>
          <c:spPr>
            <a:ln w="3175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Feuil2!$R$43:$R$72</c:f>
              <c:numCache>
                <c:formatCode>0.0</c:formatCode>
                <c:ptCount val="30"/>
                <c:pt idx="0">
                  <c:v>100</c:v>
                </c:pt>
                <c:pt idx="1">
                  <c:v>99.881678347137509</c:v>
                </c:pt>
                <c:pt idx="2">
                  <c:v>98.552835168835827</c:v>
                </c:pt>
                <c:pt idx="3">
                  <c:v>97.683626103576884</c:v>
                </c:pt>
                <c:pt idx="4">
                  <c:v>97.894481356754781</c:v>
                </c:pt>
                <c:pt idx="5">
                  <c:v>98.633233215011686</c:v>
                </c:pt>
                <c:pt idx="6">
                  <c:v>99.176299262765085</c:v>
                </c:pt>
                <c:pt idx="7">
                  <c:v>99.456933952246601</c:v>
                </c:pt>
                <c:pt idx="8">
                  <c:v>99.960559449045903</c:v>
                </c:pt>
                <c:pt idx="9">
                  <c:v>100.259397469737</c:v>
                </c:pt>
                <c:pt idx="10">
                  <c:v>100.8297685143048</c:v>
                </c:pt>
                <c:pt idx="11">
                  <c:v>101.6807742483541</c:v>
                </c:pt>
                <c:pt idx="12">
                  <c:v>102.0979339219077</c:v>
                </c:pt>
                <c:pt idx="13">
                  <c:v>102.4938563757168</c:v>
                </c:pt>
                <c:pt idx="14">
                  <c:v>102.3755347228543</c:v>
                </c:pt>
                <c:pt idx="15">
                  <c:v>102.48930554291439</c:v>
                </c:pt>
                <c:pt idx="16">
                  <c:v>102.57577136616</c:v>
                </c:pt>
                <c:pt idx="17">
                  <c:v>102.5954916416371</c:v>
                </c:pt>
                <c:pt idx="18">
                  <c:v>102.6045933072419</c:v>
                </c:pt>
                <c:pt idx="19">
                  <c:v>102.41497527380849</c:v>
                </c:pt>
                <c:pt idx="20">
                  <c:v>102.4528988804951</c:v>
                </c:pt>
                <c:pt idx="21">
                  <c:v>102.68954218622009</c:v>
                </c:pt>
                <c:pt idx="22">
                  <c:v>102.7851096750705</c:v>
                </c:pt>
                <c:pt idx="23">
                  <c:v>103.0960832499014</c:v>
                </c:pt>
                <c:pt idx="24">
                  <c:v>103.5739206941537</c:v>
                </c:pt>
                <c:pt idx="25">
                  <c:v>103.8742756591123</c:v>
                </c:pt>
                <c:pt idx="26">
                  <c:v>104.3126725524104</c:v>
                </c:pt>
                <c:pt idx="27">
                  <c:v>104.661569733928</c:v>
                </c:pt>
                <c:pt idx="28">
                  <c:v>105.1833985619368</c:v>
                </c:pt>
                <c:pt idx="29">
                  <c:v>105.39728770364979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Feuil2!$S$1</c:f>
              <c:strCache>
                <c:ptCount val="1"/>
                <c:pt idx="0">
                  <c:v>Construction (2008q2=100)</c:v>
                </c:pt>
              </c:strCache>
            </c:strRef>
          </c:tx>
          <c:spPr>
            <a:ln w="31750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Feuil2!$B$43:$B$72</c:f>
              <c:strCache>
                <c:ptCount val="29"/>
                <c:pt idx="0">
                  <c:v>2008</c:v>
                </c:pt>
                <c:pt idx="4">
                  <c:v>2009</c:v>
                </c:pt>
                <c:pt idx="8">
                  <c:v>2010</c:v>
                </c:pt>
                <c:pt idx="12">
                  <c:v>2011</c:v>
                </c:pt>
                <c:pt idx="16">
                  <c:v>2012</c:v>
                </c:pt>
                <c:pt idx="20">
                  <c:v>2013</c:v>
                </c:pt>
                <c:pt idx="24">
                  <c:v>2014</c:v>
                </c:pt>
                <c:pt idx="28">
                  <c:v>2015</c:v>
                </c:pt>
              </c:strCache>
            </c:strRef>
          </c:cat>
          <c:val>
            <c:numRef>
              <c:f>Feuil2!$S$43:$S$72</c:f>
              <c:numCache>
                <c:formatCode>0.0</c:formatCode>
                <c:ptCount val="30"/>
                <c:pt idx="0">
                  <c:v>100</c:v>
                </c:pt>
                <c:pt idx="1">
                  <c:v>99.913830245583782</c:v>
                </c:pt>
                <c:pt idx="2">
                  <c:v>97.931925894011201</c:v>
                </c:pt>
                <c:pt idx="3">
                  <c:v>99.655320982335212</c:v>
                </c:pt>
                <c:pt idx="4">
                  <c:v>99.030590262817753</c:v>
                </c:pt>
                <c:pt idx="5">
                  <c:v>99.892287806979667</c:v>
                </c:pt>
                <c:pt idx="6">
                  <c:v>99.353726841878498</c:v>
                </c:pt>
                <c:pt idx="7">
                  <c:v>97.522619560534253</c:v>
                </c:pt>
                <c:pt idx="8">
                  <c:v>99.849202929771664</c:v>
                </c:pt>
                <c:pt idx="9">
                  <c:v>100.5816458423094</c:v>
                </c:pt>
                <c:pt idx="10">
                  <c:v>100.9263248599741</c:v>
                </c:pt>
                <c:pt idx="11">
                  <c:v>104.1361482119776</c:v>
                </c:pt>
                <c:pt idx="12">
                  <c:v>105.51486428263679</c:v>
                </c:pt>
                <c:pt idx="13">
                  <c:v>106.031882809134</c:v>
                </c:pt>
                <c:pt idx="14">
                  <c:v>107.2167169323567</c:v>
                </c:pt>
                <c:pt idx="15">
                  <c:v>107.1090047393365</c:v>
                </c:pt>
                <c:pt idx="16">
                  <c:v>107.1520896165446</c:v>
                </c:pt>
                <c:pt idx="17">
                  <c:v>106.8504954760879</c:v>
                </c:pt>
                <c:pt idx="18">
                  <c:v>105.3209823352003</c:v>
                </c:pt>
                <c:pt idx="19">
                  <c:v>104.5669969840586</c:v>
                </c:pt>
                <c:pt idx="20">
                  <c:v>104.2007755277897</c:v>
                </c:pt>
                <c:pt idx="21">
                  <c:v>105.1055579491598</c:v>
                </c:pt>
                <c:pt idx="22">
                  <c:v>105.9887979319259</c:v>
                </c:pt>
                <c:pt idx="23">
                  <c:v>109.2417061611375</c:v>
                </c:pt>
                <c:pt idx="24">
                  <c:v>107.6691081430418</c:v>
                </c:pt>
                <c:pt idx="25">
                  <c:v>107.755277897458</c:v>
                </c:pt>
                <c:pt idx="26">
                  <c:v>108.8323998276605</c:v>
                </c:pt>
                <c:pt idx="27">
                  <c:v>108.46617837139161</c:v>
                </c:pt>
                <c:pt idx="28">
                  <c:v>109.7802671262387</c:v>
                </c:pt>
                <c:pt idx="29">
                  <c:v>110.9651012494614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322816"/>
        <c:axId val="81175680"/>
      </c:lineChart>
      <c:catAx>
        <c:axId val="36322816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81175680"/>
        <c:crosses val="autoZero"/>
        <c:auto val="1"/>
        <c:lblAlgn val="ctr"/>
        <c:lblOffset val="100"/>
        <c:tickMarkSkip val="4"/>
        <c:noMultiLvlLbl val="0"/>
      </c:catAx>
      <c:valAx>
        <c:axId val="81175680"/>
        <c:scaling>
          <c:orientation val="minMax"/>
          <c:max val="115"/>
          <c:min val="85"/>
        </c:scaling>
        <c:delete val="0"/>
        <c:axPos val="l"/>
        <c:numFmt formatCode="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</a:ln>
        </c:spPr>
        <c:crossAx val="36322816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2.54675120772947E-2"/>
          <c:y val="0.88348007662835204"/>
          <c:w val="0.95673405797101496"/>
          <c:h val="0.101922222222222"/>
        </c:manualLayout>
      </c:layout>
      <c:overlay val="0"/>
      <c:spPr>
        <a:solidFill>
          <a:schemeClr val="bg1">
            <a:alpha val="75000"/>
          </a:schemeClr>
        </a:solidFill>
      </c:spPr>
    </c:legend>
    <c:plotVisOnly val="1"/>
    <c:dispBlanksAs val="gap"/>
    <c:showDLblsOverMax val="0"/>
  </c:chart>
  <c:txPr>
    <a:bodyPr/>
    <a:lstStyle/>
    <a:p>
      <a:pPr>
        <a:defRPr sz="1600" baseline="0">
          <a:latin typeface="Arial" panose="020B0604020202020204" pitchFamily="34" charset="0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655633484556097E-2"/>
          <c:y val="4.3591570881226102E-2"/>
          <c:w val="0.91079776555248504"/>
          <c:h val="0.78574865900383195"/>
        </c:manualLayout>
      </c:layout>
      <c:barChart>
        <c:barDir val="col"/>
        <c:grouping val="clustered"/>
        <c:varyColors val="0"/>
        <c:ser>
          <c:idx val="1"/>
          <c:order val="0"/>
          <c:tx>
            <c:v>qoq</c:v>
          </c:tx>
          <c:spPr>
            <a:solidFill>
              <a:srgbClr val="0000FF"/>
            </a:solidFill>
            <a:ln w="952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Feuil2!$B$54:$B$72</c:f>
              <c:strCache>
                <c:ptCount val="18"/>
                <c:pt idx="1">
                  <c:v>2011</c:v>
                </c:pt>
                <c:pt idx="5">
                  <c:v>2012</c:v>
                </c:pt>
                <c:pt idx="9">
                  <c:v>2013</c:v>
                </c:pt>
                <c:pt idx="13">
                  <c:v>2014</c:v>
                </c:pt>
                <c:pt idx="17">
                  <c:v>2015</c:v>
                </c:pt>
              </c:strCache>
            </c:strRef>
          </c:cat>
          <c:val>
            <c:numRef>
              <c:f>Feuil2!$C$54:$C$72</c:f>
              <c:numCache>
                <c:formatCode>0.0</c:formatCode>
                <c:ptCount val="19"/>
                <c:pt idx="0">
                  <c:v>0.79981035424589997</c:v>
                </c:pt>
                <c:pt idx="1">
                  <c:v>0.206546079203274</c:v>
                </c:pt>
                <c:pt idx="2">
                  <c:v>6.9387047070956803E-2</c:v>
                </c:pt>
                <c:pt idx="3">
                  <c:v>0.105028092465509</c:v>
                </c:pt>
                <c:pt idx="4">
                  <c:v>0.281139225033611</c:v>
                </c:pt>
                <c:pt idx="5">
                  <c:v>-0.295587518283769</c:v>
                </c:pt>
                <c:pt idx="6">
                  <c:v>-0.150778854284461</c:v>
                </c:pt>
                <c:pt idx="7">
                  <c:v>1.1223459070075501E-2</c:v>
                </c:pt>
                <c:pt idx="8">
                  <c:v>-0.22240359110385899</c:v>
                </c:pt>
                <c:pt idx="9">
                  <c:v>0.20858469151960901</c:v>
                </c:pt>
                <c:pt idx="10">
                  <c:v>0.26120849743893598</c:v>
                </c:pt>
                <c:pt idx="11">
                  <c:v>0.37349127841892499</c:v>
                </c:pt>
                <c:pt idx="12">
                  <c:v>0.41975483884051401</c:v>
                </c:pt>
                <c:pt idx="13">
                  <c:v>0.24837696757973299</c:v>
                </c:pt>
                <c:pt idx="14">
                  <c:v>0.39581423924099901</c:v>
                </c:pt>
                <c:pt idx="15">
                  <c:v>0.29794747296403301</c:v>
                </c:pt>
                <c:pt idx="16">
                  <c:v>0.31506616389442899</c:v>
                </c:pt>
                <c:pt idx="17">
                  <c:v>0.49554310327637502</c:v>
                </c:pt>
                <c:pt idx="18">
                  <c:v>0.21728130487841399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83232"/>
        <c:axId val="81177984"/>
      </c:barChart>
      <c:lineChart>
        <c:grouping val="standard"/>
        <c:varyColors val="0"/>
        <c:ser>
          <c:idx val="0"/>
          <c:order val="1"/>
          <c:tx>
            <c:v>yoy (droite)</c:v>
          </c:tx>
          <c:spPr>
            <a:ln w="3175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Feuil2!$B$54:$B$72</c:f>
              <c:strCache>
                <c:ptCount val="18"/>
                <c:pt idx="1">
                  <c:v>2011</c:v>
                </c:pt>
                <c:pt idx="5">
                  <c:v>2012</c:v>
                </c:pt>
                <c:pt idx="9">
                  <c:v>2013</c:v>
                </c:pt>
                <c:pt idx="13">
                  <c:v>2014</c:v>
                </c:pt>
                <c:pt idx="17">
                  <c:v>2015</c:v>
                </c:pt>
              </c:strCache>
            </c:strRef>
          </c:cat>
          <c:val>
            <c:numRef>
              <c:f>Feuil2!$D$54:$D$72</c:f>
              <c:numCache>
                <c:formatCode>0.0</c:formatCode>
                <c:ptCount val="19"/>
                <c:pt idx="0">
                  <c:v>2.6750375324143598</c:v>
                </c:pt>
                <c:pt idx="1">
                  <c:v>1.8552007982040479</c:v>
                </c:pt>
                <c:pt idx="2">
                  <c:v>1.48708502359467</c:v>
                </c:pt>
                <c:pt idx="3">
                  <c:v>1.1842552796759609</c:v>
                </c:pt>
                <c:pt idx="4">
                  <c:v>0.66360596734118604</c:v>
                </c:pt>
                <c:pt idx="5">
                  <c:v>0.15918204916276499</c:v>
                </c:pt>
                <c:pt idx="6">
                  <c:v>-6.1181413086708297E-2</c:v>
                </c:pt>
                <c:pt idx="7">
                  <c:v>-0.15483029784459901</c:v>
                </c:pt>
                <c:pt idx="8">
                  <c:v>-0.656183975296598</c:v>
                </c:pt>
                <c:pt idx="9">
                  <c:v>-0.15383518241185401</c:v>
                </c:pt>
                <c:pt idx="10">
                  <c:v>0.25813955861195798</c:v>
                </c:pt>
                <c:pt idx="11">
                  <c:v>0.62130177514791995</c:v>
                </c:pt>
                <c:pt idx="12">
                  <c:v>1.2688902067442329</c:v>
                </c:pt>
                <c:pt idx="13">
                  <c:v>1.3091035242740241</c:v>
                </c:pt>
                <c:pt idx="14">
                  <c:v>1.44511611813316</c:v>
                </c:pt>
                <c:pt idx="15">
                  <c:v>1.3687657788277181</c:v>
                </c:pt>
                <c:pt idx="16">
                  <c:v>1.263087749765246</c:v>
                </c:pt>
                <c:pt idx="17">
                  <c:v>1.512755692977064</c:v>
                </c:pt>
                <c:pt idx="18">
                  <c:v>1.332236512108498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282752"/>
        <c:axId val="81178560"/>
      </c:lineChart>
      <c:catAx>
        <c:axId val="3638323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95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81177984"/>
        <c:crosses val="autoZero"/>
        <c:auto val="0"/>
        <c:lblAlgn val="ctr"/>
        <c:lblOffset val="100"/>
        <c:tickLblSkip val="1"/>
        <c:tickMarkSkip val="4"/>
        <c:noMultiLvlLbl val="0"/>
      </c:catAx>
      <c:valAx>
        <c:axId val="81177984"/>
        <c:scaling>
          <c:orientation val="minMax"/>
          <c:max val="0.9"/>
          <c:min val="-0.3"/>
        </c:scaling>
        <c:delete val="0"/>
        <c:axPos val="l"/>
        <c:numFmt formatCode="0.0" sourceLinked="0"/>
        <c:majorTickMark val="cross"/>
        <c:minorTickMark val="none"/>
        <c:tickLblPos val="nextTo"/>
        <c:spPr>
          <a:ln w="95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36383232"/>
        <c:crosses val="autoZero"/>
        <c:crossBetween val="between"/>
        <c:majorUnit val="0.3"/>
      </c:valAx>
      <c:catAx>
        <c:axId val="78282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1178560"/>
        <c:crosses val="autoZero"/>
        <c:auto val="0"/>
        <c:lblAlgn val="ctr"/>
        <c:lblOffset val="100"/>
        <c:noMultiLvlLbl val="0"/>
      </c:catAx>
      <c:valAx>
        <c:axId val="81178560"/>
        <c:scaling>
          <c:orientation val="minMax"/>
          <c:max val="3"/>
          <c:min val="-1"/>
        </c:scaling>
        <c:delete val="0"/>
        <c:axPos val="r"/>
        <c:numFmt formatCode="0" sourceLinked="0"/>
        <c:majorTickMark val="cross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78282752"/>
        <c:crosses val="max"/>
        <c:crossBetween val="between"/>
        <c:majorUnit val="1"/>
      </c:valAx>
      <c:spPr>
        <a:noFill/>
        <a:ln w="12700">
          <a:noFill/>
          <a:prstDash val="solid"/>
        </a:ln>
      </c:spPr>
    </c:plotArea>
    <c:legend>
      <c:legendPos val="b"/>
      <c:layout>
        <c:manualLayout>
          <c:xMode val="edge"/>
          <c:yMode val="edge"/>
          <c:x val="0.32999009661835699"/>
          <c:y val="0.92775057471264399"/>
          <c:w val="0.312410990338164"/>
          <c:h val="5.7651724137931001E-2"/>
        </c:manualLayout>
      </c:layout>
      <c:overlay val="0"/>
      <c:spPr>
        <a:solidFill>
          <a:schemeClr val="bg1">
            <a:alpha val="75000"/>
          </a:schemeClr>
        </a:solidFill>
        <a:ln w="25400"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703251290608502E-2"/>
          <c:y val="5.5768390804597702E-2"/>
          <c:w val="0.93880766456345299"/>
          <c:h val="0.7719425287356319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volume!$CH$245</c:f>
              <c:strCache>
                <c:ptCount val="1"/>
                <c:pt idx="0">
                  <c:v>mars-15</c:v>
                </c:pt>
              </c:strCache>
            </c:strRef>
          </c:tx>
          <c:spPr>
            <a:solidFill>
              <a:srgbClr val="FFFFFF"/>
            </a:solidFill>
            <a:ln w="952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volume!$A$256:$A$260</c:f>
              <c:strCache>
                <c:ptCount val="5"/>
                <c:pt idx="0">
                  <c:v>Industrie</c:v>
                </c:pt>
                <c:pt idx="1">
                  <c:v>Construction</c:v>
                </c:pt>
                <c:pt idx="2">
                  <c:v>Services</c:v>
                </c:pt>
                <c:pt idx="3">
                  <c:v>Autres</c:v>
                </c:pt>
                <c:pt idx="4">
                  <c:v>PIB</c:v>
                </c:pt>
              </c:strCache>
            </c:strRef>
          </c:cat>
          <c:val>
            <c:numRef>
              <c:f>volume!$CH$256:$CH$260</c:f>
              <c:numCache>
                <c:formatCode>0.00</c:formatCode>
                <c:ptCount val="5"/>
                <c:pt idx="0">
                  <c:v>7.4015543264085507E-2</c:v>
                </c:pt>
                <c:pt idx="1">
                  <c:v>-1.7003570749857502E-2</c:v>
                </c:pt>
                <c:pt idx="2">
                  <c:v>0.230048310145131</c:v>
                </c:pt>
                <c:pt idx="3">
                  <c:v>3.00063013232779E-2</c:v>
                </c:pt>
                <c:pt idx="4">
                  <c:v>0.31506616389441799</c:v>
                </c:pt>
              </c:numCache>
            </c:numRef>
          </c:val>
        </c:ser>
        <c:ser>
          <c:idx val="0"/>
          <c:order val="1"/>
          <c:tx>
            <c:strRef>
              <c:f>volume!$CI$245</c:f>
              <c:strCache>
                <c:ptCount val="1"/>
                <c:pt idx="0">
                  <c:v>juin-15</c:v>
                </c:pt>
              </c:strCache>
            </c:strRef>
          </c:tx>
          <c:spPr>
            <a:solidFill>
              <a:srgbClr val="C00000"/>
            </a:solidFill>
            <a:ln w="952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volume!$A$256:$A$260</c:f>
              <c:strCache>
                <c:ptCount val="5"/>
                <c:pt idx="0">
                  <c:v>Industrie</c:v>
                </c:pt>
                <c:pt idx="1">
                  <c:v>Construction</c:v>
                </c:pt>
                <c:pt idx="2">
                  <c:v>Services</c:v>
                </c:pt>
                <c:pt idx="3">
                  <c:v>Autres</c:v>
                </c:pt>
                <c:pt idx="4">
                  <c:v>PIB</c:v>
                </c:pt>
              </c:strCache>
            </c:strRef>
          </c:cat>
          <c:val>
            <c:numRef>
              <c:f>volume!$CI$256:$CI$260</c:f>
              <c:numCache>
                <c:formatCode>0.00</c:formatCode>
                <c:ptCount val="5"/>
                <c:pt idx="0">
                  <c:v>5.4838774004427E-2</c:v>
                </c:pt>
                <c:pt idx="1">
                  <c:v>6.0821185714000803E-2</c:v>
                </c:pt>
                <c:pt idx="2">
                  <c:v>0.342991604682234</c:v>
                </c:pt>
                <c:pt idx="3">
                  <c:v>4.2873950585279298E-2</c:v>
                </c:pt>
                <c:pt idx="4">
                  <c:v>0.49554310327636703</c:v>
                </c:pt>
              </c:numCache>
            </c:numRef>
          </c:val>
        </c:ser>
        <c:ser>
          <c:idx val="2"/>
          <c:order val="2"/>
          <c:tx>
            <c:strRef>
              <c:f>volume!$CJ$245</c:f>
              <c:strCache>
                <c:ptCount val="1"/>
                <c:pt idx="0">
                  <c:v>sept-15</c:v>
                </c:pt>
              </c:strCache>
            </c:strRef>
          </c:tx>
          <c:spPr>
            <a:solidFill>
              <a:srgbClr val="0000FF"/>
            </a:solidFill>
            <a:ln w="952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volume!$A$256:$A$260</c:f>
              <c:strCache>
                <c:ptCount val="5"/>
                <c:pt idx="0">
                  <c:v>Industrie</c:v>
                </c:pt>
                <c:pt idx="1">
                  <c:v>Construction</c:v>
                </c:pt>
                <c:pt idx="2">
                  <c:v>Services</c:v>
                </c:pt>
                <c:pt idx="3">
                  <c:v>Autres</c:v>
                </c:pt>
                <c:pt idx="4">
                  <c:v>PIB</c:v>
                </c:pt>
              </c:strCache>
            </c:strRef>
          </c:cat>
          <c:val>
            <c:numRef>
              <c:f>volume!$CJ$256:$CJ$260</c:f>
              <c:numCache>
                <c:formatCode>0.00</c:formatCode>
                <c:ptCount val="5"/>
                <c:pt idx="0">
                  <c:v>9.9215207707037292E-4</c:v>
                </c:pt>
                <c:pt idx="1">
                  <c:v>5.4568364238870501E-2</c:v>
                </c:pt>
                <c:pt idx="2">
                  <c:v>0.13989344286692301</c:v>
                </c:pt>
                <c:pt idx="3">
                  <c:v>2.6788106080900102E-2</c:v>
                </c:pt>
                <c:pt idx="4">
                  <c:v>0.21728130487841199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285824"/>
        <c:axId val="81181440"/>
      </c:barChart>
      <c:catAx>
        <c:axId val="7828582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8118144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81181440"/>
        <c:scaling>
          <c:orientation val="minMax"/>
          <c:max val="0.5"/>
          <c:min val="-0.1"/>
        </c:scaling>
        <c:delete val="0"/>
        <c:axPos val="l"/>
        <c:numFmt formatCode="0.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78285824"/>
        <c:crosses val="autoZero"/>
        <c:crossBetween val="between"/>
        <c:majorUnit val="0.1"/>
      </c:valAx>
      <c:spPr>
        <a:noFill/>
        <a:ln w="12700">
          <a:noFill/>
          <a:prstDash val="solid"/>
        </a:ln>
      </c:spPr>
    </c:plotArea>
    <c:legend>
      <c:legendPos val="b"/>
      <c:layout>
        <c:manualLayout>
          <c:xMode val="edge"/>
          <c:yMode val="edge"/>
          <c:x val="0.26069311594202899"/>
          <c:y val="0.92775057471264399"/>
          <c:w val="0.49395181159420298"/>
          <c:h val="5.7651724137931001E-2"/>
        </c:manualLayout>
      </c:layout>
      <c:overlay val="0"/>
      <c:spPr>
        <a:solidFill>
          <a:schemeClr val="bg1">
            <a:alpha val="75000"/>
          </a:schemeClr>
        </a:solidFill>
        <a:ln w="25400"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 panose="020B0604020202020204" pitchFamily="34" charset="0"/>
          <a:ea typeface="Geneva"/>
          <a:cs typeface="Geneva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526650849107397E-2"/>
          <c:y val="4.2768582375478897E-2"/>
          <c:w val="0.92475947749909104"/>
          <c:h val="0.7868946360153260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volume!$CH$245</c:f>
              <c:strCache>
                <c:ptCount val="1"/>
                <c:pt idx="0">
                  <c:v>mars-15</c:v>
                </c:pt>
              </c:strCache>
            </c:strRef>
          </c:tx>
          <c:spPr>
            <a:solidFill>
              <a:srgbClr val="FFFFFF"/>
            </a:solidFill>
            <a:ln w="952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volume!$A$246:$A$251</c:f>
              <c:strCache>
                <c:ptCount val="6"/>
                <c:pt idx="0">
                  <c:v>Cons.</c:v>
                </c:pt>
                <c:pt idx="1">
                  <c:v>Invest.</c:v>
                </c:pt>
                <c:pt idx="2">
                  <c:v>Stocks</c:v>
                </c:pt>
                <c:pt idx="3">
                  <c:v>Exp.</c:v>
                </c:pt>
                <c:pt idx="4">
                  <c:v>Imp.</c:v>
                </c:pt>
                <c:pt idx="5">
                  <c:v>PIB</c:v>
                </c:pt>
              </c:strCache>
            </c:strRef>
          </c:cat>
          <c:val>
            <c:numRef>
              <c:f>volume!$CH$246:$CH$251</c:f>
              <c:numCache>
                <c:formatCode>0.00</c:formatCode>
                <c:ptCount val="6"/>
                <c:pt idx="0">
                  <c:v>0.37807939667330098</c:v>
                </c:pt>
                <c:pt idx="1">
                  <c:v>2.2134648276137989</c:v>
                </c:pt>
                <c:pt idx="2">
                  <c:v>0.25905440142429897</c:v>
                </c:pt>
                <c:pt idx="3">
                  <c:v>0.41608737834945297</c:v>
                </c:pt>
                <c:pt idx="4">
                  <c:v>2.934616269416578</c:v>
                </c:pt>
                <c:pt idx="5">
                  <c:v>0.31506616389441799</c:v>
                </c:pt>
              </c:numCache>
            </c:numRef>
          </c:val>
        </c:ser>
        <c:ser>
          <c:idx val="0"/>
          <c:order val="1"/>
          <c:tx>
            <c:strRef>
              <c:f>volume!$CI$245</c:f>
              <c:strCache>
                <c:ptCount val="1"/>
                <c:pt idx="0">
                  <c:v>juin-15</c:v>
                </c:pt>
              </c:strCache>
            </c:strRef>
          </c:tx>
          <c:spPr>
            <a:solidFill>
              <a:srgbClr val="0000FF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volume!$A$246:$A$251</c:f>
              <c:strCache>
                <c:ptCount val="6"/>
                <c:pt idx="0">
                  <c:v>Cons.</c:v>
                </c:pt>
                <c:pt idx="1">
                  <c:v>Invest.</c:v>
                </c:pt>
                <c:pt idx="2">
                  <c:v>Stocks</c:v>
                </c:pt>
                <c:pt idx="3">
                  <c:v>Exp.</c:v>
                </c:pt>
                <c:pt idx="4">
                  <c:v>Imp.</c:v>
                </c:pt>
                <c:pt idx="5">
                  <c:v>PIB</c:v>
                </c:pt>
              </c:strCache>
            </c:strRef>
          </c:cat>
          <c:val>
            <c:numRef>
              <c:f>volume!$CI$246:$CI$251</c:f>
              <c:numCache>
                <c:formatCode>0.00</c:formatCode>
                <c:ptCount val="6"/>
                <c:pt idx="0">
                  <c:v>0.32903264402656202</c:v>
                </c:pt>
                <c:pt idx="1">
                  <c:v>-2.5325542903862641</c:v>
                </c:pt>
                <c:pt idx="2">
                  <c:v>0.43771312341715402</c:v>
                </c:pt>
                <c:pt idx="3">
                  <c:v>0.73982491475063294</c:v>
                </c:pt>
                <c:pt idx="4">
                  <c:v>-1.6082716812571041</c:v>
                </c:pt>
                <c:pt idx="5">
                  <c:v>0.49554310327636703</c:v>
                </c:pt>
              </c:numCache>
            </c:numRef>
          </c:val>
        </c:ser>
        <c:ser>
          <c:idx val="2"/>
          <c:order val="2"/>
          <c:tx>
            <c:strRef>
              <c:f>volume!$CJ$245</c:f>
              <c:strCache>
                <c:ptCount val="1"/>
                <c:pt idx="0">
                  <c:v>sept-15</c:v>
                </c:pt>
              </c:strCache>
            </c:strRef>
          </c:tx>
          <c:spPr>
            <a:solidFill>
              <a:srgbClr val="C00000"/>
            </a:solidFill>
            <a:ln w="952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volume!$A$246:$A$251</c:f>
              <c:strCache>
                <c:ptCount val="6"/>
                <c:pt idx="0">
                  <c:v>Cons.</c:v>
                </c:pt>
                <c:pt idx="1">
                  <c:v>Invest.</c:v>
                </c:pt>
                <c:pt idx="2">
                  <c:v>Stocks</c:v>
                </c:pt>
                <c:pt idx="3">
                  <c:v>Exp.</c:v>
                </c:pt>
                <c:pt idx="4">
                  <c:v>Imp.</c:v>
                </c:pt>
                <c:pt idx="5">
                  <c:v>PIB</c:v>
                </c:pt>
              </c:strCache>
            </c:strRef>
          </c:cat>
          <c:val>
            <c:numRef>
              <c:f>volume!$CJ$246:$CJ$251</c:f>
              <c:numCache>
                <c:formatCode>0.00</c:formatCode>
                <c:ptCount val="6"/>
                <c:pt idx="0">
                  <c:v>5.2584060084729801E-2</c:v>
                </c:pt>
                <c:pt idx="1">
                  <c:v>7.4411405780277995E-2</c:v>
                </c:pt>
                <c:pt idx="2">
                  <c:v>-3.7701778928674198E-2</c:v>
                </c:pt>
                <c:pt idx="3">
                  <c:v>7.1434949549066901E-2</c:v>
                </c:pt>
                <c:pt idx="4">
                  <c:v>-9.8223055629966999E-2</c:v>
                </c:pt>
                <c:pt idx="5">
                  <c:v>0.21728130487841199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14976"/>
        <c:axId val="36635200"/>
      </c:barChart>
      <c:catAx>
        <c:axId val="3801497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366352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6635200"/>
        <c:scaling>
          <c:orientation val="minMax"/>
          <c:max val="3"/>
          <c:min val="-3"/>
        </c:scaling>
        <c:delete val="0"/>
        <c:axPos val="l"/>
        <c:numFmt formatCode="0.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38014976"/>
        <c:crosses val="autoZero"/>
        <c:crossBetween val="between"/>
        <c:majorUnit val="0.5"/>
      </c:valAx>
      <c:spPr>
        <a:noFill/>
        <a:ln w="12700">
          <a:noFill/>
          <a:prstDash val="solid"/>
        </a:ln>
      </c:spPr>
    </c:plotArea>
    <c:legend>
      <c:legendPos val="b"/>
      <c:layout>
        <c:manualLayout>
          <c:xMode val="edge"/>
          <c:yMode val="edge"/>
          <c:x val="0.26069311594202899"/>
          <c:y val="0.92775057471264399"/>
          <c:w val="0.43106533816425102"/>
          <c:h val="5.7651724137931001E-2"/>
        </c:manualLayout>
      </c:layout>
      <c:overlay val="0"/>
      <c:spPr>
        <a:solidFill>
          <a:schemeClr val="bg1">
            <a:alpha val="75000"/>
          </a:schemeClr>
        </a:solidFill>
        <a:ln w="25400"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 panose="020B0604020202020204" pitchFamily="34" charset="0"/>
          <a:ea typeface="Geneva"/>
          <a:cs typeface="Geneva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10225" y="0"/>
            <a:ext cx="42941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745981A-B0A1-45BE-A0AE-E00B08991793}" type="datetimeFigureOut">
              <a:rPr lang="fr-BE"/>
              <a:pPr>
                <a:defRPr/>
              </a:pPr>
              <a:t>16/12/2015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3188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10225" y="6453188"/>
            <a:ext cx="42941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7EEA81-3D25-4B74-A090-EC6674A8250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3144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1813" y="0"/>
            <a:ext cx="4292600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5963" y="511175"/>
            <a:ext cx="3394075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3227388"/>
            <a:ext cx="7924800" cy="3057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3188"/>
            <a:ext cx="4292600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1813" y="6453188"/>
            <a:ext cx="4292600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F76B01-B06A-46D4-B6D1-D207409850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1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F76B01-B06A-46D4-B6D1-D20740985066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380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F76B01-B06A-46D4-B6D1-D2074098506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89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F76B01-B06A-46D4-B6D1-D2074098506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616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F76B01-B06A-46D4-B6D1-D2074098506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11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F76B01-B06A-46D4-B6D1-D20740985066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976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 i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79388"/>
            <a:ext cx="7191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130425"/>
            <a:ext cx="7916862" cy="1470025"/>
          </a:xfrm>
        </p:spPr>
        <p:txBody>
          <a:bodyPr/>
          <a:lstStyle>
            <a:lvl1pPr>
              <a:defRPr sz="4100"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860800"/>
            <a:ext cx="7916862" cy="1752600"/>
          </a:xfrm>
        </p:spPr>
        <p:txBody>
          <a:bodyPr/>
          <a:lstStyle>
            <a:lvl1pPr marL="0" indent="0" algn="ctr">
              <a:defRPr sz="3200"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0513" y="836613"/>
            <a:ext cx="2057400" cy="589438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68313" y="836613"/>
            <a:ext cx="6019800" cy="589438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2205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2205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 baseline="0"/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CD003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2050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pic>
        <p:nvPicPr>
          <p:cNvPr id="48132" name="Picture 7" descr="logo ire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388" y="179388"/>
            <a:ext cx="7191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Font typeface="ZapfChancery" pitchFamily="18" charset="0"/>
        <a:buChar char="▫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Font typeface="ZapfChancery" pitchFamily="18" charset="0"/>
        <a:buChar char="▫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Font typeface="ZapfChancery" pitchFamily="18" charset="0"/>
        <a:buChar char="▫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Font typeface="ZapfChancery" pitchFamily="18" charset="0"/>
        <a:buChar char="▫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Font typeface="ZapfChancery" pitchFamily="18" charset="0"/>
        <a:buChar char="▫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08720"/>
            <a:ext cx="7772400" cy="1872208"/>
          </a:xfrm>
        </p:spPr>
        <p:txBody>
          <a:bodyPr/>
          <a:lstStyle/>
          <a:p>
            <a:pPr eaLnBrk="1" hangingPunct="1"/>
            <a:r>
              <a:rPr lang="fr-BE" sz="3700" dirty="0" smtClean="0"/>
              <a:t/>
            </a:r>
            <a:br>
              <a:rPr lang="fr-BE" sz="3700" dirty="0" smtClean="0"/>
            </a:br>
            <a:r>
              <a:rPr lang="fr-BE" sz="3700" dirty="0"/>
              <a:t/>
            </a:r>
            <a:br>
              <a:rPr lang="fr-BE" sz="3700" dirty="0"/>
            </a:br>
            <a:r>
              <a:rPr lang="fr-BE" sz="3700" dirty="0" smtClean="0"/>
              <a:t/>
            </a:r>
            <a:br>
              <a:rPr lang="fr-BE" sz="3700" dirty="0" smtClean="0"/>
            </a:br>
            <a:r>
              <a:rPr lang="fr-BE" sz="3700" dirty="0" smtClean="0"/>
              <a:t>PERSPECTIVES CONJONCTURELLES</a:t>
            </a:r>
            <a:br>
              <a:rPr lang="fr-BE" sz="3700" dirty="0" smtClean="0"/>
            </a:br>
            <a:r>
              <a:rPr lang="fr-BE" sz="3700" dirty="0" smtClean="0"/>
              <a:t> 2016</a:t>
            </a:r>
            <a:br>
              <a:rPr lang="fr-BE" sz="3700" dirty="0" smtClean="0"/>
            </a:br>
            <a:r>
              <a:rPr lang="fr-BE" sz="3700" dirty="0"/>
              <a:t/>
            </a:r>
            <a:br>
              <a:rPr lang="fr-BE" sz="3700" dirty="0"/>
            </a:br>
            <a:r>
              <a:rPr lang="fr-BE" sz="3700" dirty="0" smtClean="0"/>
              <a:t/>
            </a:r>
            <a:br>
              <a:rPr lang="fr-BE" sz="3700" dirty="0" smtClean="0"/>
            </a:br>
            <a:endParaRPr lang="fr-FR" sz="3700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z="3600" dirty="0" smtClean="0"/>
              <a:t>Vincent Bodart (IRES, UCL)</a:t>
            </a:r>
          </a:p>
          <a:p>
            <a:pPr eaLnBrk="1" hangingPunct="1"/>
            <a:endParaRPr lang="fr-FR" sz="3600" dirty="0"/>
          </a:p>
          <a:p>
            <a:pPr eaLnBrk="1" hangingPunct="1"/>
            <a:r>
              <a:rPr lang="fr-FR" dirty="0" smtClean="0"/>
              <a:t>SREPB 16.12.2015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192688" cy="792088"/>
          </a:xfrm>
        </p:spPr>
        <p:txBody>
          <a:bodyPr/>
          <a:lstStyle/>
          <a:p>
            <a:r>
              <a:rPr lang="fr-FR" sz="2600" dirty="0"/>
              <a:t>Contributions à la croissance (T/T-1) du PIB </a:t>
            </a:r>
            <a:r>
              <a:rPr lang="fr-FR" sz="2600" dirty="0" smtClean="0"/>
              <a:t>belge</a:t>
            </a:r>
            <a:endParaRPr lang="fr-BE" sz="2600" dirty="0"/>
          </a:p>
        </p:txBody>
      </p:sp>
      <p:graphicFrame>
        <p:nvGraphicFramePr>
          <p:cNvPr id="3" name="Shap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248611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72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1052736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600" dirty="0" smtClean="0"/>
          </a:p>
          <a:p>
            <a:endParaRPr lang="fr-FR" sz="3600" dirty="0"/>
          </a:p>
          <a:p>
            <a:endParaRPr lang="fr-FR" sz="3600" dirty="0" smtClean="0"/>
          </a:p>
          <a:p>
            <a:r>
              <a:rPr lang="fr-FR" sz="3600" b="1" dirty="0" smtClean="0"/>
              <a:t>Faut-il craindre une nouvelle période prolongée de faible croissance ?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2465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19672" y="1052736"/>
            <a:ext cx="6768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600" b="1" dirty="0" smtClean="0"/>
          </a:p>
          <a:p>
            <a:endParaRPr lang="fr-FR" sz="3600" b="1" dirty="0"/>
          </a:p>
          <a:p>
            <a:endParaRPr lang="fr-FR" sz="3600" b="1" dirty="0" smtClean="0"/>
          </a:p>
          <a:p>
            <a:r>
              <a:rPr lang="fr-FR" sz="3600" b="1" dirty="0" smtClean="0"/>
              <a:t>Probablement que non !</a:t>
            </a:r>
          </a:p>
          <a:p>
            <a:endParaRPr lang="fr-FR" sz="3600" b="1" dirty="0"/>
          </a:p>
          <a:p>
            <a:r>
              <a:rPr lang="fr-FR" sz="3600" b="1" dirty="0" smtClean="0"/>
              <a:t>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34389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1052736"/>
            <a:ext cx="741682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 smtClean="0">
                <a:latin typeface="+mn-lt"/>
                <a:cs typeface="Calibri"/>
              </a:rPr>
              <a:t>Argument 1 </a:t>
            </a:r>
            <a:r>
              <a:rPr lang="fr-FR" sz="3600" b="1" dirty="0" smtClean="0">
                <a:latin typeface="+mn-lt"/>
                <a:cs typeface="Calibri"/>
              </a:rPr>
              <a:t>:</a:t>
            </a:r>
          </a:p>
          <a:p>
            <a:endParaRPr lang="fr-FR" sz="3600" b="1" dirty="0">
              <a:latin typeface="Calibri"/>
              <a:cs typeface="Calibri"/>
            </a:endParaRPr>
          </a:p>
          <a:p>
            <a:pPr algn="just"/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ralentissement de la croissance au 3</a:t>
            </a:r>
            <a:r>
              <a:rPr lang="fr-FR" sz="3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trimestre coïncide avec un affaiblissement de la confiance mais, depuis lors, la confiance s’est redressée.</a:t>
            </a:r>
          </a:p>
          <a:p>
            <a:endParaRPr lang="fr-FR" sz="3600" b="1" dirty="0"/>
          </a:p>
          <a:p>
            <a:r>
              <a:rPr lang="fr-FR" sz="3600" b="1" dirty="0" smtClean="0"/>
              <a:t>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44138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17000"/>
            <a:ext cx="8229600" cy="1143000"/>
          </a:xfrm>
        </p:spPr>
        <p:txBody>
          <a:bodyPr/>
          <a:lstStyle/>
          <a:p>
            <a:pPr>
              <a:defRPr sz="1200" b="1" i="0" u="none" strike="noStrike" kern="1200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Indicateurs de confiance en Belgique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(en moyenne centrée réduite</a:t>
            </a:r>
            <a:r>
              <a:rPr lang="fr-F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BE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041473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537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1052736"/>
            <a:ext cx="7416824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Argument 2 </a:t>
            </a:r>
            <a:r>
              <a:rPr lang="fr-F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fr-FR" sz="3600" b="1" dirty="0">
              <a:latin typeface="Calibri"/>
              <a:cs typeface="Calibri"/>
            </a:endParaRPr>
          </a:p>
          <a:p>
            <a:pPr algn="just"/>
            <a:r>
              <a:rPr lang="fr-FR" sz="3600" b="1" dirty="0" smtClean="0">
                <a:latin typeface="+mn-lt"/>
                <a:cs typeface="Calibri"/>
              </a:rPr>
              <a:t>La situation du marché du travail continue à s’améliorer et les perspectives d’emploi semblent rester favorables.</a:t>
            </a:r>
          </a:p>
          <a:p>
            <a:endParaRPr lang="fr-FR" sz="3600" b="1" dirty="0"/>
          </a:p>
          <a:p>
            <a:r>
              <a:rPr lang="fr-FR" sz="3600" b="1" dirty="0" smtClean="0"/>
              <a:t>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3060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44876"/>
            <a:ext cx="8229600" cy="1143000"/>
          </a:xfrm>
        </p:spPr>
        <p:txBody>
          <a:bodyPr/>
          <a:lstStyle/>
          <a:p>
            <a:r>
              <a:rPr lang="fr-BE" dirty="0"/>
              <a:t>Emploi intérieur total 
</a:t>
            </a:r>
            <a:r>
              <a:rPr lang="fr-BE" sz="2400" i="1" dirty="0"/>
              <a:t>(corrigé des variations saisonnières</a:t>
            </a:r>
            <a:r>
              <a:rPr lang="fr-BE" sz="2400" i="1" dirty="0" smtClean="0"/>
              <a:t>)</a:t>
            </a:r>
            <a:endParaRPr lang="fr-BE" sz="2400" i="1" dirty="0"/>
          </a:p>
        </p:txBody>
      </p:sp>
      <p:graphicFrame>
        <p:nvGraphicFramePr>
          <p:cNvPr id="3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361080"/>
              </p:ext>
            </p:extLst>
          </p:nvPr>
        </p:nvGraphicFramePr>
        <p:xfrm>
          <a:off x="396000" y="1260000"/>
          <a:ext cx="8280000" cy="540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17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/>
          <a:lstStyle/>
          <a:p>
            <a:pPr>
              <a:defRPr sz="1400" b="1" i="0" u="none" strike="noStrike" kern="1200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fr-FR" sz="2400" dirty="0">
                <a:cs typeface="Arial" panose="020B0604020202020204" pitchFamily="34" charset="0"/>
              </a:rPr>
              <a:t>Enquêtes de conjoncture </a:t>
            </a:r>
            <a:r>
              <a:rPr lang="fr-FR" sz="2400" dirty="0" smtClean="0">
                <a:cs typeface="Arial" panose="020B0604020202020204" pitchFamily="34" charset="0"/>
              </a:rPr>
              <a:t>belge</a:t>
            </a:r>
            <a:br>
              <a:rPr lang="fr-FR" sz="2400" dirty="0" smtClean="0">
                <a:cs typeface="Arial" panose="020B0604020202020204" pitchFamily="34" charset="0"/>
              </a:rPr>
            </a:br>
            <a:r>
              <a:rPr lang="fr-F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en moyenne centrée réduite</a:t>
            </a:r>
            <a:r>
              <a:rPr lang="fr-F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BE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566064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723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28151"/>
            <a:ext cx="8229600" cy="1143000"/>
          </a:xfrm>
        </p:spPr>
        <p:txBody>
          <a:bodyPr/>
          <a:lstStyle/>
          <a:p>
            <a:r>
              <a:rPr lang="fr-BE" dirty="0"/>
              <a:t>Indice mensuel </a:t>
            </a:r>
            <a:r>
              <a:rPr lang="fr-BE" dirty="0" err="1"/>
              <a:t>Federgon</a:t>
            </a:r>
            <a:r>
              <a:rPr lang="fr-BE" dirty="0"/>
              <a:t>
</a:t>
            </a:r>
            <a:r>
              <a:rPr lang="fr-BE" sz="2400" i="1" dirty="0"/>
              <a:t>(1995=100, désaisonnalisé, basé sur les heures prestées dans l'intérim</a:t>
            </a:r>
            <a:r>
              <a:rPr lang="fr-BE" sz="2400" i="1" dirty="0" smtClean="0"/>
              <a:t>)</a:t>
            </a:r>
            <a:endParaRPr lang="fr-BE" sz="2400" i="1" dirty="0"/>
          </a:p>
        </p:txBody>
      </p:sp>
      <p:graphicFrame>
        <p:nvGraphicFramePr>
          <p:cNvPr id="3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832624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982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15616" y="404664"/>
            <a:ext cx="763284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Argument 3 </a:t>
            </a:r>
            <a:r>
              <a:rPr lang="fr-F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fr-FR" sz="3600" b="1" dirty="0">
              <a:latin typeface="Calibri"/>
              <a:cs typeface="Calibri"/>
            </a:endParaRPr>
          </a:p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«vents favorables» continuent à souffler sur l’économie belge :</a:t>
            </a:r>
          </a:p>
          <a:p>
            <a:pPr marL="571500" indent="-571500">
              <a:buFont typeface="Arial"/>
              <a:buChar char="•"/>
            </a:pP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Forte croissance US</a:t>
            </a:r>
          </a:p>
          <a:p>
            <a:pPr marL="571500" indent="-571500">
              <a:buFont typeface="Arial"/>
              <a:buChar char="•"/>
            </a:pP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Redressement économique de la zone euro</a:t>
            </a:r>
          </a:p>
          <a:p>
            <a:pPr marL="571500" indent="-571500">
              <a:buFont typeface="Arial"/>
              <a:buChar char="•"/>
            </a:pP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Faible niveau du prix du pétrole</a:t>
            </a:r>
          </a:p>
          <a:p>
            <a:pPr marL="571500" indent="-571500">
              <a:buFont typeface="Arial"/>
              <a:buChar char="•"/>
            </a:pP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Dépréciation de la monnaie européenne</a:t>
            </a:r>
          </a:p>
          <a:p>
            <a:pPr marL="571500" indent="-571500">
              <a:buFont typeface="Arial"/>
              <a:buChar char="•"/>
            </a:pP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Conditions monétaires accommodantes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4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836712"/>
          </a:xfrm>
        </p:spPr>
        <p:txBody>
          <a:bodyPr/>
          <a:lstStyle/>
          <a:p>
            <a:r>
              <a:rPr lang="fr-FR" sz="2600" dirty="0"/>
              <a:t>Cycle du PIB et de l'emploi </a:t>
            </a:r>
            <a:endParaRPr lang="fr-B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845477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944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15616" y="692696"/>
            <a:ext cx="756084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fr-F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Probablement que non …</a:t>
            </a:r>
          </a:p>
          <a:p>
            <a:pPr>
              <a:lnSpc>
                <a:spcPts val="1800"/>
              </a:lnSpc>
            </a:pPr>
            <a:endParaRPr lang="fr-F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200"/>
              </a:lnSpc>
            </a:pPr>
            <a:r>
              <a:rPr lang="fr-F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 mais des freins à la croissance persistent :</a:t>
            </a:r>
          </a:p>
          <a:p>
            <a:pPr>
              <a:lnSpc>
                <a:spcPts val="1200"/>
              </a:lnSpc>
            </a:pPr>
            <a:endParaRPr lang="fr-F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60000">
              <a:lnSpc>
                <a:spcPts val="4200"/>
              </a:lnSpc>
              <a:buFont typeface="Arial"/>
              <a:buChar char="•"/>
              <a:tabLst>
                <a:tab pos="360000" algn="l"/>
              </a:tabLst>
            </a:pP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Ralentissement de la croissance 	économique des pays émergents</a:t>
            </a:r>
          </a:p>
          <a:p>
            <a:pPr marL="360000" indent="-36000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Incertitude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sur les perspectives </a:t>
            </a:r>
          </a:p>
          <a:p>
            <a:pPr marL="0" lvl="1">
              <a:lnSpc>
                <a:spcPts val="4200"/>
              </a:lnSpc>
              <a:tabLst>
                <a:tab pos="360000" algn="l"/>
              </a:tabLst>
            </a:pP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économiques internationales</a:t>
            </a:r>
          </a:p>
          <a:p>
            <a:pPr marL="358775" indent="-358775">
              <a:lnSpc>
                <a:spcPts val="4200"/>
              </a:lnSpc>
              <a:buFont typeface="Arial"/>
              <a:buChar char="•"/>
              <a:tabLst>
                <a:tab pos="360000" algn="l"/>
              </a:tabLst>
            </a:pP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Tensions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limitées sur les capacités</a:t>
            </a:r>
          </a:p>
          <a:p>
            <a:pPr lvl="1">
              <a:lnSpc>
                <a:spcPts val="4200"/>
              </a:lnSpc>
              <a:tabLst>
                <a:tab pos="360000" algn="l"/>
              </a:tabLst>
            </a:pP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production industrielle</a:t>
            </a:r>
          </a:p>
          <a:p>
            <a:pPr marL="360000" indent="-45720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Réduction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des déficits budgétaires</a:t>
            </a:r>
          </a:p>
        </p:txBody>
      </p:sp>
    </p:spTree>
    <p:extLst>
      <p:ext uri="{BB962C8B-B14F-4D97-AF65-F5344CB8AC3E}">
        <p14:creationId xmlns:p14="http://schemas.microsoft.com/office/powerpoint/2010/main" val="364409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22120"/>
            <a:ext cx="8229600" cy="1143000"/>
          </a:xfrm>
        </p:spPr>
        <p:txBody>
          <a:bodyPr/>
          <a:lstStyle/>
          <a:p>
            <a:pPr>
              <a:defRPr sz="1400" b="1" i="0" u="none" strike="noStrike" kern="1200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fr-FR" sz="2500" dirty="0">
                <a:latin typeface="Arial" panose="020B0604020202020204" pitchFamily="34" charset="0"/>
                <a:cs typeface="Arial" panose="020B0604020202020204" pitchFamily="34" charset="0"/>
              </a:rPr>
              <a:t>Enquêtes de conjoncture dans l'industrie belge</a:t>
            </a:r>
            <a:br>
              <a:rPr lang="fr-FR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(en moyenne centrée réduite</a:t>
            </a:r>
            <a:r>
              <a:rPr lang="fr-F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BE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869409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850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1143000"/>
          </a:xfrm>
        </p:spPr>
        <p:txBody>
          <a:bodyPr/>
          <a:lstStyle/>
          <a:p>
            <a:r>
              <a:rPr lang="fr-FR" dirty="0"/>
              <a:t>Taux d'utilisation des capacités de production </a:t>
            </a:r>
            <a:r>
              <a:rPr lang="fr-FR" sz="2400" i="1" dirty="0"/>
              <a:t>(brute, </a:t>
            </a:r>
            <a:r>
              <a:rPr lang="fr-FR" sz="2400" i="1" dirty="0" err="1"/>
              <a:t>cvs</a:t>
            </a:r>
            <a:r>
              <a:rPr lang="fr-FR" sz="2400" i="1" dirty="0"/>
              <a:t>, </a:t>
            </a:r>
            <a:r>
              <a:rPr lang="fr-FR" sz="2400" i="1" dirty="0" err="1"/>
              <a:t>mcr</a:t>
            </a:r>
            <a:r>
              <a:rPr lang="fr-FR" sz="2400" i="1" dirty="0" smtClean="0"/>
              <a:t>)</a:t>
            </a:r>
            <a:endParaRPr lang="fr-BE" sz="2400" i="1" dirty="0"/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973099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48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15616" y="836712"/>
            <a:ext cx="7560840" cy="4422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endParaRPr lang="fr-FR" sz="3600" b="1" u="sng" dirty="0" smtClean="0"/>
          </a:p>
          <a:p>
            <a:pPr>
              <a:lnSpc>
                <a:spcPct val="70000"/>
              </a:lnSpc>
            </a:pPr>
            <a:endParaRPr lang="fr-FR" sz="3600" b="1" u="sng" dirty="0"/>
          </a:p>
          <a:p>
            <a:pPr>
              <a:lnSpc>
                <a:spcPct val="70000"/>
              </a:lnSpc>
            </a:pPr>
            <a:endParaRPr lang="fr-FR" sz="3600" b="1" u="sng" dirty="0" smtClean="0"/>
          </a:p>
          <a:p>
            <a:pPr>
              <a:lnSpc>
                <a:spcPct val="70000"/>
              </a:lnSpc>
            </a:pPr>
            <a:r>
              <a:rPr lang="fr-FR" sz="3600" b="1" u="sng" dirty="0" smtClean="0"/>
              <a:t>Perspectives 2016 :</a:t>
            </a:r>
          </a:p>
          <a:p>
            <a:pPr>
              <a:lnSpc>
                <a:spcPct val="70000"/>
              </a:lnSpc>
            </a:pPr>
            <a:endParaRPr lang="fr-FR" sz="3600" b="1" dirty="0"/>
          </a:p>
          <a:p>
            <a:pPr>
              <a:lnSpc>
                <a:spcPct val="70000"/>
              </a:lnSpc>
            </a:pPr>
            <a:endParaRPr lang="fr-FR" sz="3600" b="1" dirty="0" smtClean="0"/>
          </a:p>
          <a:p>
            <a:pPr>
              <a:lnSpc>
                <a:spcPct val="90000"/>
              </a:lnSpc>
            </a:pPr>
            <a:r>
              <a:rPr lang="fr-FR" sz="3600" b="1" dirty="0" smtClean="0"/>
              <a:t>Croissance modérée</a:t>
            </a:r>
            <a:endParaRPr lang="fr-FR" sz="3600" b="1" dirty="0"/>
          </a:p>
          <a:p>
            <a:pPr>
              <a:lnSpc>
                <a:spcPct val="90000"/>
              </a:lnSpc>
            </a:pPr>
            <a:endParaRPr lang="fr-FR" sz="3600" b="1" dirty="0" smtClean="0"/>
          </a:p>
          <a:p>
            <a:pPr>
              <a:lnSpc>
                <a:spcPct val="90000"/>
              </a:lnSpc>
            </a:pPr>
            <a:r>
              <a:rPr lang="fr-FR" sz="3600" b="1" dirty="0" smtClean="0"/>
              <a:t>Légère accélération en cours d’année</a:t>
            </a:r>
          </a:p>
        </p:txBody>
      </p:sp>
    </p:spTree>
    <p:extLst>
      <p:ext uri="{BB962C8B-B14F-4D97-AF65-F5344CB8AC3E}">
        <p14:creationId xmlns:p14="http://schemas.microsoft.com/office/powerpoint/2010/main" val="126371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1080000"/>
            <a:ext cx="7680801" cy="55800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D003A"/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2272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19672" y="1052736"/>
            <a:ext cx="6768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600" b="1" dirty="0" smtClean="0"/>
          </a:p>
          <a:p>
            <a:endParaRPr lang="fr-FR" sz="3600" b="1" dirty="0"/>
          </a:p>
          <a:p>
            <a:endParaRPr lang="fr-FR" sz="3600" b="1" dirty="0" smtClean="0"/>
          </a:p>
          <a:p>
            <a:r>
              <a:rPr lang="fr-FR" sz="3600" b="1" dirty="0" smtClean="0"/>
              <a:t>Merci pour votre attention.</a:t>
            </a:r>
          </a:p>
          <a:p>
            <a:endParaRPr lang="fr-FR" sz="3600" b="1" dirty="0"/>
          </a:p>
          <a:p>
            <a:r>
              <a:rPr lang="fr-FR" sz="3600" b="1" dirty="0" smtClean="0"/>
              <a:t>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77215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697039"/>
          </a:xfrm>
        </p:spPr>
        <p:txBody>
          <a:bodyPr/>
          <a:lstStyle/>
          <a:p>
            <a:r>
              <a:rPr lang="fr-FR" sz="2600" dirty="0"/>
              <a:t>Cycle du PIB </a:t>
            </a:r>
            <a:endParaRPr lang="fr-BE" sz="2600" dirty="0"/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499601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60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2" y="404664"/>
            <a:ext cx="8229600" cy="720179"/>
          </a:xfrm>
        </p:spPr>
        <p:txBody>
          <a:bodyPr/>
          <a:lstStyle/>
          <a:p>
            <a:r>
              <a:rPr lang="fr-FR" dirty="0"/>
              <a:t>Taux de chômage</a:t>
            </a:r>
            <a:br>
              <a:rPr lang="fr-FR" dirty="0"/>
            </a:br>
            <a:endParaRPr lang="fr-BE" dirty="0"/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762977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203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0422"/>
            <a:ext cx="8229600" cy="1143000"/>
          </a:xfrm>
        </p:spPr>
        <p:txBody>
          <a:bodyPr/>
          <a:lstStyle/>
          <a:p>
            <a:r>
              <a:rPr lang="fr-FR" dirty="0"/>
              <a:t>Cycle de la demande </a:t>
            </a:r>
            <a:endParaRPr lang="fr-BE" dirty="0"/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60262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556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897198"/>
          </a:xfrm>
        </p:spPr>
        <p:txBody>
          <a:bodyPr/>
          <a:lstStyle/>
          <a:p>
            <a:r>
              <a:rPr lang="fr-FR" sz="2600" dirty="0"/>
              <a:t>Cycle de l'emploi </a:t>
            </a:r>
            <a:endParaRPr lang="fr-B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90233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3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2574"/>
            <a:ext cx="8229600" cy="1143000"/>
          </a:xfrm>
        </p:spPr>
        <p:txBody>
          <a:bodyPr/>
          <a:lstStyle/>
          <a:p>
            <a:r>
              <a:rPr lang="fr-FR" dirty="0"/>
              <a:t>Cycle de l'offre </a:t>
            </a:r>
            <a:endParaRPr lang="fr-BE" dirty="0"/>
          </a:p>
        </p:txBody>
      </p:sp>
      <p:graphicFrame>
        <p:nvGraphicFramePr>
          <p:cNvPr id="3" name="Graphiqu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264626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818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/>
          <a:lstStyle/>
          <a:p>
            <a:r>
              <a:rPr lang="fr-FR" sz="2800" dirty="0" err="1"/>
              <a:t>Evolution</a:t>
            </a:r>
            <a:r>
              <a:rPr lang="fr-FR" sz="2800" dirty="0"/>
              <a:t> du PIB </a:t>
            </a:r>
            <a:r>
              <a:rPr lang="fr-FR" sz="2800" dirty="0" smtClean="0"/>
              <a:t>belge</a:t>
            </a:r>
            <a:endParaRPr lang="fr-BE" sz="2600" dirty="0"/>
          </a:p>
        </p:txBody>
      </p:sp>
      <p:graphicFrame>
        <p:nvGraphicFramePr>
          <p:cNvPr id="3" name="Shap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251473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92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79712" y="320286"/>
            <a:ext cx="6192688" cy="791494"/>
          </a:xfrm>
        </p:spPr>
        <p:txBody>
          <a:bodyPr/>
          <a:lstStyle/>
          <a:p>
            <a:pPr eaLnBrk="1" hangingPunct="1"/>
            <a:r>
              <a:rPr lang="fr-FR" sz="2600" dirty="0" smtClean="0"/>
              <a:t>Contributions à la croissance (T/T-1) du PIB belge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2816"/>
            <a:ext cx="8229600" cy="47525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BE" sz="1800" dirty="0" smtClean="0"/>
          </a:p>
          <a:p>
            <a:pPr eaLnBrk="1" hangingPunct="1">
              <a:lnSpc>
                <a:spcPct val="90000"/>
              </a:lnSpc>
            </a:pPr>
            <a:endParaRPr lang="fr-BE" sz="18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fr-FR" sz="1800" dirty="0" smtClean="0"/>
          </a:p>
        </p:txBody>
      </p:sp>
      <p:graphicFrame>
        <p:nvGraphicFramePr>
          <p:cNvPr id="5" name="Shap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60848"/>
              </p:ext>
            </p:extLst>
          </p:nvPr>
        </p:nvGraphicFramePr>
        <p:xfrm>
          <a:off x="396000" y="1260000"/>
          <a:ext cx="828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2652</TotalTime>
  <Words>231</Words>
  <Application>Microsoft Office PowerPoint</Application>
  <PresentationFormat>Affichage à l'écran (4:3)</PresentationFormat>
  <Paragraphs>79</Paragraphs>
  <Slides>25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Modèle par défaut</vt:lpstr>
      <vt:lpstr>   PERSPECTIVES CONJONCTURELLES  2016   </vt:lpstr>
      <vt:lpstr>Cycle du PIB et de l'emploi </vt:lpstr>
      <vt:lpstr>Cycle du PIB </vt:lpstr>
      <vt:lpstr>Taux de chômage </vt:lpstr>
      <vt:lpstr>Cycle de la demande </vt:lpstr>
      <vt:lpstr>Cycle de l'emploi </vt:lpstr>
      <vt:lpstr>Cycle de l'offre </vt:lpstr>
      <vt:lpstr>Evolution du PIB belge</vt:lpstr>
      <vt:lpstr>Contributions à la croissance (T/T-1) du PIB belge</vt:lpstr>
      <vt:lpstr>Contributions à la croissance (T/T-1) du PIB belge</vt:lpstr>
      <vt:lpstr>Présentation PowerPoint</vt:lpstr>
      <vt:lpstr>Présentation PowerPoint</vt:lpstr>
      <vt:lpstr>Présentation PowerPoint</vt:lpstr>
      <vt:lpstr>Indicateurs de confiance en Belgique (en moyenne centrée réduite)</vt:lpstr>
      <vt:lpstr>Présentation PowerPoint</vt:lpstr>
      <vt:lpstr>Emploi intérieur total 
(corrigé des variations saisonnières)</vt:lpstr>
      <vt:lpstr>Enquêtes de conjoncture belge (en moyenne centrée réduite)</vt:lpstr>
      <vt:lpstr>Indice mensuel Federgon
(1995=100, désaisonnalisé, basé sur les heures prestées dans l'intérim)</vt:lpstr>
      <vt:lpstr>Présentation PowerPoint</vt:lpstr>
      <vt:lpstr>Présentation PowerPoint</vt:lpstr>
      <vt:lpstr>Enquêtes de conjoncture dans l'industrie belge (en moyenne centrée réduite)</vt:lpstr>
      <vt:lpstr>Taux d'utilisation des capacités de production (brute, cvs, mcr)</vt:lpstr>
      <vt:lpstr>Présentation PowerPoint</vt:lpstr>
      <vt:lpstr>Présentation PowerPoint</vt:lpstr>
      <vt:lpstr>Présentation PowerPoint</vt:lpstr>
    </vt:vector>
  </TitlesOfParts>
  <Company>Université Catholique de Louvain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Matrice UCL</dc:creator>
  <cp:lastModifiedBy>brigano.gaetane</cp:lastModifiedBy>
  <cp:revision>364</cp:revision>
  <cp:lastPrinted>2013-04-04T08:17:12Z</cp:lastPrinted>
  <dcterms:created xsi:type="dcterms:W3CDTF">2011-10-24T08:33:32Z</dcterms:created>
  <dcterms:modified xsi:type="dcterms:W3CDTF">2015-12-16T07:41:52Z</dcterms:modified>
</cp:coreProperties>
</file>