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3" r:id="rId4"/>
    <p:sldId id="267" r:id="rId5"/>
    <p:sldId id="270" r:id="rId6"/>
    <p:sldId id="271" r:id="rId7"/>
    <p:sldId id="265" r:id="rId8"/>
    <p:sldId id="261" r:id="rId9"/>
    <p:sldId id="262" r:id="rId10"/>
    <p:sldId id="273" r:id="rId11"/>
    <p:sldId id="269" r:id="rId12"/>
    <p:sldId id="266" r:id="rId13"/>
    <p:sldId id="268" r:id="rId14"/>
    <p:sldId id="264" r:id="rId15"/>
    <p:sldId id="27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1" d="100"/>
          <a:sy n="21" d="100"/>
        </p:scale>
        <p:origin x="-2138" y="-9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BE2A-4888-4D74-B4EE-4D11C81D23AF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899-A07C-45FC-88A1-3C54CF331A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06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BE2A-4888-4D74-B4EE-4D11C81D23AF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899-A07C-45FC-88A1-3C54CF331A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4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BE2A-4888-4D74-B4EE-4D11C81D23AF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899-A07C-45FC-88A1-3C54CF331A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3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BE2A-4888-4D74-B4EE-4D11C81D23AF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899-A07C-45FC-88A1-3C54CF331A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02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BE2A-4888-4D74-B4EE-4D11C81D23AF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899-A07C-45FC-88A1-3C54CF331A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3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BE2A-4888-4D74-B4EE-4D11C81D23AF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899-A07C-45FC-88A1-3C54CF331A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3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BE2A-4888-4D74-B4EE-4D11C81D23AF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899-A07C-45FC-88A1-3C54CF331A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8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BE2A-4888-4D74-B4EE-4D11C81D23AF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899-A07C-45FC-88A1-3C54CF331A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19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BE2A-4888-4D74-B4EE-4D11C81D23AF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899-A07C-45FC-88A1-3C54CF331A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BE2A-4888-4D74-B4EE-4D11C81D23AF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899-A07C-45FC-88A1-3C54CF331A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87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BE2A-4888-4D74-B4EE-4D11C81D23AF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899-A07C-45FC-88A1-3C54CF331A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63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BE2A-4888-4D74-B4EE-4D11C81D23AF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1899-A07C-45FC-88A1-3C54CF331A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9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Environnement économique mondial: </a:t>
            </a:r>
            <a:br>
              <a:rPr lang="fr-BE" sz="2800" dirty="0" smtClean="0"/>
            </a:br>
            <a:r>
              <a:rPr lang="fr-BE" sz="2800" dirty="0" smtClean="0"/>
              <a:t>Où nous mènent les banques centrales ? 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50912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fr-BE" sz="2400" dirty="0" smtClean="0"/>
              <a:t>Sylviane </a:t>
            </a:r>
            <a:r>
              <a:rPr lang="fr-BE" sz="2400" dirty="0" err="1" smtClean="0"/>
              <a:t>Delcuve</a:t>
            </a:r>
            <a:endParaRPr lang="fr-BE" sz="2400" dirty="0" smtClean="0"/>
          </a:p>
          <a:p>
            <a:pPr algn="r"/>
            <a:r>
              <a:rPr lang="fr-BE" sz="2400" dirty="0" smtClean="0"/>
              <a:t>Senior </a:t>
            </a:r>
            <a:r>
              <a:rPr lang="fr-BE" sz="2400" dirty="0" err="1" smtClean="0"/>
              <a:t>Economist</a:t>
            </a:r>
            <a:endParaRPr lang="fr-BE" sz="2400" dirty="0" smtClean="0"/>
          </a:p>
          <a:p>
            <a:pPr algn="r"/>
            <a:r>
              <a:rPr lang="fr-BE" sz="2400" dirty="0" smtClean="0"/>
              <a:t>BNP Paribas Fortis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062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Les marchés tablent pourtant sur une hausse imminente des taux</a:t>
            </a:r>
            <a:endParaRPr lang="en-GB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347849"/>
              </p:ext>
            </p:extLst>
          </p:nvPr>
        </p:nvGraphicFramePr>
        <p:xfrm>
          <a:off x="1691680" y="1556792"/>
          <a:ext cx="586422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1556792"/>
                        <a:ext cx="5864225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7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L’accoutumance à la planche à billets est énorme</a:t>
            </a:r>
            <a:endParaRPr lang="en-GB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296304"/>
              </p:ext>
            </p:extLst>
          </p:nvPr>
        </p:nvGraphicFramePr>
        <p:xfrm>
          <a:off x="1691680" y="1484784"/>
          <a:ext cx="586422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1484784"/>
                        <a:ext cx="5864225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08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BCE: La planche à billets tournera … encore et encore … jusque mars 2017</a:t>
            </a:r>
            <a:endParaRPr lang="en-GB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943427"/>
              </p:ext>
            </p:extLst>
          </p:nvPr>
        </p:nvGraphicFramePr>
        <p:xfrm>
          <a:off x="827088" y="1628775"/>
          <a:ext cx="7464425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Macrobond document" r:id="rId3" imgW="7464383" imgH="4760615" progId="Mbnd.mbnd">
                  <p:embed/>
                </p:oleObj>
              </mc:Choice>
              <mc:Fallback>
                <p:oleObj name="Macrobond document" r:id="rId3" imgW="7464383" imgH="4760615" progId="Mbnd.mbn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28775"/>
                        <a:ext cx="7464425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79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L’excédent de liquidités redevient important</a:t>
            </a:r>
            <a:endParaRPr lang="en-GB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757855"/>
              </p:ext>
            </p:extLst>
          </p:nvPr>
        </p:nvGraphicFramePr>
        <p:xfrm>
          <a:off x="1331913" y="1341438"/>
          <a:ext cx="6697662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Macrobond document" r:id="rId3" imgW="5265081" imgH="5237218" progId="Mbnd.mbnd">
                  <p:embed/>
                </p:oleObj>
              </mc:Choice>
              <mc:Fallback>
                <p:oleObj name="Macrobond document" r:id="rId3" imgW="5265081" imgH="5237218" progId="Mbnd.mbn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341438"/>
                        <a:ext cx="6697662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31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Banque du Japon</a:t>
            </a:r>
            <a:endParaRPr lang="en-GB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717483"/>
              </p:ext>
            </p:extLst>
          </p:nvPr>
        </p:nvGraphicFramePr>
        <p:xfrm>
          <a:off x="971600" y="1412776"/>
          <a:ext cx="7128792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412776"/>
                        <a:ext cx="7128792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299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Zoom sur les bourses en 2015</a:t>
            </a:r>
            <a:endParaRPr lang="en-GB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48460"/>
              </p:ext>
            </p:extLst>
          </p:nvPr>
        </p:nvGraphicFramePr>
        <p:xfrm>
          <a:off x="971600" y="1340768"/>
          <a:ext cx="7200800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340768"/>
                        <a:ext cx="7200800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989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29600" cy="1143000"/>
          </a:xfrm>
        </p:spPr>
        <p:txBody>
          <a:bodyPr/>
          <a:lstStyle/>
          <a:p>
            <a:r>
              <a:rPr lang="fr-BE" dirty="0" smtClean="0"/>
              <a:t>Merci !</a:t>
            </a:r>
            <a:endParaRPr lang="en-GB" dirty="0"/>
          </a:p>
        </p:txBody>
      </p:sp>
      <p:pic>
        <p:nvPicPr>
          <p:cNvPr id="24578" name="Picture 2" descr="Résultat de recherche d'images pour &quot;question mark pictures woo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37113"/>
            <a:ext cx="4032448" cy="330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7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Sentiment des directeurs d’achat: Enfin meilleur en Europe </a:t>
            </a:r>
            <a:endParaRPr lang="en-GB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089762"/>
              </p:ext>
            </p:extLst>
          </p:nvPr>
        </p:nvGraphicFramePr>
        <p:xfrm>
          <a:off x="899592" y="1268760"/>
          <a:ext cx="7488832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268760"/>
                        <a:ext cx="7488832" cy="518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884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Le marché du pétrole est difficile à stabiliser: Il y a des gagnants et des perdants …</a:t>
            </a:r>
            <a:endParaRPr lang="en-GB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539398"/>
              </p:ext>
            </p:extLst>
          </p:nvPr>
        </p:nvGraphicFramePr>
        <p:xfrm>
          <a:off x="1187450" y="1484313"/>
          <a:ext cx="6697663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Macrobond document" r:id="rId3" imgW="5265081" imgH="5237218" progId="Mbnd.mbnd">
                  <p:embed/>
                </p:oleObj>
              </mc:Choice>
              <mc:Fallback>
                <p:oleObj name="Macrobond document" r:id="rId3" imgW="5265081" imgH="5237218" progId="Mbnd.mbn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484313"/>
                        <a:ext cx="6697663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29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USD par EUR</a:t>
            </a:r>
            <a:endParaRPr lang="en-GB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196431"/>
              </p:ext>
            </p:extLst>
          </p:nvPr>
        </p:nvGraphicFramePr>
        <p:xfrm>
          <a:off x="827584" y="1556792"/>
          <a:ext cx="7416824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556792"/>
                        <a:ext cx="7416824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80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Les principales bourses depuis 2000: En partie dopées par les banques centrales ?</a:t>
            </a:r>
            <a:endParaRPr lang="en-GB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257047"/>
              </p:ext>
            </p:extLst>
          </p:nvPr>
        </p:nvGraphicFramePr>
        <p:xfrm>
          <a:off x="1619672" y="1556792"/>
          <a:ext cx="5864225" cy="4845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556792"/>
                        <a:ext cx="5864225" cy="4845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139952" y="270892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39952" y="3501008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25066" y="256490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05721" y="2924944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88440" y="378904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29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Valorisation de l’immobilier: USA, France, Belgique</a:t>
            </a:r>
            <a:endParaRPr lang="en-GB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991432"/>
              </p:ext>
            </p:extLst>
          </p:nvPr>
        </p:nvGraphicFramePr>
        <p:xfrm>
          <a:off x="1619672" y="1268760"/>
          <a:ext cx="5864225" cy="523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Macrobond document" r:id="rId3" imgW="5864924" imgH="5237218" progId="Mbnd.mbnd">
                  <p:embed/>
                </p:oleObj>
              </mc:Choice>
              <mc:Fallback>
                <p:oleObj name="Macrobond document" r:id="rId3" imgW="5864924" imgH="5237218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268760"/>
                        <a:ext cx="5864225" cy="523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255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La Fed a arrêté la planche à billets il y a plus d’un an</a:t>
            </a:r>
            <a:endParaRPr lang="en-GB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336314"/>
              </p:ext>
            </p:extLst>
          </p:nvPr>
        </p:nvGraphicFramePr>
        <p:xfrm>
          <a:off x="827584" y="1700808"/>
          <a:ext cx="7464425" cy="476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Macrobond document" r:id="rId3" imgW="7464383" imgH="4760615" progId="Mbnd.mbnd">
                  <p:embed/>
                </p:oleObj>
              </mc:Choice>
              <mc:Fallback>
                <p:oleObj name="Macrobond document" r:id="rId3" imgW="7464383" imgH="4760615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700808"/>
                        <a:ext cx="7464425" cy="476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88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USA: Production industrielle victime du pétrole</a:t>
            </a:r>
            <a:endParaRPr lang="en-GB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981634"/>
              </p:ext>
            </p:extLst>
          </p:nvPr>
        </p:nvGraphicFramePr>
        <p:xfrm>
          <a:off x="1691680" y="1196752"/>
          <a:ext cx="586422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1196752"/>
                        <a:ext cx="5864225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42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USA: Confiance des patrons d’entreprises</a:t>
            </a:r>
            <a:endParaRPr lang="en-GB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538163"/>
              </p:ext>
            </p:extLst>
          </p:nvPr>
        </p:nvGraphicFramePr>
        <p:xfrm>
          <a:off x="1619672" y="1340768"/>
          <a:ext cx="586422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340768"/>
                        <a:ext cx="5864225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299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140</Words>
  <Application>Microsoft Office PowerPoint</Application>
  <PresentationFormat>Affichage à l'écran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Office Theme</vt:lpstr>
      <vt:lpstr>Macrobond document</vt:lpstr>
      <vt:lpstr>Environnement économique mondial:  Où nous mènent les banques centrales ? </vt:lpstr>
      <vt:lpstr>Sentiment des directeurs d’achat: Enfin meilleur en Europe </vt:lpstr>
      <vt:lpstr>Le marché du pétrole est difficile à stabiliser: Il y a des gagnants et des perdants …</vt:lpstr>
      <vt:lpstr>USD par EUR</vt:lpstr>
      <vt:lpstr>Les principales bourses depuis 2000: En partie dopées par les banques centrales ?</vt:lpstr>
      <vt:lpstr>Valorisation de l’immobilier: USA, France, Belgique</vt:lpstr>
      <vt:lpstr>La Fed a arrêté la planche à billets il y a plus d’un an</vt:lpstr>
      <vt:lpstr>USA: Production industrielle victime du pétrole</vt:lpstr>
      <vt:lpstr>USA: Confiance des patrons d’entreprises</vt:lpstr>
      <vt:lpstr>Les marchés tablent pourtant sur une hausse imminente des taux</vt:lpstr>
      <vt:lpstr>L’accoutumance à la planche à billets est énorme</vt:lpstr>
      <vt:lpstr>BCE: La planche à billets tournera … encore et encore … jusque mars 2017</vt:lpstr>
      <vt:lpstr>L’excédent de liquidités redevient important</vt:lpstr>
      <vt:lpstr>Banque du Japon</vt:lpstr>
      <vt:lpstr>Zoom sur les bourses en 2015</vt:lpstr>
      <vt:lpstr>Merci !</vt:lpstr>
    </vt:vector>
  </TitlesOfParts>
  <Company>BNP Paribas Fortis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Sentiment des directeurs d’achat</dc:title>
  <dc:creator>Delcuve Sylviane</dc:creator>
  <cp:lastModifiedBy>brigano.gaetane</cp:lastModifiedBy>
  <cp:revision>11</cp:revision>
  <dcterms:created xsi:type="dcterms:W3CDTF">2015-12-14T13:41:24Z</dcterms:created>
  <dcterms:modified xsi:type="dcterms:W3CDTF">2015-12-15T13:02:36Z</dcterms:modified>
</cp:coreProperties>
</file>